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07" r:id="rId1"/>
  </p:sldMasterIdLst>
  <p:notesMasterIdLst>
    <p:notesMasterId r:id="rId83"/>
  </p:notesMasterIdLst>
  <p:sldIdLst>
    <p:sldId id="340" r:id="rId2"/>
    <p:sldId id="259" r:id="rId3"/>
    <p:sldId id="258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99" r:id="rId12"/>
    <p:sldId id="300" r:id="rId13"/>
    <p:sldId id="301" r:id="rId14"/>
    <p:sldId id="269" r:id="rId15"/>
    <p:sldId id="270" r:id="rId16"/>
    <p:sldId id="319" r:id="rId17"/>
    <p:sldId id="320" r:id="rId18"/>
    <p:sldId id="271" r:id="rId19"/>
    <p:sldId id="272" r:id="rId20"/>
    <p:sldId id="273" r:id="rId21"/>
    <p:sldId id="318" r:id="rId22"/>
    <p:sldId id="276" r:id="rId23"/>
    <p:sldId id="341" r:id="rId24"/>
    <p:sldId id="274" r:id="rId25"/>
    <p:sldId id="342" r:id="rId26"/>
    <p:sldId id="279" r:id="rId27"/>
    <p:sldId id="309" r:id="rId28"/>
    <p:sldId id="278" r:id="rId29"/>
    <p:sldId id="277" r:id="rId30"/>
    <p:sldId id="321" r:id="rId31"/>
    <p:sldId id="280" r:id="rId32"/>
    <p:sldId id="323" r:id="rId33"/>
    <p:sldId id="324" r:id="rId34"/>
    <p:sldId id="325" r:id="rId35"/>
    <p:sldId id="326" r:id="rId36"/>
    <p:sldId id="327" r:id="rId37"/>
    <p:sldId id="328" r:id="rId38"/>
    <p:sldId id="329" r:id="rId39"/>
    <p:sldId id="330" r:id="rId40"/>
    <p:sldId id="352" r:id="rId41"/>
    <p:sldId id="291" r:id="rId42"/>
    <p:sldId id="292" r:id="rId43"/>
    <p:sldId id="343" r:id="rId44"/>
    <p:sldId id="344" r:id="rId45"/>
    <p:sldId id="345" r:id="rId46"/>
    <p:sldId id="332" r:id="rId47"/>
    <p:sldId id="349" r:id="rId48"/>
    <p:sldId id="351" r:id="rId49"/>
    <p:sldId id="347" r:id="rId50"/>
    <p:sldId id="338" r:id="rId51"/>
    <p:sldId id="348" r:id="rId52"/>
    <p:sldId id="296" r:id="rId53"/>
    <p:sldId id="354" r:id="rId54"/>
    <p:sldId id="353" r:id="rId55"/>
    <p:sldId id="302" r:id="rId56"/>
    <p:sldId id="303" r:id="rId57"/>
    <p:sldId id="281" r:id="rId58"/>
    <p:sldId id="313" r:id="rId59"/>
    <p:sldId id="314" r:id="rId60"/>
    <p:sldId id="315" r:id="rId61"/>
    <p:sldId id="316" r:id="rId62"/>
    <p:sldId id="317" r:id="rId63"/>
    <p:sldId id="333" r:id="rId64"/>
    <p:sldId id="298" r:id="rId65"/>
    <p:sldId id="287" r:id="rId66"/>
    <p:sldId id="293" r:id="rId67"/>
    <p:sldId id="294" r:id="rId68"/>
    <p:sldId id="295" r:id="rId69"/>
    <p:sldId id="297" r:id="rId70"/>
    <p:sldId id="304" r:id="rId71"/>
    <p:sldId id="305" r:id="rId72"/>
    <p:sldId id="306" r:id="rId73"/>
    <p:sldId id="307" r:id="rId74"/>
    <p:sldId id="312" r:id="rId75"/>
    <p:sldId id="311" r:id="rId76"/>
    <p:sldId id="290" r:id="rId77"/>
    <p:sldId id="334" r:id="rId78"/>
    <p:sldId id="335" r:id="rId79"/>
    <p:sldId id="286" r:id="rId80"/>
    <p:sldId id="336" r:id="rId81"/>
    <p:sldId id="308" r:id="rId82"/>
  </p:sldIdLst>
  <p:sldSz cx="12192000" cy="6858000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66"/>
    <a:srgbClr val="EAEAEA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650" autoAdjust="0"/>
    <p:restoredTop sz="94660"/>
  </p:normalViewPr>
  <p:slideViewPr>
    <p:cSldViewPr>
      <p:cViewPr varScale="1">
        <p:scale>
          <a:sx n="82" d="100"/>
          <a:sy n="82" d="100"/>
        </p:scale>
        <p:origin x="734" y="7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presProps" Target="presProp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tableStyles" Target="tableStyles.xml"/><Relationship Id="rId61" Type="http://schemas.openxmlformats.org/officeDocument/2006/relationships/slide" Target="slides/slide60.xml"/><Relationship Id="rId82" Type="http://schemas.openxmlformats.org/officeDocument/2006/relationships/slide" Target="slides/slide8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810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375" y="0"/>
            <a:ext cx="3170238" cy="4810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D950AA-E77E-40F4-BC97-570D60F29E0A}" type="datetimeFigureOut">
              <a:rPr lang="en-US" smtClean="0"/>
              <a:t>8/13/2025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20188"/>
            <a:ext cx="3170238" cy="4810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375" y="9120188"/>
            <a:ext cx="3170238" cy="4810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1E65CE-02EE-4C4E-A913-E8E7199DA1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0668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77875" y="1200150"/>
            <a:ext cx="5759450" cy="32400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1E65CE-02EE-4C4E-A913-E8E7199DA163}" type="slidenum">
              <a:rPr lang="en-US" smtClean="0"/>
              <a:t>81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13925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051900" y="3128168"/>
            <a:ext cx="10212384" cy="253885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75000"/>
                </a:schemeClr>
              </a:gs>
              <a:gs pos="100000">
                <a:schemeClr val="accent6">
                  <a:tint val="55000"/>
                  <a:satMod val="140000"/>
                </a:schemeClr>
              </a:gs>
            </a:gsLst>
            <a:lin ang="0" scaled="1"/>
            <a:tileRect/>
          </a:gradFill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2324689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6000" spc="-38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78289" y="3465575"/>
            <a:ext cx="10096382" cy="932674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800" cap="small" spc="75" baseline="0">
                <a:solidFill>
                  <a:schemeClr val="tx2"/>
                </a:solidFill>
                <a:latin typeface="+mj-lt"/>
              </a:defRPr>
            </a:lvl1pPr>
            <a:lvl2pPr marL="342892" indent="0" algn="ctr">
              <a:buNone/>
              <a:defRPr sz="1800"/>
            </a:lvl2pPr>
            <a:lvl3pPr marL="685783" indent="0" algn="ctr">
              <a:buNone/>
              <a:defRPr sz="1800"/>
            </a:lvl3pPr>
            <a:lvl4pPr marL="1028675" indent="0" algn="ctr">
              <a:buNone/>
              <a:defRPr sz="1500"/>
            </a:lvl4pPr>
            <a:lvl5pPr marL="1371566" indent="0" algn="ctr">
              <a:buNone/>
              <a:defRPr sz="1500"/>
            </a:lvl5pPr>
            <a:lvl6pPr marL="1714457" indent="0" algn="ctr">
              <a:buNone/>
              <a:defRPr sz="1500"/>
            </a:lvl6pPr>
            <a:lvl7pPr marL="2057348" indent="0" algn="ctr">
              <a:buNone/>
              <a:defRPr sz="1500"/>
            </a:lvl7pPr>
            <a:lvl8pPr marL="2400240" indent="0" algn="ctr">
              <a:buNone/>
              <a:defRPr sz="1500"/>
            </a:lvl8pPr>
            <a:lvl9pPr marL="2743132" indent="0" algn="ctr">
              <a:buNone/>
              <a:defRPr sz="15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n-US" altLang="en-US">
              <a:latin typeface="Calibri" panose="020F0502020204030204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r>
              <a:rPr lang="en-US" altLang="en-US">
                <a:latin typeface="Calibri" panose="020F0502020204030204"/>
                <a:cs typeface="+mn-cs"/>
              </a:rPr>
              <a:t>Amartya Kundu Durjoy, CSE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D8475F3F-3F2C-46E8-BA98-7E6E8047D02F}" type="slidenum">
              <a:rPr lang="en-US" altLang="en-US" smtClean="0">
                <a:latin typeface="Calibri" panose="020F0502020204030204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altLang="en-US">
              <a:latin typeface="Calibri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365302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n-US" altLang="en-US">
              <a:latin typeface="Calibri" panose="020F0502020204030204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r>
              <a:rPr lang="en-US" altLang="en-US">
                <a:latin typeface="Calibri" panose="020F0502020204030204"/>
                <a:cs typeface="+mn-cs"/>
              </a:rPr>
              <a:t>Amartya Kundu Durjoy, CSE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D7C51C12-F336-456D-A966-3E8ED2CF418C}" type="slidenum">
              <a:rPr lang="en-US" altLang="en-US" smtClean="0">
                <a:latin typeface="Calibri" panose="020F0502020204030204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altLang="en-US">
              <a:latin typeface="Calibri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1694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52400" y="33086"/>
            <a:ext cx="11887200" cy="82330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2" y="1066800"/>
            <a:ext cx="5882639" cy="54102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066800"/>
            <a:ext cx="5821680" cy="54102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n-US" altLang="en-US">
              <a:latin typeface="Calibri" panose="020F0502020204030204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r>
              <a:rPr lang="en-US" altLang="en-US">
                <a:latin typeface="Calibri" panose="020F0502020204030204"/>
                <a:cs typeface="+mn-cs"/>
              </a:rPr>
              <a:t>Amartya Kundu Durjoy, CSE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F106729E-1267-4A30-AF45-8BC927798A25}" type="slidenum">
              <a:rPr lang="en-US" altLang="en-US" smtClean="0">
                <a:latin typeface="Calibri" panose="020F0502020204030204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altLang="en-US">
              <a:latin typeface="Calibri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0230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7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1500" b="0" cap="all" baseline="0">
                <a:solidFill>
                  <a:schemeClr val="tx2"/>
                </a:solidFill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1500" b="0" cap="all" baseline="0">
                <a:solidFill>
                  <a:schemeClr val="tx2"/>
                </a:solidFill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n-US" altLang="en-US">
              <a:latin typeface="Calibri" panose="020F0502020204030204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r>
              <a:rPr lang="en-US" altLang="en-US">
                <a:latin typeface="Calibri" panose="020F0502020204030204"/>
                <a:cs typeface="+mn-cs"/>
              </a:rPr>
              <a:t>Amartya Kundu Durjoy, CSE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736B10F2-9063-41A4-8533-2D1B37058E0D}" type="slidenum">
              <a:rPr lang="en-US" altLang="en-US" smtClean="0">
                <a:latin typeface="Calibri" panose="020F0502020204030204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altLang="en-US">
              <a:latin typeface="Calibri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22248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n-US" altLang="en-US">
              <a:latin typeface="Calibri" panose="020F0502020204030204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r>
              <a:rPr lang="en-US" altLang="en-US">
                <a:latin typeface="Calibri" panose="020F0502020204030204"/>
                <a:cs typeface="+mn-cs"/>
              </a:rPr>
              <a:t>Amartya Kundu Durjoy, CSE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07615FF4-B266-40D2-8496-B7FFE4A37B46}" type="slidenum">
              <a:rPr lang="en-US" altLang="en-US" smtClean="0">
                <a:latin typeface="Calibri" panose="020F0502020204030204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altLang="en-US">
              <a:latin typeface="Calibri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403714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n-US" altLang="en-US">
              <a:latin typeface="Calibri" panose="020F0502020204030204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r>
              <a:rPr lang="en-US" altLang="en-US">
                <a:latin typeface="Calibri" panose="020F0502020204030204"/>
                <a:cs typeface="+mn-cs"/>
              </a:rPr>
              <a:t>Amartya Kundu Durjoy, CSE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524B5602-228F-4818-9811-CB35C28821E2}" type="slidenum">
              <a:rPr lang="en-US" altLang="en-US" smtClean="0">
                <a:latin typeface="Calibri" panose="020F0502020204030204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altLang="en-US">
              <a:latin typeface="Calibri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957311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1" y="0"/>
            <a:ext cx="4050791" cy="6858000"/>
          </a:xfrm>
          <a:prstGeom prst="rect">
            <a:avLst/>
          </a:prstGeom>
          <a:gradFill>
            <a:gsLst>
              <a:gs pos="0">
                <a:schemeClr val="accent6">
                  <a:lumMod val="75000"/>
                </a:schemeClr>
              </a:gs>
              <a:gs pos="100000">
                <a:schemeClr val="accent6">
                  <a:tint val="55000"/>
                  <a:satMod val="140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4000" b="1">
                <a:solidFill>
                  <a:srgbClr val="7030A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50812" y="731520"/>
            <a:ext cx="7912592" cy="55736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2800">
                <a:solidFill>
                  <a:srgbClr val="FFFFFF"/>
                </a:solidFill>
              </a:defRPr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5" y="6459791"/>
            <a:ext cx="2618511" cy="365125"/>
          </a:xfrm>
        </p:spPr>
        <p:txBody>
          <a:bodyPr/>
          <a:lstStyle>
            <a:lvl1pPr algn="l">
              <a:defRPr/>
            </a:lvl1pPr>
          </a:lstStyle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n-US" altLang="en-US">
              <a:latin typeface="Calibri" panose="020F0502020204030204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91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r>
              <a:rPr lang="en-US" altLang="en-US">
                <a:solidFill>
                  <a:srgbClr val="455F51"/>
                </a:solidFill>
                <a:latin typeface="Calibri" panose="020F0502020204030204"/>
                <a:cs typeface="+mn-cs"/>
              </a:rPr>
              <a:t>Amartya Kundu Durjoy, CSE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99DE9BA1-E068-47EA-875A-426C1AFE463E}" type="slidenum">
              <a:rPr lang="en-US" altLang="en-US" smtClean="0">
                <a:solidFill>
                  <a:srgbClr val="455F51"/>
                </a:solidFill>
                <a:latin typeface="Calibri" panose="020F0502020204030204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altLang="en-US">
              <a:solidFill>
                <a:srgbClr val="455F51"/>
              </a:solidFill>
              <a:latin typeface="Calibri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491603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4" y="4953000"/>
            <a:ext cx="12188825" cy="1905000"/>
          </a:xfrm>
          <a:prstGeom prst="rect">
            <a:avLst/>
          </a:prstGeom>
          <a:gradFill>
            <a:gsLst>
              <a:gs pos="0">
                <a:schemeClr val="accent6">
                  <a:lumMod val="75000"/>
                </a:schemeClr>
              </a:gs>
              <a:gs pos="100000">
                <a:schemeClr val="accent6">
                  <a:tint val="55000"/>
                  <a:satMod val="140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1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0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240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450"/>
              </a:spcAft>
              <a:buNone/>
              <a:defRPr sz="2400">
                <a:solidFill>
                  <a:srgbClr val="FFFFFF"/>
                </a:solidFill>
              </a:defRPr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n-US" altLang="en-US">
              <a:latin typeface="Calibri" panose="020F0502020204030204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r>
              <a:rPr lang="en-US" altLang="en-US">
                <a:latin typeface="Calibri" panose="020F0502020204030204"/>
                <a:cs typeface="+mn-cs"/>
              </a:rPr>
              <a:t>Amartya Kundu Durjoy, CSE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F106729E-1267-4A30-AF45-8BC927798A25}" type="slidenum">
              <a:rPr lang="en-US" altLang="en-US" smtClean="0">
                <a:latin typeface="Calibri" panose="020F0502020204030204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altLang="en-US">
              <a:latin typeface="Calibri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17014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n-US" altLang="en-US">
              <a:latin typeface="Calibri" panose="020F0502020204030204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r>
              <a:rPr lang="en-US" altLang="en-US">
                <a:latin typeface="Calibri" panose="020F0502020204030204"/>
                <a:cs typeface="+mn-cs"/>
              </a:rPr>
              <a:t>Amartya Kundu Durjoy, CSE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186FD42A-64DB-4DFF-AF7F-1DE6DEAFF421}" type="slidenum">
              <a:rPr lang="en-US" altLang="en-US" smtClean="0">
                <a:latin typeface="Calibri" panose="020F0502020204030204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altLang="en-US">
              <a:latin typeface="Calibri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938438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412302"/>
            <a:ext cx="2628900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3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n-US" altLang="en-US">
              <a:latin typeface="Calibri" panose="020F0502020204030204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r>
              <a:rPr lang="en-US" altLang="en-US">
                <a:latin typeface="Calibri" panose="020F0502020204030204"/>
                <a:cs typeface="+mn-cs"/>
              </a:rPr>
              <a:t>Amartya Kundu Durjoy, CSE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55A4B4F5-521D-45B2-A168-4D055D604073}" type="slidenum">
              <a:rPr lang="en-US" altLang="en-US" smtClean="0">
                <a:latin typeface="Calibri" panose="020F0502020204030204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altLang="en-US">
              <a:latin typeface="Calibri" panose="020F0502020204030204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B572B8A-D938-5F50-3BD3-C57AA3A57768}"/>
              </a:ext>
            </a:extLst>
          </p:cNvPr>
          <p:cNvSpPr/>
          <p:nvPr userDrawn="1"/>
        </p:nvSpPr>
        <p:spPr>
          <a:xfrm>
            <a:off x="1" y="6571402"/>
            <a:ext cx="12192000" cy="286603"/>
          </a:xfrm>
          <a:prstGeom prst="rect">
            <a:avLst/>
          </a:prstGeom>
          <a:gradFill>
            <a:gsLst>
              <a:gs pos="0">
                <a:schemeClr val="accent6">
                  <a:lumMod val="75000"/>
                </a:schemeClr>
              </a:gs>
              <a:gs pos="100000">
                <a:schemeClr val="accent6">
                  <a:tint val="55000"/>
                  <a:satMod val="140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1066351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9034" y="228600"/>
            <a:ext cx="11679766" cy="762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09034" y="1152525"/>
            <a:ext cx="5687484" cy="51720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199717" y="1152525"/>
            <a:ext cx="5687483" cy="25098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199717" y="3814764"/>
            <a:ext cx="5687483" cy="25098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Amartya Kundu Durjoy, CSE</a:t>
            </a:r>
          </a:p>
        </p:txBody>
      </p:sp>
      <p:sp>
        <p:nvSpPr>
          <p:cNvPr id="8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A885002-6DF5-484C-97A4-821C9966910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797823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304800"/>
            <a:ext cx="11480800" cy="685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09034" y="1152525"/>
            <a:ext cx="5687484" cy="51720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9717" y="1152525"/>
            <a:ext cx="5687483" cy="51720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Amartya Kundu Durjoy, CSE</a:t>
            </a: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B38855B-B689-41E7-887A-D5B0F60536F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710995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1200" y="228600"/>
            <a:ext cx="11074400" cy="762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2800" y="1295400"/>
            <a:ext cx="5334000" cy="4876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350000" y="1295400"/>
            <a:ext cx="5334000" cy="2362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350000" y="3810000"/>
            <a:ext cx="5334000" cy="2362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Amartya Kundu Durjoy, CSE</a:t>
            </a:r>
          </a:p>
        </p:txBody>
      </p:sp>
      <p:sp>
        <p:nvSpPr>
          <p:cNvPr id="8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26B3544-E4AD-463D-9240-2EF1F64022A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725755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" y="6571402"/>
            <a:ext cx="12192000" cy="286603"/>
          </a:xfrm>
          <a:prstGeom prst="rect">
            <a:avLst/>
          </a:prstGeom>
          <a:gradFill>
            <a:gsLst>
              <a:gs pos="0">
                <a:schemeClr val="accent6">
                  <a:lumMod val="75000"/>
                </a:schemeClr>
              </a:gs>
              <a:gs pos="100000">
                <a:schemeClr val="accent6">
                  <a:tint val="55000"/>
                  <a:satMod val="140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1600" y="33091"/>
            <a:ext cx="11938000" cy="88055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1600" y="1055019"/>
            <a:ext cx="11938000" cy="5516006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8889" y="6604115"/>
            <a:ext cx="2472271" cy="25388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rgbClr val="FFFFFF"/>
                </a:solidFill>
              </a:defRPr>
            </a:lvl1pPr>
          </a:lstStyle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n-US" altLang="en-US" dirty="0">
              <a:latin typeface="Calibri" panose="020F0502020204030204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05000" y="6571031"/>
            <a:ext cx="6603991" cy="31026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 cap="small" baseline="0">
                <a:solidFill>
                  <a:srgbClr val="FFFFFF"/>
                </a:solidFill>
              </a:defRPr>
            </a:lvl1pPr>
          </a:lstStyle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r>
              <a:rPr lang="en-US" altLang="en-US">
                <a:latin typeface="Calibri" panose="020F0502020204030204"/>
                <a:cs typeface="+mn-cs"/>
              </a:rPr>
              <a:t>Amartya Kundu Durjoy, CSE</a:t>
            </a:r>
            <a:endParaRPr lang="en-US" altLang="en-US" dirty="0">
              <a:latin typeface="Calibri" panose="020F0502020204030204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61" y="6571031"/>
            <a:ext cx="2062943" cy="25388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rgbClr val="C00000"/>
                </a:solidFill>
              </a:defRPr>
            </a:lvl1pPr>
          </a:lstStyle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F106729E-1267-4A30-AF45-8BC927798A25}" type="slidenum">
              <a:rPr lang="en-US" altLang="en-US" smtClean="0">
                <a:latin typeface="Calibri" panose="020F0502020204030204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altLang="en-US">
              <a:latin typeface="Calibri" panose="020F0502020204030204"/>
              <a:cs typeface="+mn-cs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8D599FF-B35D-49E3-2E3A-83365CDA1F4E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101600" y="914400"/>
            <a:ext cx="11938000" cy="74506"/>
            <a:chOff x="192" y="912"/>
            <a:chExt cx="4656" cy="201"/>
          </a:xfrm>
          <a:gradFill>
            <a:gsLst>
              <a:gs pos="0">
                <a:schemeClr val="accent6">
                  <a:lumMod val="75000"/>
                </a:schemeClr>
              </a:gs>
              <a:gs pos="100000">
                <a:schemeClr val="accent6">
                  <a:tint val="55000"/>
                  <a:satMod val="140000"/>
                </a:schemeClr>
              </a:gs>
            </a:gsLst>
            <a:lin ang="0" scaled="1"/>
          </a:gradFill>
        </p:grpSpPr>
        <p:sp>
          <p:nvSpPr>
            <p:cNvPr id="13" name="AutoShape 7">
              <a:extLst>
                <a:ext uri="{FF2B5EF4-FFF2-40B4-BE49-F238E27FC236}">
                  <a16:creationId xmlns:a16="http://schemas.microsoft.com/office/drawing/2014/main" id="{77C90B51-BCCF-4D79-D0C2-BB536187F1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2" y="912"/>
              <a:ext cx="4416" cy="200"/>
            </a:xfrm>
            <a:prstGeom prst="roundRect">
              <a:avLst>
                <a:gd name="adj" fmla="val 0"/>
              </a:avLst>
            </a:prstGeom>
            <a:grpFill/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AutoShape 8">
              <a:extLst>
                <a:ext uri="{FF2B5EF4-FFF2-40B4-BE49-F238E27FC236}">
                  <a16:creationId xmlns:a16="http://schemas.microsoft.com/office/drawing/2014/main" id="{BF11349E-250D-8BDE-2F92-0775A45D5207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192" y="912"/>
              <a:ext cx="248" cy="201"/>
            </a:xfrm>
            <a:prstGeom prst="flowChartDelay">
              <a:avLst/>
            </a:prstGeom>
            <a:grpFill/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73826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  <p:sldLayoutId id="2147483719" r:id="rId12"/>
    <p:sldLayoutId id="2147483720" r:id="rId13"/>
  </p:sldLayoutIdLst>
  <p:hf sldNum="0" hdr="0" dt="0"/>
  <p:txStyles>
    <p:titleStyle>
      <a:lvl1pPr algn="l" defTabSz="685783" rtl="0" eaLnBrk="1" latinLnBrk="0" hangingPunct="1">
        <a:lnSpc>
          <a:spcPct val="85000"/>
        </a:lnSpc>
        <a:spcBef>
          <a:spcPct val="0"/>
        </a:spcBef>
        <a:buNone/>
        <a:defRPr sz="4000" b="1" kern="1200" spc="-38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257168" indent="-274320" algn="l" defTabSz="685783" rtl="0" eaLnBrk="1" latinLnBrk="0" hangingPunct="1">
        <a:lnSpc>
          <a:spcPct val="90000"/>
        </a:lnSpc>
        <a:spcBef>
          <a:spcPts val="900"/>
        </a:spcBef>
        <a:spcAft>
          <a:spcPts val="150"/>
        </a:spcAft>
        <a:buClr>
          <a:srgbClr val="C00000"/>
        </a:buClr>
        <a:buSzPct val="80000"/>
        <a:buFont typeface="Wingdings" panose="05000000000000000000" pitchFamily="2" charset="2"/>
        <a:buChar char="q"/>
        <a:defRPr sz="2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65760" indent="-228600" algn="l" defTabSz="685783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>
            <a:lumMod val="50000"/>
          </a:schemeClr>
        </a:buClr>
        <a:buSzPct val="70000"/>
        <a:buFont typeface="Wingdings" panose="05000000000000000000" pitchFamily="2" charset="2"/>
        <a:buChar char="Ø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48640" indent="-182880" algn="l" defTabSz="685783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tx1"/>
        </a:buClr>
        <a:buFont typeface="Wingdings" panose="05000000000000000000" pitchFamily="2" charset="2"/>
        <a:buChar char="§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31520" indent="-137156" algn="l" defTabSz="685783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rgbClr val="2108DC"/>
        </a:buClr>
        <a:buFont typeface="Calibri" pitchFamily="34" charset="0"/>
        <a:buChar char="◦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822960" indent="-137156" algn="l" defTabSz="685783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824980" indent="-171446" algn="l" defTabSz="685783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974976" indent="-171446" algn="l" defTabSz="685783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124972" indent="-171446" algn="l" defTabSz="685783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274969" indent="-171446" algn="l" defTabSz="685783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7" Type="http://schemas.openxmlformats.org/officeDocument/2006/relationships/image" Target="../media/image4.w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4.bin"/><Relationship Id="rId5" Type="http://schemas.openxmlformats.org/officeDocument/2006/relationships/image" Target="../media/image3.wmf"/><Relationship Id="rId4" Type="http://schemas.openxmlformats.org/officeDocument/2006/relationships/oleObject" Target="../embeddings/oleObject3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oleObject" Target="../embeddings/oleObject5.bin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wmf"/><Relationship Id="rId4" Type="http://schemas.openxmlformats.org/officeDocument/2006/relationships/oleObject" Target="../embeddings/oleObject6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oleObject" Target="../embeddings/oleObject7.bin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7" Type="http://schemas.openxmlformats.org/officeDocument/2006/relationships/image" Target="../media/image11.wmf"/><Relationship Id="rId2" Type="http://schemas.openxmlformats.org/officeDocument/2006/relationships/oleObject" Target="../embeddings/oleObject8.bin"/><Relationship Id="rId1" Type="http://schemas.openxmlformats.org/officeDocument/2006/relationships/slideLayout" Target="../slideLayouts/slideLayout5.xml"/><Relationship Id="rId6" Type="http://schemas.openxmlformats.org/officeDocument/2006/relationships/oleObject" Target="../embeddings/oleObject9.bin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2.wmf"/><Relationship Id="rId7" Type="http://schemas.openxmlformats.org/officeDocument/2006/relationships/image" Target="../media/image14.png"/><Relationship Id="rId2" Type="http://schemas.openxmlformats.org/officeDocument/2006/relationships/oleObject" Target="../embeddings/oleObject10.bin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13.wmf"/><Relationship Id="rId4" Type="http://schemas.openxmlformats.org/officeDocument/2006/relationships/oleObject" Target="../embeddings/oleObject11.bin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oleObject" Target="../embeddings/oleObject12.bin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oleObject" Target="../embeddings/oleObject13.bin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oleObject" Target="../embeddings/oleObject14.bin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wmf"/><Relationship Id="rId2" Type="http://schemas.openxmlformats.org/officeDocument/2006/relationships/oleObject" Target="../embeddings/oleObject15.bin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7" Type="http://schemas.openxmlformats.org/officeDocument/2006/relationships/image" Target="../media/image23.wmf"/><Relationship Id="rId2" Type="http://schemas.openxmlformats.org/officeDocument/2006/relationships/oleObject" Target="../embeddings/oleObject16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18.bin"/><Relationship Id="rId5" Type="http://schemas.openxmlformats.org/officeDocument/2006/relationships/image" Target="../media/image22.wmf"/><Relationship Id="rId4" Type="http://schemas.openxmlformats.org/officeDocument/2006/relationships/oleObject" Target="../embeddings/oleObject17.bin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wmf"/><Relationship Id="rId2" Type="http://schemas.openxmlformats.org/officeDocument/2006/relationships/oleObject" Target="../embeddings/oleObject19.bin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wmf"/><Relationship Id="rId2" Type="http://schemas.openxmlformats.org/officeDocument/2006/relationships/oleObject" Target="../embeddings/oleObject20.bin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wmf"/><Relationship Id="rId2" Type="http://schemas.openxmlformats.org/officeDocument/2006/relationships/oleObject" Target="../embeddings/oleObject20.bin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7.wmf"/><Relationship Id="rId4" Type="http://schemas.openxmlformats.org/officeDocument/2006/relationships/oleObject" Target="../embeddings/oleObject21.bin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wmf"/><Relationship Id="rId7" Type="http://schemas.openxmlformats.org/officeDocument/2006/relationships/image" Target="../media/image30.wmf"/><Relationship Id="rId2" Type="http://schemas.openxmlformats.org/officeDocument/2006/relationships/oleObject" Target="../embeddings/oleObject22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24.bin"/><Relationship Id="rId5" Type="http://schemas.openxmlformats.org/officeDocument/2006/relationships/image" Target="../media/image29.wmf"/><Relationship Id="rId4" Type="http://schemas.openxmlformats.org/officeDocument/2006/relationships/oleObject" Target="../embeddings/oleObject23.bin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wmf"/><Relationship Id="rId2" Type="http://schemas.openxmlformats.org/officeDocument/2006/relationships/oleObject" Target="../embeddings/oleObject25.bin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wmf"/><Relationship Id="rId2" Type="http://schemas.openxmlformats.org/officeDocument/2006/relationships/oleObject" Target="../embeddings/oleObject26.bin"/><Relationship Id="rId1" Type="http://schemas.openxmlformats.org/officeDocument/2006/relationships/slideLayout" Target="../slideLayouts/slideLayout1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wmf"/><Relationship Id="rId2" Type="http://schemas.openxmlformats.org/officeDocument/2006/relationships/oleObject" Target="../embeddings/oleObject27.bin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microsoft.com/office/2007/relationships/hdphoto" Target="../media/hdphoto2.wdp"/><Relationship Id="rId4" Type="http://schemas.openxmlformats.org/officeDocument/2006/relationships/image" Target="../media/image35.png"/><Relationship Id="rId9" Type="http://schemas.microsoft.com/office/2007/relationships/hdphoto" Target="../media/hdphoto4.wdp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wmf"/><Relationship Id="rId2" Type="http://schemas.openxmlformats.org/officeDocument/2006/relationships/oleObject" Target="../embeddings/oleObject28.bin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wmf"/><Relationship Id="rId2" Type="http://schemas.openxmlformats.org/officeDocument/2006/relationships/oleObject" Target="../embeddings/oleObject29.bin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wmf"/><Relationship Id="rId2" Type="http://schemas.openxmlformats.org/officeDocument/2006/relationships/oleObject" Target="../embeddings/oleObject30.bin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wmf"/><Relationship Id="rId4" Type="http://schemas.openxmlformats.org/officeDocument/2006/relationships/oleObject" Target="../embeddings/oleObject31.bin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wmf"/><Relationship Id="rId2" Type="http://schemas.openxmlformats.org/officeDocument/2006/relationships/oleObject" Target="../embeddings/oleObject32.bin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wmf"/><Relationship Id="rId4" Type="http://schemas.openxmlformats.org/officeDocument/2006/relationships/oleObject" Target="../embeddings/oleObject33.bin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wmf"/><Relationship Id="rId2" Type="http://schemas.openxmlformats.org/officeDocument/2006/relationships/oleObject" Target="../embeddings/oleObject34.bin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wmf"/><Relationship Id="rId4" Type="http://schemas.openxmlformats.org/officeDocument/2006/relationships/oleObject" Target="../embeddings/oleObject35.bin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wmf"/><Relationship Id="rId2" Type="http://schemas.openxmlformats.org/officeDocument/2006/relationships/oleObject" Target="../embeddings/oleObject36.bin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wmf"/><Relationship Id="rId2" Type="http://schemas.openxmlformats.org/officeDocument/2006/relationships/oleObject" Target="../embeddings/oleObject37.bin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9.wmf"/><Relationship Id="rId4" Type="http://schemas.openxmlformats.org/officeDocument/2006/relationships/oleObject" Target="../embeddings/oleObject38.bin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2.bin"/><Relationship Id="rId3" Type="http://schemas.openxmlformats.org/officeDocument/2006/relationships/image" Target="../media/image50.wmf"/><Relationship Id="rId7" Type="http://schemas.openxmlformats.org/officeDocument/2006/relationships/image" Target="../media/image52.wmf"/><Relationship Id="rId2" Type="http://schemas.openxmlformats.org/officeDocument/2006/relationships/oleObject" Target="../embeddings/oleObject39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41.bin"/><Relationship Id="rId11" Type="http://schemas.openxmlformats.org/officeDocument/2006/relationships/image" Target="../media/image54.wmf"/><Relationship Id="rId5" Type="http://schemas.openxmlformats.org/officeDocument/2006/relationships/image" Target="../media/image51.wmf"/><Relationship Id="rId10" Type="http://schemas.openxmlformats.org/officeDocument/2006/relationships/oleObject" Target="../embeddings/oleObject43.bin"/><Relationship Id="rId4" Type="http://schemas.openxmlformats.org/officeDocument/2006/relationships/oleObject" Target="../embeddings/oleObject40.bin"/><Relationship Id="rId9" Type="http://schemas.openxmlformats.org/officeDocument/2006/relationships/image" Target="../media/image53.wmf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13" Type="http://schemas.openxmlformats.org/officeDocument/2006/relationships/image" Target="../media/image60.png"/><Relationship Id="rId3" Type="http://schemas.openxmlformats.org/officeDocument/2006/relationships/image" Target="../media/image55.wmf"/><Relationship Id="rId7" Type="http://schemas.openxmlformats.org/officeDocument/2006/relationships/image" Target="../media/image57.wmf"/><Relationship Id="rId12" Type="http://schemas.openxmlformats.org/officeDocument/2006/relationships/image" Target="../media/image59.wmf"/><Relationship Id="rId2" Type="http://schemas.openxmlformats.org/officeDocument/2006/relationships/oleObject" Target="../embeddings/oleObject44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46.bin"/><Relationship Id="rId11" Type="http://schemas.openxmlformats.org/officeDocument/2006/relationships/oleObject" Target="../embeddings/oleObject48.bin"/><Relationship Id="rId5" Type="http://schemas.openxmlformats.org/officeDocument/2006/relationships/image" Target="../media/image56.wmf"/><Relationship Id="rId10" Type="http://schemas.openxmlformats.org/officeDocument/2006/relationships/image" Target="../media/image58.wmf"/><Relationship Id="rId4" Type="http://schemas.openxmlformats.org/officeDocument/2006/relationships/oleObject" Target="../embeddings/oleObject45.bin"/><Relationship Id="rId9" Type="http://schemas.openxmlformats.org/officeDocument/2006/relationships/oleObject" Target="../embeddings/oleObject47.bin"/><Relationship Id="rId14" Type="http://schemas.openxmlformats.org/officeDocument/2006/relationships/image" Target="../media/image61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2.bin"/><Relationship Id="rId13" Type="http://schemas.openxmlformats.org/officeDocument/2006/relationships/oleObject" Target="../embeddings/oleObject54.bin"/><Relationship Id="rId3" Type="http://schemas.openxmlformats.org/officeDocument/2006/relationships/image" Target="../media/image62.wmf"/><Relationship Id="rId7" Type="http://schemas.openxmlformats.org/officeDocument/2006/relationships/image" Target="../media/image64.wmf"/><Relationship Id="rId12" Type="http://schemas.openxmlformats.org/officeDocument/2006/relationships/image" Target="../media/image67.wmf"/><Relationship Id="rId17" Type="http://schemas.openxmlformats.org/officeDocument/2006/relationships/image" Target="../media/image70.png"/><Relationship Id="rId2" Type="http://schemas.openxmlformats.org/officeDocument/2006/relationships/oleObject" Target="../embeddings/oleObject49.bin"/><Relationship Id="rId16" Type="http://schemas.openxmlformats.org/officeDocument/2006/relationships/image" Target="../media/image69.wmf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51.bin"/><Relationship Id="rId11" Type="http://schemas.openxmlformats.org/officeDocument/2006/relationships/oleObject" Target="../embeddings/oleObject53.bin"/><Relationship Id="rId5" Type="http://schemas.openxmlformats.org/officeDocument/2006/relationships/image" Target="../media/image63.wmf"/><Relationship Id="rId15" Type="http://schemas.openxmlformats.org/officeDocument/2006/relationships/oleObject" Target="../embeddings/oleObject55.bin"/><Relationship Id="rId10" Type="http://schemas.openxmlformats.org/officeDocument/2006/relationships/image" Target="../media/image66.png"/><Relationship Id="rId4" Type="http://schemas.openxmlformats.org/officeDocument/2006/relationships/oleObject" Target="../embeddings/oleObject50.bin"/><Relationship Id="rId9" Type="http://schemas.openxmlformats.org/officeDocument/2006/relationships/image" Target="../media/image65.wmf"/><Relationship Id="rId14" Type="http://schemas.openxmlformats.org/officeDocument/2006/relationships/image" Target="../media/image68.wmf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wmf"/><Relationship Id="rId2" Type="http://schemas.openxmlformats.org/officeDocument/2006/relationships/oleObject" Target="../embeddings/oleObject56.bin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9.bin"/><Relationship Id="rId13" Type="http://schemas.openxmlformats.org/officeDocument/2006/relationships/oleObject" Target="../embeddings/oleObject61.bin"/><Relationship Id="rId3" Type="http://schemas.openxmlformats.org/officeDocument/2006/relationships/image" Target="../media/image71.wmf"/><Relationship Id="rId7" Type="http://schemas.openxmlformats.org/officeDocument/2006/relationships/image" Target="../media/image73.wmf"/><Relationship Id="rId12" Type="http://schemas.openxmlformats.org/officeDocument/2006/relationships/image" Target="../media/image76.wmf"/><Relationship Id="rId2" Type="http://schemas.openxmlformats.org/officeDocument/2006/relationships/oleObject" Target="../embeddings/oleObject56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58.bin"/><Relationship Id="rId11" Type="http://schemas.openxmlformats.org/officeDocument/2006/relationships/oleObject" Target="../embeddings/oleObject60.bin"/><Relationship Id="rId5" Type="http://schemas.openxmlformats.org/officeDocument/2006/relationships/image" Target="../media/image72.wmf"/><Relationship Id="rId10" Type="http://schemas.openxmlformats.org/officeDocument/2006/relationships/image" Target="../media/image75.png"/><Relationship Id="rId4" Type="http://schemas.openxmlformats.org/officeDocument/2006/relationships/oleObject" Target="../embeddings/oleObject57.bin"/><Relationship Id="rId9" Type="http://schemas.openxmlformats.org/officeDocument/2006/relationships/image" Target="../media/image74.wmf"/><Relationship Id="rId14" Type="http://schemas.openxmlformats.org/officeDocument/2006/relationships/image" Target="../media/image77.wmf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png"/><Relationship Id="rId3" Type="http://schemas.openxmlformats.org/officeDocument/2006/relationships/image" Target="../media/image78.wmf"/><Relationship Id="rId7" Type="http://schemas.openxmlformats.org/officeDocument/2006/relationships/image" Target="../media/image81.png"/><Relationship Id="rId2" Type="http://schemas.openxmlformats.org/officeDocument/2006/relationships/oleObject" Target="../embeddings/oleObject62.bin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0.png"/><Relationship Id="rId5" Type="http://schemas.openxmlformats.org/officeDocument/2006/relationships/image" Target="../media/image79.wmf"/><Relationship Id="rId4" Type="http://schemas.openxmlformats.org/officeDocument/2006/relationships/oleObject" Target="../embeddings/oleObject63.bin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wmf"/><Relationship Id="rId3" Type="http://schemas.openxmlformats.org/officeDocument/2006/relationships/image" Target="../media/image78.wmf"/><Relationship Id="rId7" Type="http://schemas.openxmlformats.org/officeDocument/2006/relationships/oleObject" Target="../embeddings/oleObject65.bin"/><Relationship Id="rId2" Type="http://schemas.openxmlformats.org/officeDocument/2006/relationships/oleObject" Target="../embeddings/oleObject62.bin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3.wmf"/><Relationship Id="rId5" Type="http://schemas.openxmlformats.org/officeDocument/2006/relationships/oleObject" Target="../embeddings/oleObject64.bin"/><Relationship Id="rId10" Type="http://schemas.openxmlformats.org/officeDocument/2006/relationships/image" Target="../media/image85.wmf"/><Relationship Id="rId4" Type="http://schemas.openxmlformats.org/officeDocument/2006/relationships/image" Target="../media/image80.png"/><Relationship Id="rId9" Type="http://schemas.openxmlformats.org/officeDocument/2006/relationships/oleObject" Target="../embeddings/oleObject66.bin"/></Relationships>
</file>

<file path=ppt/slides/_rels/slide48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86.wmf"/><Relationship Id="rId7" Type="http://schemas.openxmlformats.org/officeDocument/2006/relationships/image" Target="../media/image89.png"/><Relationship Id="rId2" Type="http://schemas.openxmlformats.org/officeDocument/2006/relationships/oleObject" Target="../embeddings/oleObject67.bin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8.png"/><Relationship Id="rId5" Type="http://schemas.openxmlformats.org/officeDocument/2006/relationships/image" Target="../media/image87.wmf"/><Relationship Id="rId4" Type="http://schemas.openxmlformats.org/officeDocument/2006/relationships/oleObject" Target="../embeddings/oleObject68.bin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wmf"/><Relationship Id="rId3" Type="http://schemas.openxmlformats.org/officeDocument/2006/relationships/image" Target="../media/image78.wmf"/><Relationship Id="rId7" Type="http://schemas.openxmlformats.org/officeDocument/2006/relationships/oleObject" Target="../embeddings/oleObject69.bin"/><Relationship Id="rId2" Type="http://schemas.openxmlformats.org/officeDocument/2006/relationships/oleObject" Target="../embeddings/oleObject62.bin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1.png"/><Relationship Id="rId5" Type="http://schemas.openxmlformats.org/officeDocument/2006/relationships/image" Target="../media/image90.png"/><Relationship Id="rId4" Type="http://schemas.openxmlformats.org/officeDocument/2006/relationships/image" Target="../media/image80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5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5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wmf"/><Relationship Id="rId7" Type="http://schemas.openxmlformats.org/officeDocument/2006/relationships/image" Target="../media/image98.emf"/><Relationship Id="rId2" Type="http://schemas.openxmlformats.org/officeDocument/2006/relationships/oleObject" Target="../embeddings/oleObject70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72.bin"/><Relationship Id="rId5" Type="http://schemas.openxmlformats.org/officeDocument/2006/relationships/image" Target="../media/image97.wmf"/><Relationship Id="rId4" Type="http://schemas.openxmlformats.org/officeDocument/2006/relationships/oleObject" Target="../embeddings/oleObject71.bin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wmf"/><Relationship Id="rId2" Type="http://schemas.openxmlformats.org/officeDocument/2006/relationships/oleObject" Target="../embeddings/oleObject73.bin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2.wmf"/><Relationship Id="rId4" Type="http://schemas.openxmlformats.org/officeDocument/2006/relationships/oleObject" Target="../embeddings/oleObject74.bin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8.bin"/><Relationship Id="rId13" Type="http://schemas.openxmlformats.org/officeDocument/2006/relationships/image" Target="../media/image108.wmf"/><Relationship Id="rId18" Type="http://schemas.openxmlformats.org/officeDocument/2006/relationships/oleObject" Target="../embeddings/oleObject83.bin"/><Relationship Id="rId3" Type="http://schemas.openxmlformats.org/officeDocument/2006/relationships/image" Target="../media/image103.wmf"/><Relationship Id="rId7" Type="http://schemas.openxmlformats.org/officeDocument/2006/relationships/image" Target="../media/image105.wmf"/><Relationship Id="rId12" Type="http://schemas.openxmlformats.org/officeDocument/2006/relationships/oleObject" Target="../embeddings/oleObject80.bin"/><Relationship Id="rId17" Type="http://schemas.openxmlformats.org/officeDocument/2006/relationships/image" Target="../media/image110.wmf"/><Relationship Id="rId2" Type="http://schemas.openxmlformats.org/officeDocument/2006/relationships/oleObject" Target="../embeddings/oleObject75.bin"/><Relationship Id="rId16" Type="http://schemas.openxmlformats.org/officeDocument/2006/relationships/oleObject" Target="../embeddings/oleObject82.bin"/><Relationship Id="rId1" Type="http://schemas.openxmlformats.org/officeDocument/2006/relationships/slideLayout" Target="../slideLayouts/slideLayout5.xml"/><Relationship Id="rId6" Type="http://schemas.openxmlformats.org/officeDocument/2006/relationships/oleObject" Target="../embeddings/oleObject77.bin"/><Relationship Id="rId11" Type="http://schemas.openxmlformats.org/officeDocument/2006/relationships/image" Target="../media/image107.wmf"/><Relationship Id="rId5" Type="http://schemas.openxmlformats.org/officeDocument/2006/relationships/image" Target="../media/image104.wmf"/><Relationship Id="rId15" Type="http://schemas.openxmlformats.org/officeDocument/2006/relationships/image" Target="../media/image109.wmf"/><Relationship Id="rId10" Type="http://schemas.openxmlformats.org/officeDocument/2006/relationships/oleObject" Target="../embeddings/oleObject79.bin"/><Relationship Id="rId19" Type="http://schemas.openxmlformats.org/officeDocument/2006/relationships/image" Target="../media/image111.wmf"/><Relationship Id="rId4" Type="http://schemas.openxmlformats.org/officeDocument/2006/relationships/oleObject" Target="../embeddings/oleObject76.bin"/><Relationship Id="rId9" Type="http://schemas.openxmlformats.org/officeDocument/2006/relationships/image" Target="../media/image106.wmf"/><Relationship Id="rId14" Type="http://schemas.openxmlformats.org/officeDocument/2006/relationships/oleObject" Target="../embeddings/oleObject81.bin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wmf"/><Relationship Id="rId2" Type="http://schemas.openxmlformats.org/officeDocument/2006/relationships/oleObject" Target="../embeddings/oleObject84.bin"/><Relationship Id="rId1" Type="http://schemas.openxmlformats.org/officeDocument/2006/relationships/slideLayout" Target="../slideLayouts/slideLayout3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wmf"/><Relationship Id="rId7" Type="http://schemas.openxmlformats.org/officeDocument/2006/relationships/image" Target="../media/image115.wmf"/><Relationship Id="rId2" Type="http://schemas.openxmlformats.org/officeDocument/2006/relationships/oleObject" Target="../embeddings/oleObject85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87.bin"/><Relationship Id="rId5" Type="http://schemas.openxmlformats.org/officeDocument/2006/relationships/image" Target="../media/image114.wmf"/><Relationship Id="rId4" Type="http://schemas.openxmlformats.org/officeDocument/2006/relationships/oleObject" Target="../embeddings/oleObject86.bin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wmf"/><Relationship Id="rId2" Type="http://schemas.openxmlformats.org/officeDocument/2006/relationships/oleObject" Target="../embeddings/oleObject88.bin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7.wmf"/><Relationship Id="rId4" Type="http://schemas.openxmlformats.org/officeDocument/2006/relationships/oleObject" Target="../embeddings/oleObject89.bin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wmf"/><Relationship Id="rId2" Type="http://schemas.openxmlformats.org/officeDocument/2006/relationships/oleObject" Target="../embeddings/oleObject90.bin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wmf"/><Relationship Id="rId2" Type="http://schemas.openxmlformats.org/officeDocument/2006/relationships/oleObject" Target="../embeddings/oleObject91.bin"/><Relationship Id="rId1" Type="http://schemas.openxmlformats.org/officeDocument/2006/relationships/slideLayout" Target="../slideLayouts/slideLayout5.xml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5.bin"/><Relationship Id="rId13" Type="http://schemas.openxmlformats.org/officeDocument/2006/relationships/image" Target="../media/image107.wmf"/><Relationship Id="rId18" Type="http://schemas.openxmlformats.org/officeDocument/2006/relationships/oleObject" Target="../embeddings/oleObject100.bin"/><Relationship Id="rId3" Type="http://schemas.openxmlformats.org/officeDocument/2006/relationships/image" Target="../media/image120.wmf"/><Relationship Id="rId7" Type="http://schemas.openxmlformats.org/officeDocument/2006/relationships/image" Target="../media/image104.wmf"/><Relationship Id="rId12" Type="http://schemas.openxmlformats.org/officeDocument/2006/relationships/oleObject" Target="../embeddings/oleObject97.bin"/><Relationship Id="rId17" Type="http://schemas.openxmlformats.org/officeDocument/2006/relationships/image" Target="../media/image121.wmf"/><Relationship Id="rId2" Type="http://schemas.openxmlformats.org/officeDocument/2006/relationships/oleObject" Target="../embeddings/oleObject92.bin"/><Relationship Id="rId16" Type="http://schemas.openxmlformats.org/officeDocument/2006/relationships/oleObject" Target="../embeddings/oleObject99.bin"/><Relationship Id="rId1" Type="http://schemas.openxmlformats.org/officeDocument/2006/relationships/slideLayout" Target="../slideLayouts/slideLayout5.xml"/><Relationship Id="rId6" Type="http://schemas.openxmlformats.org/officeDocument/2006/relationships/oleObject" Target="../embeddings/oleObject94.bin"/><Relationship Id="rId11" Type="http://schemas.openxmlformats.org/officeDocument/2006/relationships/image" Target="../media/image106.wmf"/><Relationship Id="rId5" Type="http://schemas.openxmlformats.org/officeDocument/2006/relationships/image" Target="../media/image103.wmf"/><Relationship Id="rId15" Type="http://schemas.openxmlformats.org/officeDocument/2006/relationships/image" Target="../media/image108.wmf"/><Relationship Id="rId10" Type="http://schemas.openxmlformats.org/officeDocument/2006/relationships/oleObject" Target="../embeddings/oleObject96.bin"/><Relationship Id="rId19" Type="http://schemas.openxmlformats.org/officeDocument/2006/relationships/image" Target="../media/image122.wmf"/><Relationship Id="rId4" Type="http://schemas.openxmlformats.org/officeDocument/2006/relationships/oleObject" Target="../embeddings/oleObject93.bin"/><Relationship Id="rId9" Type="http://schemas.openxmlformats.org/officeDocument/2006/relationships/image" Target="../media/image105.wmf"/><Relationship Id="rId14" Type="http://schemas.openxmlformats.org/officeDocument/2006/relationships/oleObject" Target="../embeddings/oleObject98.bin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04.bin"/><Relationship Id="rId13" Type="http://schemas.openxmlformats.org/officeDocument/2006/relationships/image" Target="../media/image105.wmf"/><Relationship Id="rId18" Type="http://schemas.openxmlformats.org/officeDocument/2006/relationships/oleObject" Target="../embeddings/oleObject108.bin"/><Relationship Id="rId3" Type="http://schemas.openxmlformats.org/officeDocument/2006/relationships/image" Target="../media/image106.wmf"/><Relationship Id="rId21" Type="http://schemas.openxmlformats.org/officeDocument/2006/relationships/image" Target="../media/image121.wmf"/><Relationship Id="rId7" Type="http://schemas.openxmlformats.org/officeDocument/2006/relationships/image" Target="../media/image108.wmf"/><Relationship Id="rId12" Type="http://schemas.openxmlformats.org/officeDocument/2006/relationships/oleObject" Target="../embeddings/oleObject95.bin"/><Relationship Id="rId17" Type="http://schemas.openxmlformats.org/officeDocument/2006/relationships/image" Target="../media/image124.wmf"/><Relationship Id="rId2" Type="http://schemas.openxmlformats.org/officeDocument/2006/relationships/oleObject" Target="../embeddings/oleObject101.bin"/><Relationship Id="rId16" Type="http://schemas.openxmlformats.org/officeDocument/2006/relationships/oleObject" Target="../embeddings/oleObject107.bin"/><Relationship Id="rId20" Type="http://schemas.openxmlformats.org/officeDocument/2006/relationships/oleObject" Target="../embeddings/oleObject109.bin"/><Relationship Id="rId1" Type="http://schemas.openxmlformats.org/officeDocument/2006/relationships/slideLayout" Target="../slideLayouts/slideLayout5.xml"/><Relationship Id="rId6" Type="http://schemas.openxmlformats.org/officeDocument/2006/relationships/oleObject" Target="../embeddings/oleObject103.bin"/><Relationship Id="rId11" Type="http://schemas.openxmlformats.org/officeDocument/2006/relationships/image" Target="../media/image104.wmf"/><Relationship Id="rId5" Type="http://schemas.openxmlformats.org/officeDocument/2006/relationships/image" Target="../media/image107.wmf"/><Relationship Id="rId15" Type="http://schemas.openxmlformats.org/officeDocument/2006/relationships/image" Target="../media/image123.wmf"/><Relationship Id="rId10" Type="http://schemas.openxmlformats.org/officeDocument/2006/relationships/oleObject" Target="../embeddings/oleObject105.bin"/><Relationship Id="rId19" Type="http://schemas.openxmlformats.org/officeDocument/2006/relationships/image" Target="../media/image125.wmf"/><Relationship Id="rId4" Type="http://schemas.openxmlformats.org/officeDocument/2006/relationships/oleObject" Target="../embeddings/oleObject102.bin"/><Relationship Id="rId9" Type="http://schemas.openxmlformats.org/officeDocument/2006/relationships/image" Target="../media/image103.wmf"/><Relationship Id="rId14" Type="http://schemas.openxmlformats.org/officeDocument/2006/relationships/oleObject" Target="../embeddings/oleObject106.bin"/></Relationships>
</file>

<file path=ppt/slides/_rels/slide7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3.bin"/><Relationship Id="rId13" Type="http://schemas.openxmlformats.org/officeDocument/2006/relationships/image" Target="../media/image103.wmf"/><Relationship Id="rId18" Type="http://schemas.openxmlformats.org/officeDocument/2006/relationships/oleObject" Target="../embeddings/oleObject118.bin"/><Relationship Id="rId3" Type="http://schemas.openxmlformats.org/officeDocument/2006/relationships/image" Target="../media/image126.wmf"/><Relationship Id="rId21" Type="http://schemas.openxmlformats.org/officeDocument/2006/relationships/image" Target="../media/image121.wmf"/><Relationship Id="rId7" Type="http://schemas.openxmlformats.org/officeDocument/2006/relationships/image" Target="../media/image106.wmf"/><Relationship Id="rId12" Type="http://schemas.openxmlformats.org/officeDocument/2006/relationships/oleObject" Target="../embeddings/oleObject115.bin"/><Relationship Id="rId17" Type="http://schemas.openxmlformats.org/officeDocument/2006/relationships/image" Target="../media/image105.wmf"/><Relationship Id="rId2" Type="http://schemas.openxmlformats.org/officeDocument/2006/relationships/oleObject" Target="../embeddings/oleObject110.bin"/><Relationship Id="rId16" Type="http://schemas.openxmlformats.org/officeDocument/2006/relationships/oleObject" Target="../embeddings/oleObject117.bin"/><Relationship Id="rId20" Type="http://schemas.openxmlformats.org/officeDocument/2006/relationships/oleObject" Target="../embeddings/oleObject119.bin"/><Relationship Id="rId1" Type="http://schemas.openxmlformats.org/officeDocument/2006/relationships/slideLayout" Target="../slideLayouts/slideLayout5.xml"/><Relationship Id="rId6" Type="http://schemas.openxmlformats.org/officeDocument/2006/relationships/oleObject" Target="../embeddings/oleObject112.bin"/><Relationship Id="rId11" Type="http://schemas.openxmlformats.org/officeDocument/2006/relationships/image" Target="../media/image108.wmf"/><Relationship Id="rId5" Type="http://schemas.openxmlformats.org/officeDocument/2006/relationships/image" Target="../media/image127.wmf"/><Relationship Id="rId15" Type="http://schemas.openxmlformats.org/officeDocument/2006/relationships/image" Target="../media/image104.wmf"/><Relationship Id="rId23" Type="http://schemas.openxmlformats.org/officeDocument/2006/relationships/image" Target="../media/image128.wmf"/><Relationship Id="rId10" Type="http://schemas.openxmlformats.org/officeDocument/2006/relationships/oleObject" Target="../embeddings/oleObject114.bin"/><Relationship Id="rId19" Type="http://schemas.openxmlformats.org/officeDocument/2006/relationships/image" Target="../media/image124.wmf"/><Relationship Id="rId4" Type="http://schemas.openxmlformats.org/officeDocument/2006/relationships/oleObject" Target="../embeddings/oleObject111.bin"/><Relationship Id="rId9" Type="http://schemas.openxmlformats.org/officeDocument/2006/relationships/image" Target="../media/image107.wmf"/><Relationship Id="rId14" Type="http://schemas.openxmlformats.org/officeDocument/2006/relationships/oleObject" Target="../embeddings/oleObject116.bin"/><Relationship Id="rId22" Type="http://schemas.openxmlformats.org/officeDocument/2006/relationships/oleObject" Target="../embeddings/oleObject120.bin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9.jpe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wmf"/><Relationship Id="rId2" Type="http://schemas.openxmlformats.org/officeDocument/2006/relationships/oleObject" Target="../embeddings/oleObject121.bin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wmf"/><Relationship Id="rId2" Type="http://schemas.openxmlformats.org/officeDocument/2006/relationships/oleObject" Target="../embeddings/oleObject122.bin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B21C9B-D30B-F36E-C400-26FB7E7380E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3D Modelling Transform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6B7E312-A2AE-9F5F-1AFD-FD39E7E479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5097692"/>
            <a:ext cx="4495800" cy="984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None/>
              <a:defRPr sz="28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Char char="–"/>
              <a:defRPr sz="24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itchFamily="2" charset="2"/>
              <a:buChar char="l"/>
              <a:defRPr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itchFamily="2" charset="2"/>
              <a:buChar char="l"/>
              <a:defRPr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itchFamily="2" charset="2"/>
              <a:buChar char="l"/>
              <a:defRPr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itchFamily="2" charset="2"/>
              <a:buChar char="l"/>
              <a:defRPr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lvl="0"/>
            <a:r>
              <a:rPr lang="en-US" altLang="en-US" sz="2400" b="1" kern="0" dirty="0"/>
              <a:t> </a:t>
            </a:r>
            <a:endParaRPr lang="en-US" sz="1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 Amartya Kundu </a:t>
            </a:r>
            <a:endParaRPr lang="en-US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Lecturer, CSE,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UGV</a:t>
            </a:r>
            <a:endParaRPr lang="en-US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sz="2000" dirty="0"/>
          </a:p>
          <a:p>
            <a:endParaRPr lang="en-US" altLang="en-US" sz="2000" b="1" kern="0" dirty="0"/>
          </a:p>
        </p:txBody>
      </p:sp>
    </p:spTree>
    <p:extLst>
      <p:ext uri="{BB962C8B-B14F-4D97-AF65-F5344CB8AC3E}">
        <p14:creationId xmlns:p14="http://schemas.microsoft.com/office/powerpoint/2010/main" val="7338981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333"/>
              <a:t>3D Transformations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Basics of 3D geometry</a:t>
            </a:r>
          </a:p>
          <a:p>
            <a:pPr eaLnBrk="1" hangingPunct="1"/>
            <a:r>
              <a:rPr lang="en-US" altLang="en-US"/>
              <a:t>Basic 3D Transformations</a:t>
            </a:r>
          </a:p>
          <a:p>
            <a:pPr eaLnBrk="1" hangingPunct="1"/>
            <a:r>
              <a:rPr lang="en-US" altLang="en-US"/>
              <a:t>Composite Transformations</a:t>
            </a:r>
          </a:p>
          <a:p>
            <a:pPr eaLnBrk="1" hangingPunct="1"/>
            <a:endParaRPr lang="en-US" altLang="en-US"/>
          </a:p>
          <a:p>
            <a:pPr eaLnBrk="1" hangingPunct="1"/>
            <a:endParaRPr lang="en-US" alt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Amartya Kundu Durjoy, CSE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Orientation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dirty="0"/>
              <a:t>Right-hand orientation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dirty="0"/>
              <a:t>Left-hand orientation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Amartya Kundu Durjoy, CSE</a:t>
            </a:r>
          </a:p>
        </p:txBody>
      </p:sp>
      <p:graphicFrame>
        <p:nvGraphicFramePr>
          <p:cNvPr id="1026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45436119"/>
              </p:ext>
            </p:extLst>
          </p:nvPr>
        </p:nvGraphicFramePr>
        <p:xfrm>
          <a:off x="2819400" y="2647785"/>
          <a:ext cx="7181850" cy="312830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2" imgW="4465800" imgH="1944720" progId="Visio.Drawing.4">
                  <p:embed/>
                </p:oleObj>
              </mc:Choice>
              <mc:Fallback>
                <p:oleObj name="VISIO" r:id="rId2" imgW="4465800" imgH="1944720" progId="Visio.Drawing.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19400" y="2647785"/>
                        <a:ext cx="7181850" cy="312830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3D Equation of Curve &amp; Line</a:t>
            </a:r>
          </a:p>
        </p:txBody>
      </p:sp>
      <p:graphicFrame>
        <p:nvGraphicFramePr>
          <p:cNvPr id="2052" name="Object 34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91679217"/>
              </p:ext>
            </p:extLst>
          </p:nvPr>
        </p:nvGraphicFramePr>
        <p:xfrm>
          <a:off x="3067023" y="1464874"/>
          <a:ext cx="2552756" cy="3781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371600" imgH="203040" progId="Equation.3">
                  <p:embed/>
                </p:oleObj>
              </mc:Choice>
              <mc:Fallback>
                <p:oleObj name="Equation" r:id="rId2" imgW="1371600" imgH="203040" progId="Equation.3">
                  <p:embed/>
                  <p:pic>
                    <p:nvPicPr>
                      <p:cNvPr id="0" name="Object 3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67023" y="1464874"/>
                        <a:ext cx="2552756" cy="37818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Amartya Kundu Durjoy, CSE</a:t>
            </a:r>
          </a:p>
        </p:txBody>
      </p:sp>
      <p:sp>
        <p:nvSpPr>
          <p:cNvPr id="2054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231308" y="1143000"/>
            <a:ext cx="3769192" cy="4876800"/>
          </a:xfrm>
        </p:spPr>
        <p:txBody>
          <a:bodyPr/>
          <a:lstStyle/>
          <a:p>
            <a:pPr eaLnBrk="1" hangingPunct="1"/>
            <a:r>
              <a:rPr lang="en-US" altLang="en-US" sz="2167" dirty="0"/>
              <a:t>Curve</a:t>
            </a:r>
          </a:p>
          <a:p>
            <a:pPr lvl="1" eaLnBrk="1" hangingPunct="1"/>
            <a:r>
              <a:rPr lang="en-US" altLang="en-US" sz="1950" dirty="0"/>
              <a:t>Non-Parametric form</a:t>
            </a:r>
          </a:p>
          <a:p>
            <a:pPr lvl="1" eaLnBrk="1" hangingPunct="1"/>
            <a:endParaRPr lang="en-US" altLang="en-US" sz="1950" dirty="0"/>
          </a:p>
          <a:p>
            <a:pPr lvl="1" eaLnBrk="1" hangingPunct="1"/>
            <a:r>
              <a:rPr lang="en-US" altLang="en-US" sz="1950" dirty="0"/>
              <a:t>Parametric form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sz="2167" dirty="0"/>
              <a:t>	</a:t>
            </a:r>
          </a:p>
          <a:p>
            <a:pPr eaLnBrk="1" hangingPunct="1">
              <a:buFont typeface="Wingdings" panose="05000000000000000000" pitchFamily="2" charset="2"/>
              <a:buNone/>
            </a:pPr>
            <a:endParaRPr lang="en-US" altLang="en-US" sz="2167" dirty="0"/>
          </a:p>
          <a:p>
            <a:pPr eaLnBrk="1" hangingPunct="1">
              <a:buFont typeface="Wingdings" panose="05000000000000000000" pitchFamily="2" charset="2"/>
              <a:buNone/>
            </a:pPr>
            <a:endParaRPr lang="en-US" altLang="en-US" sz="2167" dirty="0"/>
          </a:p>
          <a:p>
            <a:pPr eaLnBrk="1" hangingPunct="1"/>
            <a:r>
              <a:rPr lang="en-US" altLang="en-US" sz="2167" dirty="0"/>
              <a:t>Line</a:t>
            </a:r>
          </a:p>
        </p:txBody>
      </p:sp>
      <p:graphicFrame>
        <p:nvGraphicFramePr>
          <p:cNvPr id="2050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49616373"/>
              </p:ext>
            </p:extLst>
          </p:nvPr>
        </p:nvGraphicFramePr>
        <p:xfrm>
          <a:off x="3067023" y="2157679"/>
          <a:ext cx="3125517" cy="14281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473120" imgH="672840" progId="Equation.3">
                  <p:embed/>
                </p:oleObj>
              </mc:Choice>
              <mc:Fallback>
                <p:oleObj name="Equation" r:id="rId4" imgW="1473120" imgH="67284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67023" y="2157679"/>
                        <a:ext cx="3125517" cy="142815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1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83669354"/>
              </p:ext>
            </p:extLst>
          </p:nvPr>
        </p:nvGraphicFramePr>
        <p:xfrm>
          <a:off x="2895599" y="3908088"/>
          <a:ext cx="4398961" cy="24881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2133360" imgH="1206360" progId="Equation.3">
                  <p:embed/>
                </p:oleObj>
              </mc:Choice>
              <mc:Fallback>
                <p:oleObj name="Equation" r:id="rId6" imgW="2133360" imgH="120636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95599" y="3908088"/>
                        <a:ext cx="4398961" cy="24881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055" name="Group 6"/>
          <p:cNvGrpSpPr>
            <a:grpSpLocks/>
          </p:cNvGrpSpPr>
          <p:nvPr/>
        </p:nvGrpSpPr>
        <p:grpSpPr bwMode="auto">
          <a:xfrm>
            <a:off x="7809712" y="4279533"/>
            <a:ext cx="3262445" cy="1774825"/>
            <a:chOff x="3757" y="1784"/>
            <a:chExt cx="1897" cy="1032"/>
          </a:xfrm>
        </p:grpSpPr>
        <p:sp>
          <p:nvSpPr>
            <p:cNvPr id="2065" name="Oval 7"/>
            <p:cNvSpPr>
              <a:spLocks noChangeArrowheads="1"/>
            </p:cNvSpPr>
            <p:nvPr/>
          </p:nvSpPr>
          <p:spPr bwMode="auto">
            <a:xfrm>
              <a:off x="4267" y="2544"/>
              <a:ext cx="58" cy="58"/>
            </a:xfrm>
            <a:prstGeom prst="ellipse">
              <a:avLst/>
            </a:pr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2066" name="Oval 8"/>
            <p:cNvSpPr>
              <a:spLocks noChangeArrowheads="1"/>
            </p:cNvSpPr>
            <p:nvPr/>
          </p:nvSpPr>
          <p:spPr bwMode="auto">
            <a:xfrm>
              <a:off x="5035" y="2208"/>
              <a:ext cx="58" cy="58"/>
            </a:xfrm>
            <a:prstGeom prst="ellipse">
              <a:avLst/>
            </a:pr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2067" name="Line 9"/>
            <p:cNvSpPr>
              <a:spLocks noChangeShapeType="1"/>
            </p:cNvSpPr>
            <p:nvPr/>
          </p:nvSpPr>
          <p:spPr bwMode="auto">
            <a:xfrm flipV="1">
              <a:off x="3840" y="2086"/>
              <a:ext cx="1542" cy="689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 type="none" w="sm" len="sm"/>
              <a:tailEnd type="arrow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068" name="Text Box 10"/>
            <p:cNvSpPr txBox="1">
              <a:spLocks noChangeArrowheads="1"/>
            </p:cNvSpPr>
            <p:nvPr/>
          </p:nvSpPr>
          <p:spPr bwMode="auto">
            <a:xfrm>
              <a:off x="4223" y="2601"/>
              <a:ext cx="764" cy="2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>
                  <a:latin typeface="Times New Roman" panose="02020603050405020304" pitchFamily="18" charset="0"/>
                </a:rPr>
                <a:t>P</a:t>
              </a:r>
              <a:r>
                <a:rPr lang="en-US" altLang="en-US" baseline="-25000">
                  <a:latin typeface="Times New Roman" panose="02020603050405020304" pitchFamily="18" charset="0"/>
                </a:rPr>
                <a:t>0</a:t>
              </a:r>
              <a:r>
                <a:rPr lang="en-US" altLang="en-US">
                  <a:latin typeface="Times New Roman" panose="02020603050405020304" pitchFamily="18" charset="0"/>
                </a:rPr>
                <a:t>(x</a:t>
              </a:r>
              <a:r>
                <a:rPr lang="en-US" altLang="en-US" baseline="-25000">
                  <a:latin typeface="Times New Roman" panose="02020603050405020304" pitchFamily="18" charset="0"/>
                </a:rPr>
                <a:t>0</a:t>
              </a:r>
              <a:r>
                <a:rPr lang="en-US" altLang="en-US">
                  <a:latin typeface="Times New Roman" panose="02020603050405020304" pitchFamily="18" charset="0"/>
                </a:rPr>
                <a:t>,y</a:t>
              </a:r>
              <a:r>
                <a:rPr lang="en-US" altLang="en-US" baseline="-25000">
                  <a:latin typeface="Times New Roman" panose="02020603050405020304" pitchFamily="18" charset="0"/>
                </a:rPr>
                <a:t>0</a:t>
              </a:r>
              <a:r>
                <a:rPr lang="en-US" altLang="en-US">
                  <a:latin typeface="Times New Roman" panose="02020603050405020304" pitchFamily="18" charset="0"/>
                </a:rPr>
                <a:t>,z</a:t>
              </a:r>
              <a:r>
                <a:rPr lang="en-US" altLang="en-US" baseline="-25000">
                  <a:latin typeface="Times New Roman" panose="02020603050405020304" pitchFamily="18" charset="0"/>
                </a:rPr>
                <a:t>0</a:t>
              </a:r>
              <a:r>
                <a:rPr lang="en-US" altLang="en-US">
                  <a:latin typeface="Times New Roman" panose="02020603050405020304" pitchFamily="18" charset="0"/>
                </a:rPr>
                <a:t>)</a:t>
              </a:r>
            </a:p>
          </p:txBody>
        </p:sp>
        <p:sp>
          <p:nvSpPr>
            <p:cNvPr id="2069" name="Text Box 11"/>
            <p:cNvSpPr txBox="1">
              <a:spLocks noChangeArrowheads="1"/>
            </p:cNvSpPr>
            <p:nvPr/>
          </p:nvSpPr>
          <p:spPr bwMode="auto">
            <a:xfrm>
              <a:off x="4943" y="2217"/>
              <a:ext cx="711" cy="2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>
                  <a:latin typeface="Times New Roman" panose="02020603050405020304" pitchFamily="18" charset="0"/>
                </a:rPr>
                <a:t>P</a:t>
              </a:r>
              <a:r>
                <a:rPr lang="en-US" altLang="en-US" baseline="-25000">
                  <a:latin typeface="Times New Roman" panose="02020603050405020304" pitchFamily="18" charset="0"/>
                </a:rPr>
                <a:t>1</a:t>
              </a:r>
              <a:r>
                <a:rPr lang="en-US" altLang="en-US">
                  <a:latin typeface="Times New Roman" panose="02020603050405020304" pitchFamily="18" charset="0"/>
                </a:rPr>
                <a:t>(x</a:t>
              </a:r>
              <a:r>
                <a:rPr lang="en-US" altLang="en-US" baseline="-25000">
                  <a:latin typeface="Times New Roman" panose="02020603050405020304" pitchFamily="18" charset="0"/>
                </a:rPr>
                <a:t>1</a:t>
              </a:r>
              <a:r>
                <a:rPr lang="en-US" altLang="en-US">
                  <a:latin typeface="Times New Roman" panose="02020603050405020304" pitchFamily="18" charset="0"/>
                </a:rPr>
                <a:t>,y</a:t>
              </a:r>
              <a:r>
                <a:rPr lang="en-US" altLang="en-US" baseline="-25000">
                  <a:latin typeface="Times New Roman" panose="02020603050405020304" pitchFamily="18" charset="0"/>
                </a:rPr>
                <a:t>1</a:t>
              </a:r>
              <a:r>
                <a:rPr lang="en-US" altLang="en-US">
                  <a:latin typeface="Times New Roman" panose="02020603050405020304" pitchFamily="18" charset="0"/>
                </a:rPr>
                <a:t>,z</a:t>
              </a:r>
              <a:r>
                <a:rPr lang="en-US" altLang="en-US" baseline="-25000">
                  <a:latin typeface="Times New Roman" panose="02020603050405020304" pitchFamily="18" charset="0"/>
                </a:rPr>
                <a:t>1</a:t>
              </a:r>
              <a:r>
                <a:rPr lang="en-US" altLang="en-US">
                  <a:latin typeface="Times New Roman" panose="02020603050405020304" pitchFamily="18" charset="0"/>
                </a:rPr>
                <a:t>)</a:t>
              </a:r>
            </a:p>
          </p:txBody>
        </p:sp>
        <p:sp>
          <p:nvSpPr>
            <p:cNvPr id="2070" name="Text Box 12"/>
            <p:cNvSpPr txBox="1">
              <a:spLocks noChangeArrowheads="1"/>
            </p:cNvSpPr>
            <p:nvPr/>
          </p:nvSpPr>
          <p:spPr bwMode="auto">
            <a:xfrm rot="20182835">
              <a:off x="5149" y="1880"/>
              <a:ext cx="354" cy="2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>
                  <a:latin typeface="Times New Roman" panose="02020603050405020304" pitchFamily="18" charset="0"/>
                </a:rPr>
                <a:t>t &gt; 1</a:t>
              </a:r>
            </a:p>
          </p:txBody>
        </p:sp>
        <p:sp>
          <p:nvSpPr>
            <p:cNvPr id="2071" name="Text Box 13"/>
            <p:cNvSpPr txBox="1">
              <a:spLocks noChangeArrowheads="1"/>
            </p:cNvSpPr>
            <p:nvPr/>
          </p:nvSpPr>
          <p:spPr bwMode="auto">
            <a:xfrm>
              <a:off x="4656" y="2352"/>
              <a:ext cx="204" cy="2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>
                  <a:latin typeface="Times New Roman" panose="02020603050405020304" pitchFamily="18" charset="0"/>
                </a:rPr>
                <a:t>V</a:t>
              </a:r>
            </a:p>
          </p:txBody>
        </p:sp>
        <p:sp>
          <p:nvSpPr>
            <p:cNvPr id="2072" name="Text Box 14"/>
            <p:cNvSpPr txBox="1">
              <a:spLocks noChangeArrowheads="1"/>
            </p:cNvSpPr>
            <p:nvPr/>
          </p:nvSpPr>
          <p:spPr bwMode="auto">
            <a:xfrm rot="20182835">
              <a:off x="3757" y="2504"/>
              <a:ext cx="354" cy="2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>
                  <a:latin typeface="Times New Roman" panose="02020603050405020304" pitchFamily="18" charset="0"/>
                </a:rPr>
                <a:t>t &lt; 0</a:t>
              </a:r>
            </a:p>
          </p:txBody>
        </p:sp>
        <p:sp>
          <p:nvSpPr>
            <p:cNvPr id="2073" name="Text Box 15"/>
            <p:cNvSpPr txBox="1">
              <a:spLocks noChangeArrowheads="1"/>
            </p:cNvSpPr>
            <p:nvPr/>
          </p:nvSpPr>
          <p:spPr bwMode="auto">
            <a:xfrm rot="20182835">
              <a:off x="4716" y="1784"/>
              <a:ext cx="321" cy="2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>
                  <a:latin typeface="Times New Roman" panose="02020603050405020304" pitchFamily="18" charset="0"/>
                </a:rPr>
                <a:t>t =1</a:t>
              </a:r>
            </a:p>
          </p:txBody>
        </p:sp>
        <p:sp>
          <p:nvSpPr>
            <p:cNvPr id="2074" name="Text Box 16"/>
            <p:cNvSpPr txBox="1">
              <a:spLocks noChangeArrowheads="1"/>
            </p:cNvSpPr>
            <p:nvPr/>
          </p:nvSpPr>
          <p:spPr bwMode="auto">
            <a:xfrm rot="20182835">
              <a:off x="3952" y="2216"/>
              <a:ext cx="354" cy="2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>
                  <a:latin typeface="Times New Roman" panose="02020603050405020304" pitchFamily="18" charset="0"/>
                </a:rPr>
                <a:t>t = 0</a:t>
              </a:r>
            </a:p>
          </p:txBody>
        </p:sp>
        <p:sp>
          <p:nvSpPr>
            <p:cNvPr id="2075" name="Text Box 17"/>
            <p:cNvSpPr txBox="1">
              <a:spLocks noChangeArrowheads="1"/>
            </p:cNvSpPr>
            <p:nvPr/>
          </p:nvSpPr>
          <p:spPr bwMode="auto">
            <a:xfrm rot="20182835">
              <a:off x="4311" y="2216"/>
              <a:ext cx="564" cy="2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>
                  <a:latin typeface="Times New Roman" panose="02020603050405020304" pitchFamily="18" charset="0"/>
                </a:rPr>
                <a:t>0 &lt; t &lt; 1</a:t>
              </a:r>
            </a:p>
          </p:txBody>
        </p:sp>
        <p:cxnSp>
          <p:nvCxnSpPr>
            <p:cNvPr id="2076" name="AutoShape 18"/>
            <p:cNvCxnSpPr>
              <a:cxnSpLocks noChangeShapeType="1"/>
              <a:stCxn id="2074" idx="2"/>
            </p:cNvCxnSpPr>
            <p:nvPr/>
          </p:nvCxnSpPr>
          <p:spPr bwMode="auto">
            <a:xfrm>
              <a:off x="4172" y="2422"/>
              <a:ext cx="99" cy="142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077" name="AutoShape 19"/>
            <p:cNvCxnSpPr>
              <a:cxnSpLocks noChangeShapeType="1"/>
              <a:stCxn id="2073" idx="2"/>
            </p:cNvCxnSpPr>
            <p:nvPr/>
          </p:nvCxnSpPr>
          <p:spPr bwMode="auto">
            <a:xfrm>
              <a:off x="4920" y="1990"/>
              <a:ext cx="143" cy="238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2056" name="Group 20"/>
          <p:cNvGrpSpPr>
            <a:grpSpLocks/>
          </p:cNvGrpSpPr>
          <p:nvPr/>
        </p:nvGrpSpPr>
        <p:grpSpPr bwMode="auto">
          <a:xfrm>
            <a:off x="8686802" y="1376527"/>
            <a:ext cx="1781704" cy="2175537"/>
            <a:chOff x="4272" y="1536"/>
            <a:chExt cx="1036" cy="1265"/>
          </a:xfrm>
        </p:grpSpPr>
        <p:sp>
          <p:nvSpPr>
            <p:cNvPr id="2057" name="Line 21"/>
            <p:cNvSpPr>
              <a:spLocks noChangeShapeType="1"/>
            </p:cNvSpPr>
            <p:nvPr/>
          </p:nvSpPr>
          <p:spPr bwMode="auto">
            <a:xfrm flipV="1">
              <a:off x="4608" y="1536"/>
              <a:ext cx="0" cy="76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058" name="Line 22"/>
            <p:cNvSpPr>
              <a:spLocks noChangeShapeType="1"/>
            </p:cNvSpPr>
            <p:nvPr/>
          </p:nvSpPr>
          <p:spPr bwMode="auto">
            <a:xfrm>
              <a:off x="4608" y="2304"/>
              <a:ext cx="67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059" name="Line 23"/>
            <p:cNvSpPr>
              <a:spLocks noChangeShapeType="1"/>
            </p:cNvSpPr>
            <p:nvPr/>
          </p:nvSpPr>
          <p:spPr bwMode="auto">
            <a:xfrm flipH="1">
              <a:off x="4320" y="2304"/>
              <a:ext cx="288" cy="43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060" name="Text Box 24"/>
            <p:cNvSpPr txBox="1">
              <a:spLocks noChangeArrowheads="1"/>
            </p:cNvSpPr>
            <p:nvPr/>
          </p:nvSpPr>
          <p:spPr bwMode="auto">
            <a:xfrm>
              <a:off x="4320" y="2592"/>
              <a:ext cx="172" cy="2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1733">
                  <a:latin typeface="Times New Roman" panose="02020603050405020304" pitchFamily="18" charset="0"/>
                </a:rPr>
                <a:t>x</a:t>
              </a:r>
            </a:p>
          </p:txBody>
        </p:sp>
        <p:sp>
          <p:nvSpPr>
            <p:cNvPr id="2061" name="Text Box 25"/>
            <p:cNvSpPr txBox="1">
              <a:spLocks noChangeArrowheads="1"/>
            </p:cNvSpPr>
            <p:nvPr/>
          </p:nvSpPr>
          <p:spPr bwMode="auto">
            <a:xfrm>
              <a:off x="5136" y="2304"/>
              <a:ext cx="172" cy="2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1733">
                  <a:latin typeface="Times New Roman" panose="02020603050405020304" pitchFamily="18" charset="0"/>
                </a:rPr>
                <a:t>y</a:t>
              </a:r>
            </a:p>
          </p:txBody>
        </p:sp>
        <p:sp>
          <p:nvSpPr>
            <p:cNvPr id="2062" name="Text Box 26"/>
            <p:cNvSpPr txBox="1">
              <a:spLocks noChangeArrowheads="1"/>
            </p:cNvSpPr>
            <p:nvPr/>
          </p:nvSpPr>
          <p:spPr bwMode="auto">
            <a:xfrm>
              <a:off x="4416" y="1536"/>
              <a:ext cx="165" cy="2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1733">
                  <a:latin typeface="Times New Roman" panose="02020603050405020304" pitchFamily="18" charset="0"/>
                </a:rPr>
                <a:t>z</a:t>
              </a:r>
            </a:p>
          </p:txBody>
        </p:sp>
        <p:sp>
          <p:nvSpPr>
            <p:cNvPr id="2063" name="Freeform 27"/>
            <p:cNvSpPr>
              <a:spLocks/>
            </p:cNvSpPr>
            <p:nvPr/>
          </p:nvSpPr>
          <p:spPr bwMode="auto">
            <a:xfrm>
              <a:off x="4272" y="1728"/>
              <a:ext cx="1008" cy="864"/>
            </a:xfrm>
            <a:custGeom>
              <a:avLst/>
              <a:gdLst>
                <a:gd name="T0" fmla="*/ 0 w 1250"/>
                <a:gd name="T1" fmla="*/ 337 h 1235"/>
                <a:gd name="T2" fmla="*/ 131 w 1250"/>
                <a:gd name="T3" fmla="*/ 474 h 1235"/>
                <a:gd name="T4" fmla="*/ 306 w 1250"/>
                <a:gd name="T5" fmla="*/ 420 h 1235"/>
                <a:gd name="T6" fmla="*/ 351 w 1250"/>
                <a:gd name="T7" fmla="*/ 337 h 1235"/>
                <a:gd name="T8" fmla="*/ 359 w 1250"/>
                <a:gd name="T9" fmla="*/ 314 h 1235"/>
                <a:gd name="T10" fmla="*/ 499 w 1250"/>
                <a:gd name="T11" fmla="*/ 239 h 1235"/>
                <a:gd name="T12" fmla="*/ 623 w 1250"/>
                <a:gd name="T13" fmla="*/ 125 h 1235"/>
                <a:gd name="T14" fmla="*/ 657 w 1250"/>
                <a:gd name="T15" fmla="*/ 64 h 1235"/>
                <a:gd name="T16" fmla="*/ 639 w 1250"/>
                <a:gd name="T17" fmla="*/ 17 h 1235"/>
                <a:gd name="T18" fmla="*/ 569 w 1250"/>
                <a:gd name="T19" fmla="*/ 3 h 1235"/>
                <a:gd name="T20" fmla="*/ 473 w 1250"/>
                <a:gd name="T21" fmla="*/ 17 h 1235"/>
                <a:gd name="T22" fmla="*/ 429 w 1250"/>
                <a:gd name="T23" fmla="*/ 64 h 1235"/>
                <a:gd name="T24" fmla="*/ 429 w 1250"/>
                <a:gd name="T25" fmla="*/ 185 h 1235"/>
                <a:gd name="T26" fmla="*/ 736 w 1250"/>
                <a:gd name="T27" fmla="*/ 345 h 1235"/>
                <a:gd name="T28" fmla="*/ 762 w 1250"/>
                <a:gd name="T29" fmla="*/ 367 h 1235"/>
                <a:gd name="T30" fmla="*/ 701 w 1250"/>
                <a:gd name="T31" fmla="*/ 504 h 1235"/>
                <a:gd name="T32" fmla="*/ 666 w 1250"/>
                <a:gd name="T33" fmla="*/ 573 h 1235"/>
                <a:gd name="T34" fmla="*/ 675 w 1250"/>
                <a:gd name="T35" fmla="*/ 709 h 1235"/>
                <a:gd name="T36" fmla="*/ 692 w 1250"/>
                <a:gd name="T37" fmla="*/ 732 h 1235"/>
                <a:gd name="T38" fmla="*/ 885 w 1250"/>
                <a:gd name="T39" fmla="*/ 862 h 1235"/>
                <a:gd name="T40" fmla="*/ 1008 w 1250"/>
                <a:gd name="T41" fmla="*/ 862 h 1235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1250"/>
                <a:gd name="T64" fmla="*/ 0 h 1235"/>
                <a:gd name="T65" fmla="*/ 1250 w 1250"/>
                <a:gd name="T66" fmla="*/ 1235 h 1235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1250" h="1235">
                  <a:moveTo>
                    <a:pt x="0" y="482"/>
                  </a:moveTo>
                  <a:cubicBezTo>
                    <a:pt x="20" y="599"/>
                    <a:pt x="43" y="648"/>
                    <a:pt x="163" y="678"/>
                  </a:cubicBezTo>
                  <a:cubicBezTo>
                    <a:pt x="293" y="668"/>
                    <a:pt x="303" y="680"/>
                    <a:pt x="380" y="601"/>
                  </a:cubicBezTo>
                  <a:cubicBezTo>
                    <a:pt x="392" y="554"/>
                    <a:pt x="416" y="526"/>
                    <a:pt x="435" y="482"/>
                  </a:cubicBezTo>
                  <a:cubicBezTo>
                    <a:pt x="439" y="471"/>
                    <a:pt x="439" y="459"/>
                    <a:pt x="445" y="449"/>
                  </a:cubicBezTo>
                  <a:cubicBezTo>
                    <a:pt x="478" y="399"/>
                    <a:pt x="564" y="358"/>
                    <a:pt x="619" y="341"/>
                  </a:cubicBezTo>
                  <a:cubicBezTo>
                    <a:pt x="684" y="298"/>
                    <a:pt x="735" y="246"/>
                    <a:pt x="772" y="178"/>
                  </a:cubicBezTo>
                  <a:cubicBezTo>
                    <a:pt x="787" y="150"/>
                    <a:pt x="815" y="91"/>
                    <a:pt x="815" y="91"/>
                  </a:cubicBezTo>
                  <a:cubicBezTo>
                    <a:pt x="808" y="69"/>
                    <a:pt x="811" y="39"/>
                    <a:pt x="793" y="25"/>
                  </a:cubicBezTo>
                  <a:cubicBezTo>
                    <a:pt x="770" y="6"/>
                    <a:pt x="706" y="4"/>
                    <a:pt x="706" y="4"/>
                  </a:cubicBezTo>
                  <a:cubicBezTo>
                    <a:pt x="666" y="9"/>
                    <a:pt x="619" y="0"/>
                    <a:pt x="587" y="25"/>
                  </a:cubicBezTo>
                  <a:cubicBezTo>
                    <a:pt x="565" y="43"/>
                    <a:pt x="552" y="71"/>
                    <a:pt x="532" y="91"/>
                  </a:cubicBezTo>
                  <a:cubicBezTo>
                    <a:pt x="516" y="175"/>
                    <a:pt x="517" y="147"/>
                    <a:pt x="532" y="265"/>
                  </a:cubicBezTo>
                  <a:cubicBezTo>
                    <a:pt x="553" y="426"/>
                    <a:pt x="795" y="446"/>
                    <a:pt x="913" y="493"/>
                  </a:cubicBezTo>
                  <a:cubicBezTo>
                    <a:pt x="924" y="504"/>
                    <a:pt x="937" y="512"/>
                    <a:pt x="945" y="525"/>
                  </a:cubicBezTo>
                  <a:cubicBezTo>
                    <a:pt x="992" y="596"/>
                    <a:pt x="906" y="673"/>
                    <a:pt x="869" y="721"/>
                  </a:cubicBezTo>
                  <a:cubicBezTo>
                    <a:pt x="857" y="756"/>
                    <a:pt x="838" y="784"/>
                    <a:pt x="826" y="819"/>
                  </a:cubicBezTo>
                  <a:cubicBezTo>
                    <a:pt x="830" y="884"/>
                    <a:pt x="828" y="950"/>
                    <a:pt x="837" y="1014"/>
                  </a:cubicBezTo>
                  <a:cubicBezTo>
                    <a:pt x="839" y="1027"/>
                    <a:pt x="852" y="1035"/>
                    <a:pt x="858" y="1047"/>
                  </a:cubicBezTo>
                  <a:cubicBezTo>
                    <a:pt x="908" y="1150"/>
                    <a:pt x="975" y="1226"/>
                    <a:pt x="1098" y="1232"/>
                  </a:cubicBezTo>
                  <a:cubicBezTo>
                    <a:pt x="1149" y="1235"/>
                    <a:pt x="1199" y="1232"/>
                    <a:pt x="1250" y="1232"/>
                  </a:cubicBezTo>
                </a:path>
              </a:pathLst>
            </a:custGeom>
            <a:noFill/>
            <a:ln w="22225">
              <a:solidFill>
                <a:srgbClr val="993300"/>
              </a:solidFill>
              <a:round/>
              <a:headEnd type="none" w="sm" len="sm"/>
              <a:tailEnd type="arrow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2064" name="Text Box 28"/>
            <p:cNvSpPr txBox="1">
              <a:spLocks noChangeArrowheads="1"/>
            </p:cNvSpPr>
            <p:nvPr/>
          </p:nvSpPr>
          <p:spPr bwMode="auto">
            <a:xfrm>
              <a:off x="4944" y="1776"/>
              <a:ext cx="193" cy="2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1733">
                  <a:latin typeface="Times New Roman" panose="02020603050405020304" pitchFamily="18" charset="0"/>
                </a:rPr>
                <a:t>C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3D Equation of Surface &amp; Plane</a:t>
            </a:r>
          </a:p>
        </p:txBody>
      </p:sp>
      <p:sp>
        <p:nvSpPr>
          <p:cNvPr id="307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z="2600"/>
              <a:t>Parametric equations of Surface &amp; Plane</a:t>
            </a:r>
          </a:p>
          <a:p>
            <a:pPr eaLnBrk="1" hangingPunct="1"/>
            <a:r>
              <a:rPr lang="en-US" altLang="en-US" sz="2600"/>
              <a:t>Surface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sz="2600"/>
              <a:t>	</a:t>
            </a:r>
          </a:p>
          <a:p>
            <a:pPr eaLnBrk="1" hangingPunct="1">
              <a:buFont typeface="Wingdings" panose="05000000000000000000" pitchFamily="2" charset="2"/>
              <a:buNone/>
            </a:pPr>
            <a:endParaRPr lang="en-US" altLang="en-US" sz="2600"/>
          </a:p>
          <a:p>
            <a:pPr eaLnBrk="1" hangingPunct="1">
              <a:buFont typeface="Wingdings" panose="05000000000000000000" pitchFamily="2" charset="2"/>
              <a:buNone/>
            </a:pPr>
            <a:endParaRPr lang="en-US" altLang="en-US" sz="2600"/>
          </a:p>
          <a:p>
            <a:pPr eaLnBrk="1" hangingPunct="1"/>
            <a:r>
              <a:rPr lang="en-US" altLang="en-US" sz="2600"/>
              <a:t>Plane : with Normal, </a:t>
            </a:r>
            <a:r>
              <a:rPr lang="en-US" altLang="en-US" sz="2600" b="1"/>
              <a:t>N</a:t>
            </a:r>
            <a:endParaRPr lang="en-US" altLang="en-US" sz="260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Amartya Kundu Durjoy, CSE</a:t>
            </a:r>
          </a:p>
        </p:txBody>
      </p:sp>
      <p:graphicFrame>
        <p:nvGraphicFramePr>
          <p:cNvPr id="307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15250890"/>
              </p:ext>
            </p:extLst>
          </p:nvPr>
        </p:nvGraphicFramePr>
        <p:xfrm>
          <a:off x="2895600" y="1676400"/>
          <a:ext cx="3714750" cy="15632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600200" imgH="672840" progId="Equation.3">
                  <p:embed/>
                </p:oleObj>
              </mc:Choice>
              <mc:Fallback>
                <p:oleObj name="Equation" r:id="rId2" imgW="1600200" imgH="67284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95600" y="1676400"/>
                        <a:ext cx="3714750" cy="156329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078" name="Group 5"/>
          <p:cNvGrpSpPr>
            <a:grpSpLocks/>
          </p:cNvGrpSpPr>
          <p:nvPr/>
        </p:nvGrpSpPr>
        <p:grpSpPr bwMode="auto">
          <a:xfrm>
            <a:off x="8229600" y="2590800"/>
            <a:ext cx="2806700" cy="2228850"/>
            <a:chOff x="3984" y="1968"/>
            <a:chExt cx="1632" cy="1296"/>
          </a:xfrm>
        </p:grpSpPr>
        <p:sp>
          <p:nvSpPr>
            <p:cNvPr id="3079" name="AutoShape 6"/>
            <p:cNvSpPr>
              <a:spLocks noChangeArrowheads="1"/>
            </p:cNvSpPr>
            <p:nvPr/>
          </p:nvSpPr>
          <p:spPr bwMode="auto">
            <a:xfrm rot="2664140">
              <a:off x="3984" y="2256"/>
              <a:ext cx="1632" cy="1008"/>
            </a:xfrm>
            <a:prstGeom prst="parallelogram">
              <a:avLst>
                <a:gd name="adj" fmla="val 68697"/>
              </a:avLst>
            </a:prstGeom>
            <a:gradFill rotWithShape="0">
              <a:gsLst>
                <a:gs pos="0">
                  <a:schemeClr val="bg1"/>
                </a:gs>
                <a:gs pos="100000">
                  <a:schemeClr val="accent1"/>
                </a:gs>
              </a:gsLst>
              <a:lin ang="5400000" scaled="1"/>
            </a:gra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080" name="Line 7"/>
            <p:cNvSpPr>
              <a:spLocks noChangeShapeType="1"/>
            </p:cNvSpPr>
            <p:nvPr/>
          </p:nvSpPr>
          <p:spPr bwMode="auto">
            <a:xfrm flipV="1">
              <a:off x="4586" y="2010"/>
              <a:ext cx="0" cy="62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3081" name="Oval 8"/>
            <p:cNvSpPr>
              <a:spLocks noChangeArrowheads="1"/>
            </p:cNvSpPr>
            <p:nvPr/>
          </p:nvSpPr>
          <p:spPr bwMode="auto">
            <a:xfrm>
              <a:off x="4575" y="2629"/>
              <a:ext cx="48" cy="48"/>
            </a:xfrm>
            <a:prstGeom prst="ellipse">
              <a:avLst/>
            </a:prstGeom>
            <a:solidFill>
              <a:srgbClr val="800000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082" name="Text Box 9"/>
            <p:cNvSpPr txBox="1">
              <a:spLocks noChangeArrowheads="1"/>
            </p:cNvSpPr>
            <p:nvPr/>
          </p:nvSpPr>
          <p:spPr bwMode="auto">
            <a:xfrm>
              <a:off x="4368" y="2592"/>
              <a:ext cx="227" cy="2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>
                  <a:latin typeface="Times New Roman" panose="02020603050405020304" pitchFamily="18" charset="0"/>
                </a:rPr>
                <a:t>P</a:t>
              </a:r>
              <a:r>
                <a:rPr lang="en-US" altLang="en-US" baseline="-25000">
                  <a:latin typeface="Times New Roman" panose="02020603050405020304" pitchFamily="18" charset="0"/>
                </a:rPr>
                <a:t>0</a:t>
              </a:r>
              <a:endParaRPr lang="en-US" altLang="en-US">
                <a:latin typeface="Times New Roman" panose="02020603050405020304" pitchFamily="18" charset="0"/>
              </a:endParaRPr>
            </a:p>
          </p:txBody>
        </p:sp>
        <p:sp>
          <p:nvSpPr>
            <p:cNvPr id="3083" name="Text Box 10"/>
            <p:cNvSpPr txBox="1">
              <a:spLocks noChangeArrowheads="1"/>
            </p:cNvSpPr>
            <p:nvPr/>
          </p:nvSpPr>
          <p:spPr bwMode="auto">
            <a:xfrm>
              <a:off x="4580" y="1968"/>
              <a:ext cx="204" cy="2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b="1">
                  <a:latin typeface="Times New Roman" panose="02020603050405020304" pitchFamily="18" charset="0"/>
                </a:rPr>
                <a:t>N</a:t>
              </a:r>
            </a:p>
          </p:txBody>
        </p:sp>
      </p:grpSp>
      <p:graphicFrame>
        <p:nvGraphicFramePr>
          <p:cNvPr id="3075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1342156"/>
              </p:ext>
            </p:extLst>
          </p:nvPr>
        </p:nvGraphicFramePr>
        <p:xfrm>
          <a:off x="3289301" y="4502151"/>
          <a:ext cx="3423047" cy="10301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307880" imgH="457200" progId="Equation.3">
                  <p:embed/>
                </p:oleObj>
              </mc:Choice>
              <mc:Fallback>
                <p:oleObj name="Equation" r:id="rId4" imgW="1307880" imgH="45720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89301" y="4502151"/>
                        <a:ext cx="3423047" cy="103015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3D Plane</a:t>
            </a:r>
          </a:p>
        </p:txBody>
      </p:sp>
      <p:sp>
        <p:nvSpPr>
          <p:cNvPr id="4100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z="2167"/>
              <a:t>Ways of defining a plane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sz="2167"/>
              <a:t>	1. 3 points P</a:t>
            </a:r>
            <a:r>
              <a:rPr lang="en-US" altLang="en-US" sz="2167" baseline="-25000"/>
              <a:t>0</a:t>
            </a:r>
            <a:r>
              <a:rPr lang="en-US" altLang="en-US" sz="2167"/>
              <a:t>, P</a:t>
            </a:r>
            <a:r>
              <a:rPr lang="en-US" altLang="en-US" sz="2167" baseline="-25000"/>
              <a:t>1</a:t>
            </a:r>
            <a:r>
              <a:rPr lang="en-US" altLang="en-US" sz="2167"/>
              <a:t>, P</a:t>
            </a:r>
            <a:r>
              <a:rPr lang="en-US" altLang="en-US" sz="2167" baseline="-25000"/>
              <a:t>2 </a:t>
            </a:r>
            <a:r>
              <a:rPr lang="en-US" altLang="en-US" sz="2167"/>
              <a:t>on the plane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sz="2167"/>
              <a:t>	2. Plane Normal </a:t>
            </a:r>
            <a:r>
              <a:rPr lang="en-US" altLang="en-US" sz="2167" b="1"/>
              <a:t>N</a:t>
            </a:r>
            <a:r>
              <a:rPr lang="en-US" altLang="en-US" sz="2167"/>
              <a:t> &amp; P</a:t>
            </a:r>
            <a:r>
              <a:rPr lang="en-US" altLang="en-US" sz="2167" baseline="-25000"/>
              <a:t>0</a:t>
            </a:r>
            <a:r>
              <a:rPr lang="en-US" altLang="en-US" sz="2167"/>
              <a:t> on plane</a:t>
            </a:r>
            <a:endParaRPr lang="en-US" altLang="en-US" sz="2167" baseline="-25000"/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sz="2167"/>
              <a:t>	3. Plane Normal </a:t>
            </a:r>
            <a:r>
              <a:rPr lang="en-US" altLang="en-US" sz="2167" b="1"/>
              <a:t>N</a:t>
            </a:r>
            <a:r>
              <a:rPr lang="en-US" altLang="en-US" sz="2167"/>
              <a:t> &amp; a vector </a:t>
            </a:r>
            <a:r>
              <a:rPr lang="en-US" altLang="en-US" sz="2167" b="1"/>
              <a:t>V </a:t>
            </a:r>
            <a:r>
              <a:rPr lang="en-US" altLang="en-US" sz="2167"/>
              <a:t>on the plane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sz="2167"/>
              <a:t>Plane Passing through P</a:t>
            </a:r>
            <a:r>
              <a:rPr lang="en-US" altLang="en-US" sz="2167" baseline="-25000"/>
              <a:t>0</a:t>
            </a:r>
            <a:r>
              <a:rPr lang="en-US" altLang="en-US" sz="2167"/>
              <a:t>, P</a:t>
            </a:r>
            <a:r>
              <a:rPr lang="en-US" altLang="en-US" sz="2167" baseline="-25000"/>
              <a:t>1</a:t>
            </a:r>
            <a:r>
              <a:rPr lang="en-US" altLang="en-US" sz="2167"/>
              <a:t>, P</a:t>
            </a:r>
            <a:r>
              <a:rPr lang="en-US" altLang="en-US" sz="2167" baseline="-25000"/>
              <a:t>2</a:t>
            </a:r>
            <a:endParaRPr lang="en-US" altLang="en-US" sz="2167"/>
          </a:p>
          <a:p>
            <a:pPr eaLnBrk="1" hangingPunct="1"/>
            <a:endParaRPr lang="en-US" altLang="en-US" sz="260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Amartya Kundu Durjoy, CSE</a:t>
            </a:r>
          </a:p>
        </p:txBody>
      </p:sp>
      <p:grpSp>
        <p:nvGrpSpPr>
          <p:cNvPr id="4101" name="Group 4"/>
          <p:cNvGrpSpPr>
            <a:grpSpLocks/>
          </p:cNvGrpSpPr>
          <p:nvPr/>
        </p:nvGrpSpPr>
        <p:grpSpPr bwMode="auto">
          <a:xfrm>
            <a:off x="8063964" y="2816629"/>
            <a:ext cx="2806700" cy="2228850"/>
            <a:chOff x="3932" y="2592"/>
            <a:chExt cx="1632" cy="1296"/>
          </a:xfrm>
        </p:grpSpPr>
        <p:sp>
          <p:nvSpPr>
            <p:cNvPr id="4102" name="AutoShape 5"/>
            <p:cNvSpPr>
              <a:spLocks noChangeArrowheads="1"/>
            </p:cNvSpPr>
            <p:nvPr/>
          </p:nvSpPr>
          <p:spPr bwMode="auto">
            <a:xfrm rot="2664140">
              <a:off x="3932" y="2880"/>
              <a:ext cx="1632" cy="1008"/>
            </a:xfrm>
            <a:prstGeom prst="parallelogram">
              <a:avLst>
                <a:gd name="adj" fmla="val 68697"/>
              </a:avLst>
            </a:prstGeom>
            <a:gradFill rotWithShape="0">
              <a:gsLst>
                <a:gs pos="0">
                  <a:schemeClr val="bg1"/>
                </a:gs>
                <a:gs pos="100000">
                  <a:schemeClr val="accent1"/>
                </a:gs>
              </a:gsLst>
              <a:lin ang="5400000" scaled="1"/>
            </a:gra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103" name="Line 6"/>
            <p:cNvSpPr>
              <a:spLocks noChangeShapeType="1"/>
            </p:cNvSpPr>
            <p:nvPr/>
          </p:nvSpPr>
          <p:spPr bwMode="auto">
            <a:xfrm flipV="1">
              <a:off x="4534" y="2634"/>
              <a:ext cx="0" cy="62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104" name="Oval 7"/>
            <p:cNvSpPr>
              <a:spLocks noChangeArrowheads="1"/>
            </p:cNvSpPr>
            <p:nvPr/>
          </p:nvSpPr>
          <p:spPr bwMode="auto">
            <a:xfrm>
              <a:off x="5036" y="3264"/>
              <a:ext cx="48" cy="48"/>
            </a:xfrm>
            <a:prstGeom prst="ellipse">
              <a:avLst/>
            </a:prstGeom>
            <a:solidFill>
              <a:srgbClr val="800000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105" name="Oval 8"/>
            <p:cNvSpPr>
              <a:spLocks noChangeArrowheads="1"/>
            </p:cNvSpPr>
            <p:nvPr/>
          </p:nvSpPr>
          <p:spPr bwMode="auto">
            <a:xfrm>
              <a:off x="4523" y="3253"/>
              <a:ext cx="48" cy="48"/>
            </a:xfrm>
            <a:prstGeom prst="ellipse">
              <a:avLst/>
            </a:prstGeom>
            <a:solidFill>
              <a:srgbClr val="800000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106" name="Oval 9"/>
            <p:cNvSpPr>
              <a:spLocks noChangeArrowheads="1"/>
            </p:cNvSpPr>
            <p:nvPr/>
          </p:nvSpPr>
          <p:spPr bwMode="auto">
            <a:xfrm>
              <a:off x="4844" y="3552"/>
              <a:ext cx="48" cy="48"/>
            </a:xfrm>
            <a:prstGeom prst="ellipse">
              <a:avLst/>
            </a:prstGeom>
            <a:solidFill>
              <a:srgbClr val="800000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107" name="Line 10"/>
            <p:cNvSpPr>
              <a:spLocks noChangeShapeType="1"/>
            </p:cNvSpPr>
            <p:nvPr/>
          </p:nvSpPr>
          <p:spPr bwMode="auto">
            <a:xfrm>
              <a:off x="4556" y="3264"/>
              <a:ext cx="512" cy="1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108" name="Line 11"/>
            <p:cNvSpPr>
              <a:spLocks noChangeShapeType="1"/>
            </p:cNvSpPr>
            <p:nvPr/>
          </p:nvSpPr>
          <p:spPr bwMode="auto">
            <a:xfrm>
              <a:off x="4535" y="3282"/>
              <a:ext cx="337" cy="29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109" name="Text Box 12"/>
            <p:cNvSpPr txBox="1">
              <a:spLocks noChangeArrowheads="1"/>
            </p:cNvSpPr>
            <p:nvPr/>
          </p:nvSpPr>
          <p:spPr bwMode="auto">
            <a:xfrm>
              <a:off x="4316" y="3216"/>
              <a:ext cx="227" cy="2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>
                  <a:latin typeface="Times New Roman" panose="02020603050405020304" pitchFamily="18" charset="0"/>
                </a:rPr>
                <a:t>P</a:t>
              </a:r>
              <a:r>
                <a:rPr lang="en-US" altLang="en-US" baseline="-25000">
                  <a:latin typeface="Times New Roman" panose="02020603050405020304" pitchFamily="18" charset="0"/>
                </a:rPr>
                <a:t>0</a:t>
              </a:r>
              <a:endParaRPr lang="en-US" altLang="en-US">
                <a:latin typeface="Times New Roman" panose="02020603050405020304" pitchFamily="18" charset="0"/>
              </a:endParaRPr>
            </a:p>
          </p:txBody>
        </p:sp>
        <p:sp>
          <p:nvSpPr>
            <p:cNvPr id="4110" name="Text Box 13"/>
            <p:cNvSpPr txBox="1">
              <a:spLocks noChangeArrowheads="1"/>
            </p:cNvSpPr>
            <p:nvPr/>
          </p:nvSpPr>
          <p:spPr bwMode="auto">
            <a:xfrm>
              <a:off x="4844" y="3456"/>
              <a:ext cx="227" cy="2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>
                  <a:latin typeface="Times New Roman" panose="02020603050405020304" pitchFamily="18" charset="0"/>
                </a:rPr>
                <a:t>P</a:t>
              </a:r>
              <a:r>
                <a:rPr lang="en-US" altLang="en-US" baseline="-25000">
                  <a:latin typeface="Times New Roman" panose="02020603050405020304" pitchFamily="18" charset="0"/>
                </a:rPr>
                <a:t>1</a:t>
              </a:r>
              <a:endParaRPr lang="en-US" altLang="en-US">
                <a:latin typeface="Times New Roman" panose="02020603050405020304" pitchFamily="18" charset="0"/>
              </a:endParaRPr>
            </a:p>
          </p:txBody>
        </p:sp>
        <p:sp>
          <p:nvSpPr>
            <p:cNvPr id="4111" name="Text Box 14"/>
            <p:cNvSpPr txBox="1">
              <a:spLocks noChangeArrowheads="1"/>
            </p:cNvSpPr>
            <p:nvPr/>
          </p:nvSpPr>
          <p:spPr bwMode="auto">
            <a:xfrm>
              <a:off x="5084" y="3168"/>
              <a:ext cx="244" cy="2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>
                  <a:latin typeface="Times New Roman" panose="02020603050405020304" pitchFamily="18" charset="0"/>
                </a:rPr>
                <a:t>P</a:t>
              </a:r>
              <a:r>
                <a:rPr lang="en-US" altLang="en-US" baseline="-25000">
                  <a:latin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4112" name="Text Box 15"/>
            <p:cNvSpPr txBox="1">
              <a:spLocks noChangeArrowheads="1"/>
            </p:cNvSpPr>
            <p:nvPr/>
          </p:nvSpPr>
          <p:spPr bwMode="auto">
            <a:xfrm>
              <a:off x="4528" y="2592"/>
              <a:ext cx="204" cy="2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b="1">
                  <a:latin typeface="Times New Roman" panose="02020603050405020304" pitchFamily="18" charset="0"/>
                </a:rPr>
                <a:t>N</a:t>
              </a:r>
            </a:p>
          </p:txBody>
        </p:sp>
        <p:sp>
          <p:nvSpPr>
            <p:cNvPr id="4113" name="Line 16"/>
            <p:cNvSpPr>
              <a:spLocks noChangeShapeType="1"/>
            </p:cNvSpPr>
            <p:nvPr/>
          </p:nvSpPr>
          <p:spPr bwMode="auto">
            <a:xfrm>
              <a:off x="4554" y="3282"/>
              <a:ext cx="678" cy="22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114" name="Text Box 17"/>
            <p:cNvSpPr txBox="1">
              <a:spLocks noChangeArrowheads="1"/>
            </p:cNvSpPr>
            <p:nvPr/>
          </p:nvSpPr>
          <p:spPr bwMode="auto">
            <a:xfrm>
              <a:off x="5180" y="3360"/>
              <a:ext cx="244" cy="2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b="1">
                  <a:latin typeface="Times New Roman" panose="02020603050405020304" pitchFamily="18" charset="0"/>
                </a:rPr>
                <a:t>V</a:t>
              </a:r>
              <a:endParaRPr lang="en-US" altLang="en-US" b="1" baseline="-25000">
                <a:latin typeface="Times New Roman" panose="02020603050405020304" pitchFamily="18" charset="0"/>
              </a:endParaRPr>
            </a:p>
          </p:txBody>
        </p:sp>
      </p:grpSp>
      <p:graphicFrame>
        <p:nvGraphicFramePr>
          <p:cNvPr id="4098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45421394"/>
              </p:ext>
            </p:extLst>
          </p:nvPr>
        </p:nvGraphicFramePr>
        <p:xfrm>
          <a:off x="1717543" y="3365525"/>
          <a:ext cx="5922778" cy="335990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3365280" imgH="1726920" progId="Equation.3">
                  <p:embed/>
                </p:oleObj>
              </mc:Choice>
              <mc:Fallback>
                <p:oleObj name="Equation" r:id="rId2" imgW="3365280" imgH="1726920" progId="Equation.3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17543" y="3365525"/>
                        <a:ext cx="5922778" cy="335990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Vectors in 3D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idx="1"/>
          </p:nvPr>
        </p:nvSpPr>
        <p:spPr>
          <a:xfrm>
            <a:off x="747136" y="1100737"/>
            <a:ext cx="8516408" cy="5283200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  <a:buNone/>
              <a:tabLst>
                <a:tab pos="753246" algn="l"/>
                <a:tab pos="1355154" algn="l"/>
              </a:tabLst>
            </a:pPr>
            <a:r>
              <a:rPr lang="en-US" altLang="en-US" sz="2167" dirty="0"/>
              <a:t>Have length and direction </a:t>
            </a:r>
          </a:p>
          <a:p>
            <a:pPr eaLnBrk="1" hangingPunct="1">
              <a:lnSpc>
                <a:spcPct val="90000"/>
              </a:lnSpc>
              <a:buNone/>
              <a:tabLst>
                <a:tab pos="753246" algn="l"/>
                <a:tab pos="1355154" algn="l"/>
              </a:tabLst>
            </a:pPr>
            <a:r>
              <a:rPr lang="en-US" altLang="en-US" sz="2167" dirty="0"/>
              <a:t>	V = [a ,b , c]</a:t>
            </a:r>
          </a:p>
          <a:p>
            <a:pPr eaLnBrk="1" hangingPunct="1">
              <a:lnSpc>
                <a:spcPct val="90000"/>
              </a:lnSpc>
              <a:buNone/>
              <a:tabLst>
                <a:tab pos="753246" algn="l"/>
                <a:tab pos="1355154" algn="l"/>
              </a:tabLst>
            </a:pPr>
            <a:r>
              <a:rPr lang="en-US" altLang="en-US" sz="2167" b="1" dirty="0"/>
              <a:t>Length</a:t>
            </a:r>
            <a:r>
              <a:rPr lang="en-US" altLang="en-US" sz="2167" dirty="0"/>
              <a:t> is given by the Euclidean Norm</a:t>
            </a:r>
          </a:p>
          <a:p>
            <a:pPr eaLnBrk="1" hangingPunct="1">
              <a:lnSpc>
                <a:spcPct val="90000"/>
              </a:lnSpc>
              <a:buNone/>
              <a:tabLst>
                <a:tab pos="753246" algn="l"/>
                <a:tab pos="1355154" algn="l"/>
              </a:tabLst>
            </a:pPr>
            <a:r>
              <a:rPr lang="en-US" altLang="en-US" sz="2167" dirty="0"/>
              <a:t>	|V| = </a:t>
            </a:r>
            <a:r>
              <a:rPr lang="en-US" altLang="en-US" sz="2167" dirty="0">
                <a:sym typeface="Symbol" panose="05050102010706020507" pitchFamily="18" charset="2"/>
              </a:rPr>
              <a:t></a:t>
            </a:r>
            <a:r>
              <a:rPr lang="en-US" altLang="en-US" sz="2167" dirty="0"/>
              <a:t>( a</a:t>
            </a:r>
            <a:r>
              <a:rPr lang="en-US" altLang="en-US" sz="2167" baseline="30000" dirty="0"/>
              <a:t>2</a:t>
            </a:r>
            <a:r>
              <a:rPr lang="en-US" altLang="en-US" sz="2167" dirty="0"/>
              <a:t> + b</a:t>
            </a:r>
            <a:r>
              <a:rPr lang="en-US" altLang="en-US" sz="2167" baseline="30000" dirty="0"/>
              <a:t>2</a:t>
            </a:r>
            <a:r>
              <a:rPr lang="en-US" altLang="en-US" sz="2167" dirty="0"/>
              <a:t> + c</a:t>
            </a:r>
            <a:r>
              <a:rPr lang="en-US" altLang="en-US" sz="2167" baseline="30000" dirty="0"/>
              <a:t>2</a:t>
            </a:r>
            <a:r>
              <a:rPr lang="en-US" altLang="en-US" sz="2167" dirty="0"/>
              <a:t> )</a:t>
            </a:r>
          </a:p>
          <a:p>
            <a:pPr eaLnBrk="1" hangingPunct="1">
              <a:lnSpc>
                <a:spcPct val="90000"/>
              </a:lnSpc>
              <a:buNone/>
              <a:tabLst>
                <a:tab pos="753246" algn="l"/>
                <a:tab pos="1355154" algn="l"/>
              </a:tabLst>
            </a:pPr>
            <a:r>
              <a:rPr lang="en-US" altLang="en-US" sz="2167" b="1" dirty="0"/>
              <a:t>Dot</a:t>
            </a:r>
            <a:r>
              <a:rPr lang="en-US" altLang="en-US" sz="2167" dirty="0"/>
              <a:t> Product </a:t>
            </a:r>
          </a:p>
          <a:p>
            <a:pPr eaLnBrk="1" hangingPunct="1">
              <a:lnSpc>
                <a:spcPct val="90000"/>
              </a:lnSpc>
              <a:buNone/>
              <a:tabLst>
                <a:tab pos="753246" algn="l"/>
                <a:tab pos="1355154" algn="l"/>
              </a:tabLst>
            </a:pPr>
            <a:r>
              <a:rPr lang="en-US" altLang="en-US" sz="2167" dirty="0"/>
              <a:t>	V • U = [x</a:t>
            </a:r>
            <a:r>
              <a:rPr lang="en-US" altLang="en-US" sz="2167" baseline="-25000" dirty="0"/>
              <a:t>v</a:t>
            </a:r>
            <a:r>
              <a:rPr lang="en-US" altLang="en-US" sz="2167" dirty="0"/>
              <a:t>, </a:t>
            </a:r>
            <a:r>
              <a:rPr lang="en-US" altLang="en-US" sz="2167" dirty="0" err="1"/>
              <a:t>y</a:t>
            </a:r>
            <a:r>
              <a:rPr lang="en-US" altLang="en-US" sz="2167" baseline="-25000" dirty="0" err="1"/>
              <a:t>v</a:t>
            </a:r>
            <a:r>
              <a:rPr lang="en-US" altLang="en-US" sz="2167" dirty="0"/>
              <a:t>, </a:t>
            </a:r>
            <a:r>
              <a:rPr lang="en-US" altLang="en-US" sz="2167" dirty="0" err="1"/>
              <a:t>z</a:t>
            </a:r>
            <a:r>
              <a:rPr lang="en-US" altLang="en-US" sz="2167" baseline="-25000" dirty="0" err="1"/>
              <a:t>v</a:t>
            </a:r>
            <a:r>
              <a:rPr lang="en-US" altLang="en-US" sz="2167" dirty="0"/>
              <a:t>]•[</a:t>
            </a:r>
            <a:r>
              <a:rPr lang="en-US" altLang="en-US" sz="2167" dirty="0" err="1"/>
              <a:t>x</a:t>
            </a:r>
            <a:r>
              <a:rPr lang="en-US" altLang="en-US" sz="2167" baseline="-25000" dirty="0" err="1"/>
              <a:t>u</a:t>
            </a:r>
            <a:r>
              <a:rPr lang="en-US" altLang="en-US" sz="2167" dirty="0"/>
              <a:t>, </a:t>
            </a:r>
            <a:r>
              <a:rPr lang="en-US" altLang="en-US" sz="2167" dirty="0" err="1"/>
              <a:t>y</a:t>
            </a:r>
            <a:r>
              <a:rPr lang="en-US" altLang="en-US" sz="2167" baseline="-25000" dirty="0" err="1"/>
              <a:t>u</a:t>
            </a:r>
            <a:r>
              <a:rPr lang="en-US" altLang="en-US" sz="2167" dirty="0"/>
              <a:t>, </a:t>
            </a:r>
            <a:r>
              <a:rPr lang="en-US" altLang="en-US" sz="2167" dirty="0" err="1"/>
              <a:t>z</a:t>
            </a:r>
            <a:r>
              <a:rPr lang="en-US" altLang="en-US" sz="2167" baseline="-25000" dirty="0" err="1"/>
              <a:t>u</a:t>
            </a:r>
            <a:r>
              <a:rPr lang="en-US" altLang="en-US" sz="2167" dirty="0"/>
              <a:t>] </a:t>
            </a:r>
          </a:p>
          <a:p>
            <a:pPr eaLnBrk="1" hangingPunct="1">
              <a:lnSpc>
                <a:spcPct val="90000"/>
              </a:lnSpc>
              <a:buNone/>
              <a:tabLst>
                <a:tab pos="753246" algn="l"/>
                <a:tab pos="1355154" algn="l"/>
              </a:tabLst>
            </a:pPr>
            <a:r>
              <a:rPr lang="en-US" altLang="en-US" sz="2167" dirty="0"/>
              <a:t>			= x</a:t>
            </a:r>
            <a:r>
              <a:rPr lang="en-US" altLang="en-US" sz="2167" baseline="-25000" dirty="0"/>
              <a:t>v</a:t>
            </a:r>
            <a:r>
              <a:rPr lang="en-US" altLang="en-US" sz="2167" dirty="0"/>
              <a:t>*</a:t>
            </a:r>
            <a:r>
              <a:rPr lang="en-US" altLang="en-US" sz="2167" dirty="0" err="1"/>
              <a:t>x</a:t>
            </a:r>
            <a:r>
              <a:rPr lang="en-US" altLang="en-US" sz="2167" baseline="-25000" dirty="0" err="1"/>
              <a:t>u</a:t>
            </a:r>
            <a:r>
              <a:rPr lang="en-US" altLang="en-US" sz="2167" dirty="0"/>
              <a:t> + </a:t>
            </a:r>
            <a:r>
              <a:rPr lang="en-US" altLang="en-US" sz="2167" dirty="0" err="1"/>
              <a:t>y</a:t>
            </a:r>
            <a:r>
              <a:rPr lang="en-US" altLang="en-US" sz="2167" baseline="-25000" dirty="0" err="1"/>
              <a:t>v</a:t>
            </a:r>
            <a:r>
              <a:rPr lang="en-US" altLang="en-US" sz="2167" dirty="0"/>
              <a:t>*</a:t>
            </a:r>
            <a:r>
              <a:rPr lang="en-US" altLang="en-US" sz="2167" dirty="0" err="1"/>
              <a:t>y</a:t>
            </a:r>
            <a:r>
              <a:rPr lang="en-US" altLang="en-US" sz="2167" baseline="-25000" dirty="0" err="1"/>
              <a:t>u</a:t>
            </a:r>
            <a:r>
              <a:rPr lang="en-US" altLang="en-US" sz="2167" dirty="0"/>
              <a:t> + </a:t>
            </a:r>
            <a:r>
              <a:rPr lang="en-US" altLang="en-US" sz="2167" dirty="0" err="1"/>
              <a:t>z</a:t>
            </a:r>
            <a:r>
              <a:rPr lang="en-US" altLang="en-US" sz="2167" baseline="-25000" dirty="0" err="1"/>
              <a:t>v</a:t>
            </a:r>
            <a:r>
              <a:rPr lang="en-US" altLang="en-US" sz="2167" dirty="0"/>
              <a:t>*</a:t>
            </a:r>
            <a:r>
              <a:rPr lang="en-US" altLang="en-US" sz="2167" dirty="0" err="1"/>
              <a:t>z</a:t>
            </a:r>
            <a:r>
              <a:rPr lang="en-US" altLang="en-US" sz="2167" baseline="-25000" dirty="0" err="1"/>
              <a:t>u</a:t>
            </a:r>
            <a:r>
              <a:rPr lang="en-US" altLang="en-US" sz="2167" dirty="0"/>
              <a:t> </a:t>
            </a:r>
          </a:p>
          <a:p>
            <a:pPr eaLnBrk="1" hangingPunct="1">
              <a:lnSpc>
                <a:spcPct val="90000"/>
              </a:lnSpc>
              <a:buNone/>
              <a:tabLst>
                <a:tab pos="753246" algn="l"/>
                <a:tab pos="1355154" algn="l"/>
              </a:tabLst>
            </a:pPr>
            <a:r>
              <a:rPr lang="en-US" altLang="en-US" sz="2167" dirty="0"/>
              <a:t>			= |V| |U| cos ß</a:t>
            </a:r>
          </a:p>
          <a:p>
            <a:pPr eaLnBrk="1" hangingPunct="1">
              <a:lnSpc>
                <a:spcPct val="90000"/>
              </a:lnSpc>
              <a:buNone/>
              <a:tabLst>
                <a:tab pos="753246" algn="l"/>
                <a:tab pos="1355154" algn="l"/>
              </a:tabLst>
            </a:pPr>
            <a:r>
              <a:rPr lang="en-US" altLang="en-US" sz="2167" b="1" dirty="0"/>
              <a:t>Cross</a:t>
            </a:r>
            <a:r>
              <a:rPr lang="en-US" altLang="en-US" sz="2167" dirty="0"/>
              <a:t> Product </a:t>
            </a:r>
          </a:p>
          <a:p>
            <a:pPr eaLnBrk="1" hangingPunct="1">
              <a:lnSpc>
                <a:spcPct val="90000"/>
              </a:lnSpc>
              <a:buNone/>
              <a:tabLst>
                <a:tab pos="753246" algn="l"/>
                <a:tab pos="1355154" algn="l"/>
              </a:tabLst>
            </a:pPr>
            <a:r>
              <a:rPr lang="en-US" altLang="en-US" sz="2167" dirty="0"/>
              <a:t>	V </a:t>
            </a:r>
            <a:r>
              <a:rPr lang="en-US" altLang="en-US" sz="2167" dirty="0">
                <a:sym typeface="Symbol" panose="05050102010706020507" pitchFamily="18" charset="2"/>
              </a:rPr>
              <a:t></a:t>
            </a:r>
            <a:r>
              <a:rPr lang="en-US" altLang="en-US" sz="2167" dirty="0"/>
              <a:t> U </a:t>
            </a:r>
          </a:p>
          <a:p>
            <a:pPr eaLnBrk="1" hangingPunct="1">
              <a:lnSpc>
                <a:spcPct val="90000"/>
              </a:lnSpc>
              <a:buNone/>
              <a:tabLst>
                <a:tab pos="753246" algn="l"/>
                <a:tab pos="1355154" algn="l"/>
              </a:tabLst>
            </a:pPr>
            <a:r>
              <a:rPr lang="en-US" altLang="en-US" sz="2167" dirty="0"/>
              <a:t>= [</a:t>
            </a:r>
            <a:r>
              <a:rPr lang="en-US" altLang="en-US" sz="2167" dirty="0" err="1"/>
              <a:t>y</a:t>
            </a:r>
            <a:r>
              <a:rPr lang="en-US" altLang="en-US" sz="2167" baseline="-25000" dirty="0" err="1"/>
              <a:t>v</a:t>
            </a:r>
            <a:r>
              <a:rPr lang="en-US" altLang="en-US" sz="2167" dirty="0"/>
              <a:t>*</a:t>
            </a:r>
            <a:r>
              <a:rPr lang="en-US" altLang="en-US" sz="2167" dirty="0" err="1"/>
              <a:t>z</a:t>
            </a:r>
            <a:r>
              <a:rPr lang="en-US" altLang="en-US" sz="2167" baseline="-25000" dirty="0" err="1"/>
              <a:t>u</a:t>
            </a:r>
            <a:r>
              <a:rPr lang="en-US" altLang="en-US" sz="2167" dirty="0"/>
              <a:t> - </a:t>
            </a:r>
            <a:r>
              <a:rPr lang="en-US" altLang="en-US" sz="2167" dirty="0" err="1"/>
              <a:t>z</a:t>
            </a:r>
            <a:r>
              <a:rPr lang="en-US" altLang="en-US" sz="2167" baseline="-25000" dirty="0" err="1"/>
              <a:t>v</a:t>
            </a:r>
            <a:r>
              <a:rPr lang="en-US" altLang="en-US" sz="2167" dirty="0"/>
              <a:t> </a:t>
            </a:r>
            <a:r>
              <a:rPr lang="en-US" altLang="en-US" sz="2167" dirty="0" err="1"/>
              <a:t>y</a:t>
            </a:r>
            <a:r>
              <a:rPr lang="en-US" altLang="en-US" sz="2167" baseline="-25000" dirty="0" err="1"/>
              <a:t>u</a:t>
            </a:r>
            <a:r>
              <a:rPr lang="en-US" altLang="en-US" sz="2167" dirty="0"/>
              <a:t> , -x</a:t>
            </a:r>
            <a:r>
              <a:rPr lang="en-US" altLang="en-US" sz="2167" baseline="-25000" dirty="0"/>
              <a:t>v</a:t>
            </a:r>
            <a:r>
              <a:rPr lang="en-US" altLang="en-US" sz="2167" dirty="0"/>
              <a:t>*</a:t>
            </a:r>
            <a:r>
              <a:rPr lang="en-US" altLang="en-US" sz="2167" dirty="0" err="1"/>
              <a:t>z</a:t>
            </a:r>
            <a:r>
              <a:rPr lang="en-US" altLang="en-US" sz="2167" baseline="-25000" dirty="0" err="1"/>
              <a:t>u</a:t>
            </a:r>
            <a:r>
              <a:rPr lang="en-US" altLang="en-US" sz="2167" dirty="0"/>
              <a:t> + </a:t>
            </a:r>
            <a:r>
              <a:rPr lang="en-US" altLang="en-US" sz="2167" dirty="0" err="1"/>
              <a:t>z</a:t>
            </a:r>
            <a:r>
              <a:rPr lang="en-US" altLang="en-US" sz="2167" baseline="-25000" dirty="0" err="1"/>
              <a:t>v</a:t>
            </a:r>
            <a:r>
              <a:rPr lang="en-US" altLang="en-US" sz="2167" dirty="0"/>
              <a:t>*</a:t>
            </a:r>
            <a:r>
              <a:rPr lang="en-US" altLang="en-US" sz="2167" dirty="0" err="1"/>
              <a:t>x</a:t>
            </a:r>
            <a:r>
              <a:rPr lang="en-US" altLang="en-US" sz="2167" baseline="-25000" dirty="0" err="1"/>
              <a:t>u</a:t>
            </a:r>
            <a:r>
              <a:rPr lang="en-US" altLang="en-US" sz="2167" dirty="0"/>
              <a:t> , x</a:t>
            </a:r>
            <a:r>
              <a:rPr lang="en-US" altLang="en-US" sz="2167" baseline="-25000" dirty="0"/>
              <a:t>v</a:t>
            </a:r>
            <a:r>
              <a:rPr lang="en-US" altLang="en-US" sz="2167" dirty="0"/>
              <a:t>*</a:t>
            </a:r>
            <a:r>
              <a:rPr lang="en-US" altLang="en-US" sz="2167" dirty="0" err="1"/>
              <a:t>y</a:t>
            </a:r>
            <a:r>
              <a:rPr lang="en-US" altLang="en-US" sz="2167" baseline="-25000" dirty="0" err="1"/>
              <a:t>u</a:t>
            </a:r>
            <a:r>
              <a:rPr lang="en-US" altLang="en-US" sz="2167" dirty="0"/>
              <a:t> – </a:t>
            </a:r>
            <a:r>
              <a:rPr lang="en-US" altLang="en-US" sz="2167" dirty="0" err="1"/>
              <a:t>y</a:t>
            </a:r>
            <a:r>
              <a:rPr lang="en-US" altLang="en-US" sz="2167" baseline="-25000" dirty="0" err="1"/>
              <a:t>v</a:t>
            </a:r>
            <a:r>
              <a:rPr lang="en-US" altLang="en-US" sz="2167" dirty="0"/>
              <a:t>*</a:t>
            </a:r>
            <a:r>
              <a:rPr lang="en-US" altLang="en-US" sz="2167" dirty="0" err="1"/>
              <a:t>x</a:t>
            </a:r>
            <a:r>
              <a:rPr lang="en-US" altLang="en-US" sz="2167" baseline="-25000" dirty="0" err="1"/>
              <a:t>u</a:t>
            </a:r>
            <a:r>
              <a:rPr lang="en-US" altLang="en-US" sz="2167" dirty="0"/>
              <a:t> ]</a:t>
            </a:r>
          </a:p>
          <a:p>
            <a:pPr eaLnBrk="1" hangingPunct="1">
              <a:lnSpc>
                <a:spcPct val="90000"/>
              </a:lnSpc>
              <a:buNone/>
              <a:tabLst>
                <a:tab pos="753246" algn="l"/>
                <a:tab pos="1355154" algn="l"/>
              </a:tabLst>
            </a:pPr>
            <a:r>
              <a:rPr lang="en-US" altLang="en-US" sz="2167" dirty="0"/>
              <a:t>= </a:t>
            </a:r>
            <a:r>
              <a:rPr lang="en-US" altLang="en-US" sz="2167" dirty="0">
                <a:sym typeface="Symbol" panose="05050102010706020507" pitchFamily="18" charset="2"/>
              </a:rPr>
              <a:t> </a:t>
            </a:r>
            <a:r>
              <a:rPr lang="en-US" altLang="en-US" sz="2167" dirty="0"/>
              <a:t>|V| |U| sin ß</a:t>
            </a:r>
          </a:p>
          <a:p>
            <a:pPr eaLnBrk="1" hangingPunct="1">
              <a:lnSpc>
                <a:spcPct val="90000"/>
              </a:lnSpc>
              <a:buNone/>
              <a:tabLst>
                <a:tab pos="753246" algn="l"/>
                <a:tab pos="1355154" algn="l"/>
              </a:tabLst>
            </a:pPr>
            <a:r>
              <a:rPr lang="en-US" altLang="en-US" sz="2167" dirty="0"/>
              <a:t>V </a:t>
            </a:r>
            <a:r>
              <a:rPr lang="en-US" altLang="en-US" sz="2167" dirty="0">
                <a:sym typeface="Symbol" panose="05050102010706020507" pitchFamily="18" charset="2"/>
              </a:rPr>
              <a:t></a:t>
            </a:r>
            <a:r>
              <a:rPr lang="en-US" altLang="en-US" sz="2167" dirty="0"/>
              <a:t> U = - ( U x V)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Amartya Kundu Durjoy, CSE</a:t>
            </a:r>
          </a:p>
        </p:txBody>
      </p:sp>
      <p:grpSp>
        <p:nvGrpSpPr>
          <p:cNvPr id="31748" name="Group 16"/>
          <p:cNvGrpSpPr>
            <a:grpSpLocks/>
          </p:cNvGrpSpPr>
          <p:nvPr/>
        </p:nvGrpSpPr>
        <p:grpSpPr bwMode="auto">
          <a:xfrm>
            <a:off x="7747001" y="2025651"/>
            <a:ext cx="2803260" cy="2725870"/>
            <a:chOff x="3840" y="1344"/>
            <a:chExt cx="1630" cy="1585"/>
          </a:xfrm>
        </p:grpSpPr>
        <p:sp>
          <p:nvSpPr>
            <p:cNvPr id="31749" name="Line 5"/>
            <p:cNvSpPr>
              <a:spLocks noChangeShapeType="1"/>
            </p:cNvSpPr>
            <p:nvPr/>
          </p:nvSpPr>
          <p:spPr bwMode="auto">
            <a:xfrm flipV="1">
              <a:off x="4265" y="1344"/>
              <a:ext cx="0" cy="10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31750" name="Line 6"/>
            <p:cNvSpPr>
              <a:spLocks noChangeShapeType="1"/>
            </p:cNvSpPr>
            <p:nvPr/>
          </p:nvSpPr>
          <p:spPr bwMode="auto">
            <a:xfrm>
              <a:off x="4265" y="2344"/>
              <a:ext cx="99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31751" name="Line 7"/>
            <p:cNvSpPr>
              <a:spLocks noChangeShapeType="1"/>
            </p:cNvSpPr>
            <p:nvPr/>
          </p:nvSpPr>
          <p:spPr bwMode="auto">
            <a:xfrm flipH="1">
              <a:off x="3840" y="2344"/>
              <a:ext cx="425" cy="56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31752" name="Line 8"/>
            <p:cNvSpPr>
              <a:spLocks noChangeShapeType="1"/>
            </p:cNvSpPr>
            <p:nvPr/>
          </p:nvSpPr>
          <p:spPr bwMode="auto">
            <a:xfrm flipV="1">
              <a:off x="4265" y="2094"/>
              <a:ext cx="567" cy="25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31753" name="Text Box 9"/>
            <p:cNvSpPr txBox="1">
              <a:spLocks noChangeArrowheads="1"/>
            </p:cNvSpPr>
            <p:nvPr/>
          </p:nvSpPr>
          <p:spPr bwMode="auto">
            <a:xfrm>
              <a:off x="4676" y="1833"/>
              <a:ext cx="438" cy="2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1733">
                  <a:latin typeface="Times New Roman" panose="02020603050405020304" pitchFamily="18" charset="0"/>
                </a:rPr>
                <a:t>(a,b,c)</a:t>
              </a:r>
            </a:p>
          </p:txBody>
        </p:sp>
        <p:sp>
          <p:nvSpPr>
            <p:cNvPr id="31754" name="Oval 10"/>
            <p:cNvSpPr>
              <a:spLocks noChangeArrowheads="1"/>
            </p:cNvSpPr>
            <p:nvPr/>
          </p:nvSpPr>
          <p:spPr bwMode="auto">
            <a:xfrm>
              <a:off x="4817" y="2067"/>
              <a:ext cx="71" cy="6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1755" name="Line 11"/>
            <p:cNvSpPr>
              <a:spLocks noChangeShapeType="1"/>
            </p:cNvSpPr>
            <p:nvPr/>
          </p:nvSpPr>
          <p:spPr bwMode="auto">
            <a:xfrm flipV="1">
              <a:off x="4478" y="1532"/>
              <a:ext cx="567" cy="25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31756" name="Text Box 12"/>
            <p:cNvSpPr txBox="1">
              <a:spLocks noChangeArrowheads="1"/>
            </p:cNvSpPr>
            <p:nvPr/>
          </p:nvSpPr>
          <p:spPr bwMode="auto">
            <a:xfrm rot="19970465">
              <a:off x="4104" y="1385"/>
              <a:ext cx="1366" cy="2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1733" b="1">
                  <a:latin typeface="Times New Roman" panose="02020603050405020304" pitchFamily="18" charset="0"/>
                </a:rPr>
                <a:t>V</a:t>
              </a:r>
              <a:r>
                <a:rPr lang="en-US" altLang="en-US" sz="1733">
                  <a:latin typeface="Times New Roman" panose="02020603050405020304" pitchFamily="18" charset="0"/>
                </a:rPr>
                <a:t>=a</a:t>
              </a:r>
              <a:r>
                <a:rPr lang="en-US" altLang="en-US" sz="1733" b="1">
                  <a:latin typeface="Times New Roman" panose="02020603050405020304" pitchFamily="18" charset="0"/>
                </a:rPr>
                <a:t>I</a:t>
              </a:r>
              <a:r>
                <a:rPr lang="en-US" altLang="en-US" sz="1733">
                  <a:latin typeface="Times New Roman" panose="02020603050405020304" pitchFamily="18" charset="0"/>
                </a:rPr>
                <a:t>+b</a:t>
              </a:r>
              <a:r>
                <a:rPr lang="en-US" altLang="en-US" sz="1733" b="1">
                  <a:latin typeface="Times New Roman" panose="02020603050405020304" pitchFamily="18" charset="0"/>
                </a:rPr>
                <a:t>J</a:t>
              </a:r>
              <a:r>
                <a:rPr lang="en-US" altLang="en-US" sz="1733">
                  <a:latin typeface="Times New Roman" panose="02020603050405020304" pitchFamily="18" charset="0"/>
                </a:rPr>
                <a:t>+c</a:t>
              </a:r>
              <a:r>
                <a:rPr lang="en-US" altLang="en-US" sz="1733" b="1">
                  <a:latin typeface="Times New Roman" panose="02020603050405020304" pitchFamily="18" charset="0"/>
                </a:rPr>
                <a:t>K</a:t>
              </a:r>
            </a:p>
          </p:txBody>
        </p:sp>
        <p:sp>
          <p:nvSpPr>
            <p:cNvPr id="31757" name="Text Box 13"/>
            <p:cNvSpPr txBox="1">
              <a:spLocks noChangeArrowheads="1"/>
            </p:cNvSpPr>
            <p:nvPr/>
          </p:nvSpPr>
          <p:spPr bwMode="auto">
            <a:xfrm>
              <a:off x="3840" y="2720"/>
              <a:ext cx="172" cy="2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1733">
                  <a:latin typeface="Times New Roman" panose="02020603050405020304" pitchFamily="18" charset="0"/>
                </a:rPr>
                <a:t>x</a:t>
              </a:r>
            </a:p>
          </p:txBody>
        </p:sp>
        <p:sp>
          <p:nvSpPr>
            <p:cNvPr id="31758" name="Text Box 14"/>
            <p:cNvSpPr txBox="1">
              <a:spLocks noChangeArrowheads="1"/>
            </p:cNvSpPr>
            <p:nvPr/>
          </p:nvSpPr>
          <p:spPr bwMode="auto">
            <a:xfrm>
              <a:off x="5045" y="2344"/>
              <a:ext cx="172" cy="2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1733">
                  <a:latin typeface="Times New Roman" panose="02020603050405020304" pitchFamily="18" charset="0"/>
                </a:rPr>
                <a:t>y</a:t>
              </a:r>
            </a:p>
          </p:txBody>
        </p:sp>
        <p:sp>
          <p:nvSpPr>
            <p:cNvPr id="31759" name="Text Box 15"/>
            <p:cNvSpPr txBox="1">
              <a:spLocks noChangeArrowheads="1"/>
            </p:cNvSpPr>
            <p:nvPr/>
          </p:nvSpPr>
          <p:spPr bwMode="auto">
            <a:xfrm>
              <a:off x="3982" y="1344"/>
              <a:ext cx="165" cy="2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1733">
                  <a:latin typeface="Times New Roman" panose="02020603050405020304" pitchFamily="18" charset="0"/>
                </a:rPr>
                <a:t>z</a:t>
              </a: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Vector Equation of Line</a:t>
            </a:r>
          </a:p>
        </p:txBody>
      </p:sp>
      <p:sp>
        <p:nvSpPr>
          <p:cNvPr id="32785" name="Rectangle 21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A line is defined by</a:t>
            </a:r>
          </a:p>
          <a:p>
            <a:pPr lvl="1" eaLnBrk="1" hangingPunct="1"/>
            <a:r>
              <a:rPr lang="en-US" altLang="en-US"/>
              <a:t>A direction vector V</a:t>
            </a:r>
          </a:p>
          <a:p>
            <a:pPr lvl="1" eaLnBrk="1" hangingPunct="1"/>
            <a:r>
              <a:rPr lang="en-US" altLang="en-US"/>
              <a:t>A point P</a:t>
            </a:r>
            <a:r>
              <a:rPr lang="en-US" altLang="en-US" baseline="-25000"/>
              <a:t>0</a:t>
            </a:r>
            <a:r>
              <a:rPr lang="en-US" altLang="en-US"/>
              <a:t>(x</a:t>
            </a:r>
            <a:r>
              <a:rPr lang="en-US" altLang="en-US" baseline="-25000"/>
              <a:t>0</a:t>
            </a:r>
            <a:r>
              <a:rPr lang="en-US" altLang="en-US"/>
              <a:t>,y</a:t>
            </a:r>
            <a:r>
              <a:rPr lang="en-US" altLang="en-US" baseline="-25000"/>
              <a:t>0</a:t>
            </a:r>
            <a:r>
              <a:rPr lang="en-US" altLang="en-US"/>
              <a:t>,z</a:t>
            </a:r>
            <a:r>
              <a:rPr lang="en-US" altLang="en-US" baseline="-25000"/>
              <a:t>0</a:t>
            </a:r>
            <a:r>
              <a:rPr lang="en-US" altLang="en-US"/>
              <a:t>)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Amartya Kundu Durjoy, CSE</a:t>
            </a:r>
          </a:p>
        </p:txBody>
      </p:sp>
      <p:sp>
        <p:nvSpPr>
          <p:cNvPr id="32771" name="Line 5"/>
          <p:cNvSpPr>
            <a:spLocks noChangeShapeType="1"/>
          </p:cNvSpPr>
          <p:nvPr/>
        </p:nvSpPr>
        <p:spPr bwMode="auto">
          <a:xfrm flipV="1">
            <a:off x="8312812" y="2190750"/>
            <a:ext cx="0" cy="171979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32772" name="Line 6"/>
          <p:cNvSpPr>
            <a:spLocks noChangeShapeType="1"/>
          </p:cNvSpPr>
          <p:nvPr/>
        </p:nvSpPr>
        <p:spPr bwMode="auto">
          <a:xfrm>
            <a:off x="8312816" y="3910542"/>
            <a:ext cx="1706033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32773" name="Line 7"/>
          <p:cNvSpPr>
            <a:spLocks noChangeShapeType="1"/>
          </p:cNvSpPr>
          <p:nvPr/>
        </p:nvSpPr>
        <p:spPr bwMode="auto">
          <a:xfrm flipH="1">
            <a:off x="7581900" y="3910546"/>
            <a:ext cx="730912" cy="96824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32774" name="Line 8"/>
          <p:cNvSpPr>
            <a:spLocks noChangeShapeType="1"/>
          </p:cNvSpPr>
          <p:nvPr/>
        </p:nvSpPr>
        <p:spPr bwMode="auto">
          <a:xfrm flipV="1">
            <a:off x="8505433" y="3181351"/>
            <a:ext cx="975121" cy="429948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32775" name="Oval 10"/>
          <p:cNvSpPr>
            <a:spLocks noChangeArrowheads="1"/>
          </p:cNvSpPr>
          <p:nvPr/>
        </p:nvSpPr>
        <p:spPr bwMode="auto">
          <a:xfrm>
            <a:off x="8450399" y="3554546"/>
            <a:ext cx="122105" cy="108346"/>
          </a:xfrm>
          <a:prstGeom prst="ellipse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 type="none" w="sm" len="sm"/>
                <a:tailEnd type="none" w="sm" len="sm"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32776" name="Line 11"/>
          <p:cNvSpPr>
            <a:spLocks noChangeShapeType="1"/>
          </p:cNvSpPr>
          <p:nvPr/>
        </p:nvSpPr>
        <p:spPr bwMode="auto">
          <a:xfrm flipV="1">
            <a:off x="8679128" y="2514071"/>
            <a:ext cx="975122" cy="429948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32777" name="Text Box 12"/>
          <p:cNvSpPr txBox="1">
            <a:spLocks noChangeArrowheads="1"/>
          </p:cNvSpPr>
          <p:nvPr/>
        </p:nvSpPr>
        <p:spPr bwMode="auto">
          <a:xfrm rot="-1629535">
            <a:off x="8820154" y="2441198"/>
            <a:ext cx="454025" cy="3590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733" b="1">
                <a:latin typeface="Times New Roman" panose="02020603050405020304" pitchFamily="18" charset="0"/>
              </a:rPr>
              <a:t>V</a:t>
            </a:r>
          </a:p>
        </p:txBody>
      </p:sp>
      <p:sp>
        <p:nvSpPr>
          <p:cNvPr id="32778" name="Text Box 13"/>
          <p:cNvSpPr txBox="1">
            <a:spLocks noChangeArrowheads="1"/>
          </p:cNvSpPr>
          <p:nvPr/>
        </p:nvSpPr>
        <p:spPr bwMode="auto">
          <a:xfrm>
            <a:off x="7581900" y="4557188"/>
            <a:ext cx="295274" cy="3590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733"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32779" name="Text Box 14"/>
          <p:cNvSpPr txBox="1">
            <a:spLocks noChangeArrowheads="1"/>
          </p:cNvSpPr>
          <p:nvPr/>
        </p:nvSpPr>
        <p:spPr bwMode="auto">
          <a:xfrm>
            <a:off x="9654250" y="3910546"/>
            <a:ext cx="295274" cy="3590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733">
                <a:latin typeface="Times New Roman" panose="02020603050405020304" pitchFamily="18" charset="0"/>
              </a:rPr>
              <a:t>y</a:t>
            </a:r>
          </a:p>
        </p:txBody>
      </p:sp>
      <p:sp>
        <p:nvSpPr>
          <p:cNvPr id="32780" name="Text Box 15"/>
          <p:cNvSpPr txBox="1">
            <a:spLocks noChangeArrowheads="1"/>
          </p:cNvSpPr>
          <p:nvPr/>
        </p:nvSpPr>
        <p:spPr bwMode="auto">
          <a:xfrm>
            <a:off x="7826110" y="2190755"/>
            <a:ext cx="284052" cy="3590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733">
                <a:latin typeface="Times New Roman" panose="02020603050405020304" pitchFamily="18" charset="0"/>
              </a:rPr>
              <a:t>z</a:t>
            </a:r>
          </a:p>
        </p:txBody>
      </p:sp>
      <p:sp>
        <p:nvSpPr>
          <p:cNvPr id="32781" name="Line 16"/>
          <p:cNvSpPr>
            <a:spLocks noChangeShapeType="1"/>
          </p:cNvSpPr>
          <p:nvPr/>
        </p:nvSpPr>
        <p:spPr bwMode="auto">
          <a:xfrm flipV="1">
            <a:off x="7416800" y="2706688"/>
            <a:ext cx="3054350" cy="14033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82" name="Oval 18"/>
          <p:cNvSpPr>
            <a:spLocks noChangeArrowheads="1"/>
          </p:cNvSpPr>
          <p:nvPr/>
        </p:nvSpPr>
        <p:spPr bwMode="auto">
          <a:xfrm>
            <a:off x="9440999" y="3098805"/>
            <a:ext cx="122105" cy="108347"/>
          </a:xfrm>
          <a:prstGeom prst="ellipse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 type="none" w="sm" len="sm"/>
                <a:tailEnd type="none" w="sm" len="sm"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32783" name="Text Box 19"/>
          <p:cNvSpPr txBox="1">
            <a:spLocks noChangeArrowheads="1"/>
          </p:cNvSpPr>
          <p:nvPr/>
        </p:nvSpPr>
        <p:spPr bwMode="auto">
          <a:xfrm>
            <a:off x="7086600" y="3346455"/>
            <a:ext cx="1403350" cy="3590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733"/>
              <a:t>P</a:t>
            </a:r>
            <a:r>
              <a:rPr lang="en-US" altLang="en-US" sz="1733" baseline="-25000"/>
              <a:t>0</a:t>
            </a:r>
            <a:r>
              <a:rPr lang="en-US" altLang="en-US" sz="1733"/>
              <a:t>(x</a:t>
            </a:r>
            <a:r>
              <a:rPr lang="en-US" altLang="en-US" sz="1733" baseline="-25000"/>
              <a:t>0</a:t>
            </a:r>
            <a:r>
              <a:rPr lang="en-US" altLang="en-US" sz="1733"/>
              <a:t>,y</a:t>
            </a:r>
            <a:r>
              <a:rPr lang="en-US" altLang="en-US" sz="1733" baseline="-25000"/>
              <a:t>0</a:t>
            </a:r>
            <a:r>
              <a:rPr lang="en-US" altLang="en-US" sz="1733"/>
              <a:t>,z</a:t>
            </a:r>
            <a:r>
              <a:rPr lang="en-US" altLang="en-US" sz="1733" baseline="-25000"/>
              <a:t>0</a:t>
            </a:r>
            <a:r>
              <a:rPr lang="en-US" altLang="en-US" sz="1733"/>
              <a:t>)</a:t>
            </a:r>
          </a:p>
        </p:txBody>
      </p:sp>
      <p:sp>
        <p:nvSpPr>
          <p:cNvPr id="32784" name="Text Box 20"/>
          <p:cNvSpPr txBox="1">
            <a:spLocks noChangeArrowheads="1"/>
          </p:cNvSpPr>
          <p:nvPr/>
        </p:nvSpPr>
        <p:spPr bwMode="auto">
          <a:xfrm>
            <a:off x="9315450" y="3263905"/>
            <a:ext cx="1403350" cy="3590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733"/>
              <a:t>P(x,y,z)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Translation – 3D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Amartya Kundu Durjoy, CSE</a:t>
            </a:r>
          </a:p>
        </p:txBody>
      </p:sp>
      <p:graphicFrame>
        <p:nvGraphicFramePr>
          <p:cNvPr id="5122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47895176"/>
              </p:ext>
            </p:extLst>
          </p:nvPr>
        </p:nvGraphicFramePr>
        <p:xfrm>
          <a:off x="6477000" y="3676654"/>
          <a:ext cx="3801537" cy="27484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968480" imgH="1422360" progId="Equation.3">
                  <p:embed/>
                </p:oleObj>
              </mc:Choice>
              <mc:Fallback>
                <p:oleObj name="Equation" r:id="rId2" imgW="1968480" imgH="142236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77000" y="3676654"/>
                        <a:ext cx="3801537" cy="274845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125" name="Picture 4" descr="teapot normal axe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4632" y="1032915"/>
            <a:ext cx="3047471" cy="247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6" name="Picture 5" descr="teapot off axe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3154" y="4041437"/>
            <a:ext cx="3049191" cy="247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123" name="Object 6"/>
          <p:cNvGraphicFramePr>
            <a:graphicFrameLocks noChangeAspect="1"/>
          </p:cNvGraphicFramePr>
          <p:nvPr/>
        </p:nvGraphicFramePr>
        <p:xfrm>
          <a:off x="7086604" y="1282704"/>
          <a:ext cx="1513417" cy="1515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698400" imgH="698400" progId="Equation.3">
                  <p:embed/>
                </p:oleObj>
              </mc:Choice>
              <mc:Fallback>
                <p:oleObj name="Equation" r:id="rId6" imgW="698400" imgH="6984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86604" y="1282704"/>
                        <a:ext cx="1513417" cy="15151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7" name="AutoShape 7"/>
          <p:cNvSpPr>
            <a:spLocks noChangeArrowheads="1"/>
          </p:cNvSpPr>
          <p:nvPr/>
        </p:nvSpPr>
        <p:spPr bwMode="auto">
          <a:xfrm>
            <a:off x="7416800" y="3016250"/>
            <a:ext cx="660400" cy="495300"/>
          </a:xfrm>
          <a:prstGeom prst="downArrow">
            <a:avLst>
              <a:gd name="adj1" fmla="val 50000"/>
              <a:gd name="adj2" fmla="val 25000"/>
            </a:avLst>
          </a:prstGeom>
          <a:gradFill rotWithShape="0">
            <a:gsLst>
              <a:gs pos="0">
                <a:schemeClr val="accent2"/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128" name="AutoShape 8"/>
          <p:cNvSpPr>
            <a:spLocks noChangeArrowheads="1"/>
          </p:cNvSpPr>
          <p:nvPr/>
        </p:nvSpPr>
        <p:spPr bwMode="auto">
          <a:xfrm>
            <a:off x="3581400" y="3381037"/>
            <a:ext cx="660400" cy="495300"/>
          </a:xfrm>
          <a:prstGeom prst="downArrow">
            <a:avLst>
              <a:gd name="adj1" fmla="val 50000"/>
              <a:gd name="adj2" fmla="val 25000"/>
            </a:avLst>
          </a:prstGeom>
          <a:gradFill rotWithShape="0">
            <a:gsLst>
              <a:gs pos="0">
                <a:schemeClr val="accent2"/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Scaling – 3D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Amartya Kundu Durjoy, CSE</a:t>
            </a:r>
          </a:p>
        </p:txBody>
      </p:sp>
      <p:graphicFrame>
        <p:nvGraphicFramePr>
          <p:cNvPr id="6146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4726334"/>
              </p:ext>
            </p:extLst>
          </p:nvPr>
        </p:nvGraphicFramePr>
        <p:xfrm>
          <a:off x="7252396" y="3506344"/>
          <a:ext cx="4126108" cy="292636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006280" imgH="1422360" progId="Equation.3">
                  <p:embed/>
                </p:oleObj>
              </mc:Choice>
              <mc:Fallback>
                <p:oleObj name="Equation" r:id="rId2" imgW="2006280" imgH="142236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52396" y="3506344"/>
                        <a:ext cx="4126108" cy="292636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6149" name="Group 17"/>
          <p:cNvGrpSpPr>
            <a:grpSpLocks/>
          </p:cNvGrpSpPr>
          <p:nvPr/>
        </p:nvGrpSpPr>
        <p:grpSpPr bwMode="auto">
          <a:xfrm>
            <a:off x="8396552" y="1033436"/>
            <a:ext cx="1520296" cy="2393950"/>
            <a:chOff x="4224" y="864"/>
            <a:chExt cx="884" cy="1392"/>
          </a:xfrm>
        </p:grpSpPr>
        <p:sp>
          <p:nvSpPr>
            <p:cNvPr id="6162" name="AutoShape 4"/>
            <p:cNvSpPr>
              <a:spLocks noChangeArrowheads="1"/>
            </p:cNvSpPr>
            <p:nvPr/>
          </p:nvSpPr>
          <p:spPr bwMode="auto">
            <a:xfrm flipH="1">
              <a:off x="4416" y="1968"/>
              <a:ext cx="336" cy="288"/>
            </a:xfrm>
            <a:prstGeom prst="downArrow">
              <a:avLst>
                <a:gd name="adj1" fmla="val 50000"/>
                <a:gd name="adj2" fmla="val 25000"/>
              </a:avLst>
            </a:pr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graphicFrame>
          <p:nvGraphicFramePr>
            <p:cNvPr id="6147" name="Object 14"/>
            <p:cNvGraphicFramePr>
              <a:graphicFrameLocks noChangeAspect="1"/>
            </p:cNvGraphicFramePr>
            <p:nvPr/>
          </p:nvGraphicFramePr>
          <p:xfrm>
            <a:off x="4224" y="864"/>
            <a:ext cx="884" cy="95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4" imgW="647640" imgH="698400" progId="Equation.3">
                    <p:embed/>
                  </p:oleObj>
                </mc:Choice>
                <mc:Fallback>
                  <p:oleObj name="Equation" r:id="rId4" imgW="647640" imgH="698400" progId="Equation.3">
                    <p:embed/>
                    <p:pic>
                      <p:nvPicPr>
                        <p:cNvPr id="0" name="Object 1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224" y="864"/>
                          <a:ext cx="884" cy="95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6150" name="Group 18"/>
          <p:cNvGrpSpPr>
            <a:grpSpLocks/>
          </p:cNvGrpSpPr>
          <p:nvPr/>
        </p:nvGrpSpPr>
        <p:grpSpPr bwMode="auto">
          <a:xfrm>
            <a:off x="228600" y="976912"/>
            <a:ext cx="6268641" cy="5530850"/>
            <a:chOff x="336" y="816"/>
            <a:chExt cx="3645" cy="3216"/>
          </a:xfrm>
        </p:grpSpPr>
        <p:grpSp>
          <p:nvGrpSpPr>
            <p:cNvPr id="6152" name="Group 5"/>
            <p:cNvGrpSpPr>
              <a:grpSpLocks/>
            </p:cNvGrpSpPr>
            <p:nvPr/>
          </p:nvGrpSpPr>
          <p:grpSpPr bwMode="auto">
            <a:xfrm>
              <a:off x="336" y="816"/>
              <a:ext cx="1772" cy="1440"/>
              <a:chOff x="528" y="864"/>
              <a:chExt cx="1772" cy="1440"/>
            </a:xfrm>
          </p:grpSpPr>
          <p:pic>
            <p:nvPicPr>
              <p:cNvPr id="6160" name="Picture 6" descr="teapot normal axes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8" y="864"/>
                <a:ext cx="1772" cy="14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6161" name="Text Box 7"/>
              <p:cNvSpPr txBox="1">
                <a:spLocks noChangeArrowheads="1"/>
              </p:cNvSpPr>
              <p:nvPr/>
            </p:nvSpPr>
            <p:spPr bwMode="auto">
              <a:xfrm>
                <a:off x="1295" y="1824"/>
                <a:ext cx="555" cy="2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/>
                <a:r>
                  <a:rPr lang="en-US" altLang="en-US">
                    <a:latin typeface="Times New Roman" panose="02020603050405020304" pitchFamily="18" charset="0"/>
                  </a:rPr>
                  <a:t>Original</a:t>
                </a:r>
              </a:p>
            </p:txBody>
          </p:sp>
        </p:grpSp>
        <p:grpSp>
          <p:nvGrpSpPr>
            <p:cNvPr id="6153" name="Group 8"/>
            <p:cNvGrpSpPr>
              <a:grpSpLocks/>
            </p:cNvGrpSpPr>
            <p:nvPr/>
          </p:nvGrpSpPr>
          <p:grpSpPr bwMode="auto">
            <a:xfrm>
              <a:off x="384" y="2592"/>
              <a:ext cx="1773" cy="1440"/>
              <a:chOff x="672" y="2304"/>
              <a:chExt cx="1773" cy="1440"/>
            </a:xfrm>
          </p:grpSpPr>
          <p:pic>
            <p:nvPicPr>
              <p:cNvPr id="6158" name="Picture 9" descr="teapot scale all"/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2" y="2304"/>
                <a:ext cx="1773" cy="14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6159" name="Text Box 10"/>
              <p:cNvSpPr txBox="1">
                <a:spLocks noChangeArrowheads="1"/>
              </p:cNvSpPr>
              <p:nvPr/>
            </p:nvSpPr>
            <p:spPr bwMode="auto">
              <a:xfrm>
                <a:off x="1293" y="3312"/>
                <a:ext cx="816" cy="2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/>
                <a:r>
                  <a:rPr lang="en-US" altLang="en-US">
                    <a:latin typeface="Times New Roman" panose="02020603050405020304" pitchFamily="18" charset="0"/>
                  </a:rPr>
                  <a:t>scale all axes</a:t>
                </a:r>
              </a:p>
            </p:txBody>
          </p:sp>
        </p:grpSp>
        <p:grpSp>
          <p:nvGrpSpPr>
            <p:cNvPr id="6154" name="Group 11"/>
            <p:cNvGrpSpPr>
              <a:grpSpLocks/>
            </p:cNvGrpSpPr>
            <p:nvPr/>
          </p:nvGrpSpPr>
          <p:grpSpPr bwMode="auto">
            <a:xfrm>
              <a:off x="2208" y="875"/>
              <a:ext cx="1773" cy="1440"/>
              <a:chOff x="3723" y="923"/>
              <a:chExt cx="1773" cy="1440"/>
            </a:xfrm>
          </p:grpSpPr>
          <p:pic>
            <p:nvPicPr>
              <p:cNvPr id="6156" name="Picture 12" descr="teapot scale X"/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23" y="923"/>
                <a:ext cx="1773" cy="14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6157" name="Text Box 13"/>
              <p:cNvSpPr txBox="1">
                <a:spLocks noChangeArrowheads="1"/>
              </p:cNvSpPr>
              <p:nvPr/>
            </p:nvSpPr>
            <p:spPr bwMode="auto">
              <a:xfrm>
                <a:off x="4357" y="1929"/>
                <a:ext cx="746" cy="2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/>
                <a:r>
                  <a:rPr lang="en-US" altLang="en-US" dirty="0">
                    <a:latin typeface="Times New Roman" panose="02020603050405020304" pitchFamily="18" charset="0"/>
                  </a:rPr>
                  <a:t>scale Y axis</a:t>
                </a:r>
              </a:p>
            </p:txBody>
          </p:sp>
        </p:grpSp>
        <p:sp>
          <p:nvSpPr>
            <p:cNvPr id="6155" name="AutoShape 15"/>
            <p:cNvSpPr>
              <a:spLocks noChangeArrowheads="1"/>
            </p:cNvSpPr>
            <p:nvPr/>
          </p:nvSpPr>
          <p:spPr bwMode="auto">
            <a:xfrm>
              <a:off x="1968" y="1584"/>
              <a:ext cx="288" cy="288"/>
            </a:xfrm>
            <a:prstGeom prst="rightArrow">
              <a:avLst>
                <a:gd name="adj1" fmla="val 50000"/>
                <a:gd name="adj2" fmla="val 25000"/>
              </a:avLst>
            </a:prstGeom>
            <a:gradFill rotWithShape="0"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</p:grpSp>
      <p:sp>
        <p:nvSpPr>
          <p:cNvPr id="6151" name="AutoShape 16"/>
          <p:cNvSpPr>
            <a:spLocks noChangeArrowheads="1"/>
          </p:cNvSpPr>
          <p:nvPr/>
        </p:nvSpPr>
        <p:spPr bwMode="auto">
          <a:xfrm>
            <a:off x="1447072" y="3483932"/>
            <a:ext cx="577850" cy="412750"/>
          </a:xfrm>
          <a:prstGeom prst="downArrow">
            <a:avLst>
              <a:gd name="adj1" fmla="val 50000"/>
              <a:gd name="adj2" fmla="val 25000"/>
            </a:avLst>
          </a:prstGeom>
          <a:gradFill rotWithShape="0">
            <a:gsLst>
              <a:gs pos="0">
                <a:schemeClr val="accent2"/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Rotation in 3D</a:t>
            </a:r>
          </a:p>
        </p:txBody>
      </p:sp>
      <p:sp>
        <p:nvSpPr>
          <p:cNvPr id="33795" name="Rectangle 71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z="2600" dirty="0"/>
              <a:t>For 3D-Rotation 2 parameters are needed</a:t>
            </a:r>
          </a:p>
          <a:p>
            <a:pPr lvl="1" eaLnBrk="1" hangingPunct="1"/>
            <a:r>
              <a:rPr lang="en-US" altLang="en-US" sz="2167" dirty="0"/>
              <a:t>Angle of rotation</a:t>
            </a:r>
          </a:p>
          <a:p>
            <a:pPr lvl="1" eaLnBrk="1" hangingPunct="1"/>
            <a:r>
              <a:rPr lang="en-US" altLang="en-US" sz="2167" dirty="0"/>
              <a:t>Axis of rotation</a:t>
            </a:r>
          </a:p>
          <a:p>
            <a:pPr eaLnBrk="1" hangingPunct="1"/>
            <a:r>
              <a:rPr lang="en-US" altLang="en-US" sz="2600" dirty="0"/>
              <a:t>Rotation about y axis</a:t>
            </a:r>
          </a:p>
          <a:p>
            <a:pPr eaLnBrk="1" hangingPunct="1"/>
            <a:endParaRPr lang="en-US" altLang="en-US" sz="26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Amartya Kundu Durjoy, CSE</a:t>
            </a:r>
          </a:p>
        </p:txBody>
      </p:sp>
      <p:grpSp>
        <p:nvGrpSpPr>
          <p:cNvPr id="2" name="Group 52"/>
          <p:cNvGrpSpPr>
            <a:grpSpLocks/>
          </p:cNvGrpSpPr>
          <p:nvPr/>
        </p:nvGrpSpPr>
        <p:grpSpPr bwMode="auto">
          <a:xfrm>
            <a:off x="6219694" y="1715413"/>
            <a:ext cx="4736306" cy="3396589"/>
            <a:chOff x="1955" y="1440"/>
            <a:chExt cx="2754" cy="1975"/>
          </a:xfrm>
        </p:grpSpPr>
        <p:grpSp>
          <p:nvGrpSpPr>
            <p:cNvPr id="33829" name="Group 43"/>
            <p:cNvGrpSpPr>
              <a:grpSpLocks/>
            </p:cNvGrpSpPr>
            <p:nvPr/>
          </p:nvGrpSpPr>
          <p:grpSpPr bwMode="auto">
            <a:xfrm>
              <a:off x="1955" y="1769"/>
              <a:ext cx="2754" cy="1646"/>
              <a:chOff x="1955" y="1769"/>
              <a:chExt cx="2754" cy="1646"/>
            </a:xfrm>
          </p:grpSpPr>
          <p:grpSp>
            <p:nvGrpSpPr>
              <p:cNvPr id="33831" name="Group 42"/>
              <p:cNvGrpSpPr>
                <a:grpSpLocks/>
              </p:cNvGrpSpPr>
              <p:nvPr/>
            </p:nvGrpSpPr>
            <p:grpSpPr bwMode="auto">
              <a:xfrm>
                <a:off x="1955" y="1964"/>
                <a:ext cx="2077" cy="1451"/>
                <a:chOff x="1955" y="1964"/>
                <a:chExt cx="2077" cy="1451"/>
              </a:xfrm>
            </p:grpSpPr>
            <p:sp>
              <p:nvSpPr>
                <p:cNvPr id="33833" name="Oval 8"/>
                <p:cNvSpPr>
                  <a:spLocks noChangeArrowheads="1"/>
                </p:cNvSpPr>
                <p:nvPr/>
              </p:nvSpPr>
              <p:spPr bwMode="auto">
                <a:xfrm>
                  <a:off x="3551" y="1964"/>
                  <a:ext cx="95" cy="8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33834" name="Line 9"/>
                <p:cNvSpPr>
                  <a:spLocks noChangeShapeType="1"/>
                </p:cNvSpPr>
                <p:nvPr/>
              </p:nvSpPr>
              <p:spPr bwMode="auto">
                <a:xfrm flipV="1">
                  <a:off x="2430" y="2015"/>
                  <a:ext cx="1139" cy="82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3835" name="Line 14"/>
                <p:cNvSpPr>
                  <a:spLocks noChangeShapeType="1"/>
                </p:cNvSpPr>
                <p:nvPr/>
              </p:nvSpPr>
              <p:spPr bwMode="auto">
                <a:xfrm>
                  <a:off x="3569" y="2015"/>
                  <a:ext cx="0" cy="140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lgDash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3836" name="Line 16"/>
                <p:cNvSpPr>
                  <a:spLocks noChangeShapeType="1"/>
                </p:cNvSpPr>
                <p:nvPr/>
              </p:nvSpPr>
              <p:spPr bwMode="auto">
                <a:xfrm>
                  <a:off x="1955" y="3250"/>
                  <a:ext cx="1614" cy="16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lgDash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3837" name="Line 17"/>
                <p:cNvSpPr>
                  <a:spLocks noChangeShapeType="1"/>
                </p:cNvSpPr>
                <p:nvPr/>
              </p:nvSpPr>
              <p:spPr bwMode="auto">
                <a:xfrm flipV="1">
                  <a:off x="3569" y="3024"/>
                  <a:ext cx="463" cy="391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lgDash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33832" name="Text Box 22"/>
              <p:cNvSpPr txBox="1">
                <a:spLocks noChangeArrowheads="1"/>
              </p:cNvSpPr>
              <p:nvPr/>
            </p:nvSpPr>
            <p:spPr bwMode="auto">
              <a:xfrm>
                <a:off x="3664" y="1769"/>
                <a:ext cx="1045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en-US" altLang="en-US"/>
                  <a:t>P( x’, y’=y, z’ )</a:t>
                </a:r>
              </a:p>
            </p:txBody>
          </p:sp>
        </p:grpSp>
        <p:sp>
          <p:nvSpPr>
            <p:cNvPr id="33830" name="Arc 13"/>
            <p:cNvSpPr>
              <a:spLocks/>
            </p:cNvSpPr>
            <p:nvPr/>
          </p:nvSpPr>
          <p:spPr bwMode="auto">
            <a:xfrm flipV="1">
              <a:off x="2050" y="1440"/>
              <a:ext cx="1234" cy="329"/>
            </a:xfrm>
            <a:custGeom>
              <a:avLst/>
              <a:gdLst>
                <a:gd name="T0" fmla="*/ 0 w 21600"/>
                <a:gd name="T1" fmla="*/ 0 h 21600"/>
                <a:gd name="T2" fmla="*/ 70 w 21600"/>
                <a:gd name="T3" fmla="*/ 5 h 21600"/>
                <a:gd name="T4" fmla="*/ 0 w 21600"/>
                <a:gd name="T5" fmla="*/ 5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</p:grpSp>
      <p:grpSp>
        <p:nvGrpSpPr>
          <p:cNvPr id="5" name="Group 57"/>
          <p:cNvGrpSpPr>
            <a:grpSpLocks/>
          </p:cNvGrpSpPr>
          <p:nvPr/>
        </p:nvGrpSpPr>
        <p:grpSpPr bwMode="auto">
          <a:xfrm>
            <a:off x="5414835" y="2491038"/>
            <a:ext cx="2273565" cy="3045751"/>
            <a:chOff x="1487" y="1891"/>
            <a:chExt cx="1322" cy="1771"/>
          </a:xfrm>
        </p:grpSpPr>
        <p:grpSp>
          <p:nvGrpSpPr>
            <p:cNvPr id="33822" name="Group 27"/>
            <p:cNvGrpSpPr>
              <a:grpSpLocks/>
            </p:cNvGrpSpPr>
            <p:nvPr/>
          </p:nvGrpSpPr>
          <p:grpSpPr bwMode="auto">
            <a:xfrm>
              <a:off x="1575" y="2129"/>
              <a:ext cx="1234" cy="1533"/>
              <a:chOff x="2160" y="1890"/>
              <a:chExt cx="624" cy="894"/>
            </a:xfrm>
          </p:grpSpPr>
          <p:sp>
            <p:nvSpPr>
              <p:cNvPr id="33824" name="Line 10"/>
              <p:cNvSpPr>
                <a:spLocks noChangeShapeType="1"/>
              </p:cNvSpPr>
              <p:nvPr/>
            </p:nvSpPr>
            <p:spPr bwMode="auto">
              <a:xfrm flipH="1" flipV="1">
                <a:off x="2352" y="1920"/>
                <a:ext cx="240" cy="3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825" name="Oval 11"/>
              <p:cNvSpPr>
                <a:spLocks noChangeArrowheads="1"/>
              </p:cNvSpPr>
              <p:nvPr/>
            </p:nvSpPr>
            <p:spPr bwMode="auto">
              <a:xfrm>
                <a:off x="2325" y="1890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3826" name="Line 19"/>
              <p:cNvSpPr>
                <a:spLocks noChangeShapeType="1"/>
              </p:cNvSpPr>
              <p:nvPr/>
            </p:nvSpPr>
            <p:spPr bwMode="auto">
              <a:xfrm>
                <a:off x="2352" y="1968"/>
                <a:ext cx="0" cy="81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lg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827" name="Line 20"/>
              <p:cNvSpPr>
                <a:spLocks noChangeShapeType="1"/>
              </p:cNvSpPr>
              <p:nvPr/>
            </p:nvSpPr>
            <p:spPr bwMode="auto">
              <a:xfrm rot="-360000">
                <a:off x="2160" y="2736"/>
                <a:ext cx="192" cy="4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lg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828" name="Line 21"/>
              <p:cNvSpPr>
                <a:spLocks noChangeShapeType="1"/>
              </p:cNvSpPr>
              <p:nvPr/>
            </p:nvSpPr>
            <p:spPr bwMode="auto">
              <a:xfrm flipV="1">
                <a:off x="2352" y="2340"/>
                <a:ext cx="432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lg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33823" name="Text Box 23"/>
            <p:cNvSpPr txBox="1">
              <a:spLocks noChangeArrowheads="1"/>
            </p:cNvSpPr>
            <p:nvPr/>
          </p:nvSpPr>
          <p:spPr bwMode="auto">
            <a:xfrm>
              <a:off x="1487" y="1891"/>
              <a:ext cx="625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/>
                <a:t>P(x,y,z)</a:t>
              </a:r>
            </a:p>
          </p:txBody>
        </p:sp>
      </p:grpSp>
      <p:grpSp>
        <p:nvGrpSpPr>
          <p:cNvPr id="7" name="Group 59"/>
          <p:cNvGrpSpPr>
            <a:grpSpLocks/>
          </p:cNvGrpSpPr>
          <p:nvPr/>
        </p:nvGrpSpPr>
        <p:grpSpPr bwMode="auto">
          <a:xfrm>
            <a:off x="6219697" y="4121397"/>
            <a:ext cx="816901" cy="1415388"/>
            <a:chOff x="1955" y="2839"/>
            <a:chExt cx="475" cy="823"/>
          </a:xfrm>
        </p:grpSpPr>
        <p:sp>
          <p:nvSpPr>
            <p:cNvPr id="33818" name="Line 30"/>
            <p:cNvSpPr>
              <a:spLocks noChangeShapeType="1"/>
            </p:cNvSpPr>
            <p:nvPr/>
          </p:nvSpPr>
          <p:spPr bwMode="auto">
            <a:xfrm flipH="1">
              <a:off x="1955" y="2839"/>
              <a:ext cx="475" cy="823"/>
            </a:xfrm>
            <a:prstGeom prst="line">
              <a:avLst/>
            </a:prstGeom>
            <a:noFill/>
            <a:ln w="19050">
              <a:solidFill>
                <a:schemeClr val="bg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33819" name="Group 58"/>
            <p:cNvGrpSpPr>
              <a:grpSpLocks/>
            </p:cNvGrpSpPr>
            <p:nvPr/>
          </p:nvGrpSpPr>
          <p:grpSpPr bwMode="auto">
            <a:xfrm>
              <a:off x="2064" y="3072"/>
              <a:ext cx="192" cy="194"/>
              <a:chOff x="2064" y="3072"/>
              <a:chExt cx="192" cy="194"/>
            </a:xfrm>
          </p:grpSpPr>
          <p:sp>
            <p:nvSpPr>
              <p:cNvPr id="33820" name="Text Box 40"/>
              <p:cNvSpPr txBox="1">
                <a:spLocks noChangeArrowheads="1"/>
              </p:cNvSpPr>
              <p:nvPr/>
            </p:nvSpPr>
            <p:spPr bwMode="auto">
              <a:xfrm>
                <a:off x="2064" y="3072"/>
                <a:ext cx="144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en-US" altLang="en-US" sz="2167" i="1">
                    <a:sym typeface="Symbol" panose="05050102010706020507" pitchFamily="18" charset="2"/>
                  </a:rPr>
                  <a:t></a:t>
                </a:r>
              </a:p>
            </p:txBody>
          </p:sp>
          <p:sp>
            <p:nvSpPr>
              <p:cNvPr id="33821" name="Arc 51"/>
              <p:cNvSpPr>
                <a:spLocks/>
              </p:cNvSpPr>
              <p:nvPr/>
            </p:nvSpPr>
            <p:spPr bwMode="auto">
              <a:xfrm rot="10800000">
                <a:off x="2160" y="3072"/>
                <a:ext cx="96" cy="4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</p:grpSp>
      </p:grpSp>
      <p:sp>
        <p:nvSpPr>
          <p:cNvPr id="87093" name="Text Box 53"/>
          <p:cNvSpPr txBox="1">
            <a:spLocks noChangeArrowheads="1"/>
          </p:cNvSpPr>
          <p:nvPr/>
        </p:nvSpPr>
        <p:spPr bwMode="auto">
          <a:xfrm>
            <a:off x="5499100" y="5595259"/>
            <a:ext cx="13208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/>
              <a:t>x = </a:t>
            </a:r>
            <a:r>
              <a:rPr lang="en-US" altLang="en-US" i="1"/>
              <a:t>r </a:t>
            </a:r>
            <a:r>
              <a:rPr lang="en-US" altLang="en-US"/>
              <a:t>sin</a:t>
            </a:r>
            <a:r>
              <a:rPr lang="en-US" altLang="en-US">
                <a:sym typeface="Symbol" panose="05050102010706020507" pitchFamily="18" charset="2"/>
              </a:rPr>
              <a:t></a:t>
            </a:r>
          </a:p>
        </p:txBody>
      </p:sp>
      <p:sp>
        <p:nvSpPr>
          <p:cNvPr id="87094" name="Text Box 54"/>
          <p:cNvSpPr txBox="1">
            <a:spLocks noChangeArrowheads="1"/>
          </p:cNvSpPr>
          <p:nvPr/>
        </p:nvSpPr>
        <p:spPr bwMode="auto">
          <a:xfrm>
            <a:off x="7150100" y="5017412"/>
            <a:ext cx="17335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/>
              <a:t>x’ = </a:t>
            </a:r>
            <a:r>
              <a:rPr lang="en-US" altLang="en-US" i="1"/>
              <a:t>r </a:t>
            </a:r>
            <a:r>
              <a:rPr lang="en-US" altLang="en-US"/>
              <a:t>sin(</a:t>
            </a:r>
            <a:r>
              <a:rPr lang="en-US" altLang="en-US">
                <a:sym typeface="Symbol" panose="05050102010706020507" pitchFamily="18" charset="2"/>
              </a:rPr>
              <a:t></a:t>
            </a:r>
            <a:r>
              <a:rPr lang="en-US" altLang="en-US"/>
              <a:t> +</a:t>
            </a:r>
            <a:r>
              <a:rPr lang="en-US" altLang="en-US">
                <a:sym typeface="Symbol" panose="05050102010706020507" pitchFamily="18" charset="2"/>
              </a:rPr>
              <a:t>)</a:t>
            </a:r>
          </a:p>
        </p:txBody>
      </p:sp>
      <p:sp>
        <p:nvSpPr>
          <p:cNvPr id="87095" name="Text Box 55"/>
          <p:cNvSpPr txBox="1">
            <a:spLocks noChangeArrowheads="1"/>
          </p:cNvSpPr>
          <p:nvPr/>
        </p:nvSpPr>
        <p:spPr bwMode="auto">
          <a:xfrm rot="-2560479">
            <a:off x="5070873" y="4614925"/>
            <a:ext cx="141882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/>
              <a:t>z = r cos</a:t>
            </a:r>
            <a:r>
              <a:rPr lang="en-US" altLang="en-US">
                <a:sym typeface="Symbol" panose="05050102010706020507" pitchFamily="18" charset="2"/>
              </a:rPr>
              <a:t></a:t>
            </a:r>
          </a:p>
        </p:txBody>
      </p:sp>
      <p:sp>
        <p:nvSpPr>
          <p:cNvPr id="87096" name="Text Box 56"/>
          <p:cNvSpPr txBox="1">
            <a:spLocks noChangeArrowheads="1"/>
          </p:cNvSpPr>
          <p:nvPr/>
        </p:nvSpPr>
        <p:spPr bwMode="auto">
          <a:xfrm rot="-2560479">
            <a:off x="9083150" y="4702635"/>
            <a:ext cx="164584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/>
              <a:t>z’ = r cos(</a:t>
            </a:r>
            <a:r>
              <a:rPr lang="en-US" altLang="en-US">
                <a:sym typeface="Symbol" panose="05050102010706020507" pitchFamily="18" charset="2"/>
              </a:rPr>
              <a:t>+)</a:t>
            </a:r>
          </a:p>
        </p:txBody>
      </p:sp>
      <p:grpSp>
        <p:nvGrpSpPr>
          <p:cNvPr id="33803" name="Group 65"/>
          <p:cNvGrpSpPr>
            <a:grpSpLocks/>
          </p:cNvGrpSpPr>
          <p:nvPr/>
        </p:nvGrpSpPr>
        <p:grpSpPr bwMode="auto">
          <a:xfrm>
            <a:off x="4343400" y="1055013"/>
            <a:ext cx="7181850" cy="5405305"/>
            <a:chOff x="864" y="1056"/>
            <a:chExt cx="4176" cy="3143"/>
          </a:xfrm>
        </p:grpSpPr>
        <p:grpSp>
          <p:nvGrpSpPr>
            <p:cNvPr id="33811" name="Group 32"/>
            <p:cNvGrpSpPr>
              <a:grpSpLocks/>
            </p:cNvGrpSpPr>
            <p:nvPr/>
          </p:nvGrpSpPr>
          <p:grpSpPr bwMode="auto">
            <a:xfrm>
              <a:off x="1056" y="1296"/>
              <a:ext cx="3696" cy="2736"/>
              <a:chOff x="1056" y="1296"/>
              <a:chExt cx="3696" cy="2736"/>
            </a:xfrm>
          </p:grpSpPr>
          <p:sp>
            <p:nvSpPr>
              <p:cNvPr id="33815" name="Line 4"/>
              <p:cNvSpPr>
                <a:spLocks noChangeShapeType="1"/>
              </p:cNvSpPr>
              <p:nvPr/>
            </p:nvSpPr>
            <p:spPr bwMode="auto">
              <a:xfrm>
                <a:off x="2430" y="2839"/>
                <a:ext cx="2322" cy="28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816" name="Line 5"/>
              <p:cNvSpPr>
                <a:spLocks noChangeShapeType="1"/>
              </p:cNvSpPr>
              <p:nvPr/>
            </p:nvSpPr>
            <p:spPr bwMode="auto">
              <a:xfrm flipH="1">
                <a:off x="1056" y="2839"/>
                <a:ext cx="1374" cy="119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817" name="Line 6"/>
              <p:cNvSpPr>
                <a:spLocks noChangeShapeType="1"/>
              </p:cNvSpPr>
              <p:nvPr/>
            </p:nvSpPr>
            <p:spPr bwMode="auto">
              <a:xfrm flipH="1" flipV="1">
                <a:off x="2400" y="1296"/>
                <a:ext cx="30" cy="154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33812" name="Text Box 62"/>
            <p:cNvSpPr txBox="1">
              <a:spLocks noChangeArrowheads="1"/>
            </p:cNvSpPr>
            <p:nvPr/>
          </p:nvSpPr>
          <p:spPr bwMode="auto">
            <a:xfrm>
              <a:off x="4800" y="3024"/>
              <a:ext cx="240" cy="2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/>
                <a:t>x</a:t>
              </a:r>
            </a:p>
          </p:txBody>
        </p:sp>
        <p:sp>
          <p:nvSpPr>
            <p:cNvPr id="33813" name="Text Box 63"/>
            <p:cNvSpPr txBox="1">
              <a:spLocks noChangeArrowheads="1"/>
            </p:cNvSpPr>
            <p:nvPr/>
          </p:nvSpPr>
          <p:spPr bwMode="auto">
            <a:xfrm>
              <a:off x="864" y="3984"/>
              <a:ext cx="336" cy="2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/>
                <a:t>z</a:t>
              </a:r>
            </a:p>
          </p:txBody>
        </p:sp>
        <p:sp>
          <p:nvSpPr>
            <p:cNvPr id="33814" name="Text Box 64"/>
            <p:cNvSpPr txBox="1">
              <a:spLocks noChangeArrowheads="1"/>
            </p:cNvSpPr>
            <p:nvPr/>
          </p:nvSpPr>
          <p:spPr bwMode="auto">
            <a:xfrm>
              <a:off x="2304" y="1056"/>
              <a:ext cx="384" cy="2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/>
                <a:t>y</a:t>
              </a:r>
            </a:p>
          </p:txBody>
        </p:sp>
      </p:grpSp>
      <p:grpSp>
        <p:nvGrpSpPr>
          <p:cNvPr id="11" name="Group 68"/>
          <p:cNvGrpSpPr>
            <a:grpSpLocks/>
          </p:cNvGrpSpPr>
          <p:nvPr/>
        </p:nvGrpSpPr>
        <p:grpSpPr bwMode="auto">
          <a:xfrm>
            <a:off x="6508622" y="2903788"/>
            <a:ext cx="2486819" cy="2208213"/>
            <a:chOff x="2123" y="2131"/>
            <a:chExt cx="1446" cy="1284"/>
          </a:xfrm>
        </p:grpSpPr>
        <p:grpSp>
          <p:nvGrpSpPr>
            <p:cNvPr id="33805" name="Group 61"/>
            <p:cNvGrpSpPr>
              <a:grpSpLocks/>
            </p:cNvGrpSpPr>
            <p:nvPr/>
          </p:nvGrpSpPr>
          <p:grpSpPr bwMode="auto">
            <a:xfrm>
              <a:off x="2262" y="2839"/>
              <a:ext cx="1307" cy="576"/>
              <a:chOff x="2262" y="2839"/>
              <a:chExt cx="1307" cy="576"/>
            </a:xfrm>
          </p:grpSpPr>
          <p:grpSp>
            <p:nvGrpSpPr>
              <p:cNvPr id="33807" name="Group 60"/>
              <p:cNvGrpSpPr>
                <a:grpSpLocks/>
              </p:cNvGrpSpPr>
              <p:nvPr/>
            </p:nvGrpSpPr>
            <p:grpSpPr bwMode="auto">
              <a:xfrm>
                <a:off x="2262" y="2839"/>
                <a:ext cx="1307" cy="576"/>
                <a:chOff x="2262" y="2839"/>
                <a:chExt cx="1307" cy="576"/>
              </a:xfrm>
            </p:grpSpPr>
            <p:sp>
              <p:nvSpPr>
                <p:cNvPr id="33809" name="Line 29"/>
                <p:cNvSpPr>
                  <a:spLocks noChangeShapeType="1"/>
                </p:cNvSpPr>
                <p:nvPr/>
              </p:nvSpPr>
              <p:spPr bwMode="auto">
                <a:xfrm>
                  <a:off x="2430" y="2839"/>
                  <a:ext cx="1139" cy="576"/>
                </a:xfrm>
                <a:prstGeom prst="line">
                  <a:avLst/>
                </a:prstGeom>
                <a:noFill/>
                <a:ln w="28575">
                  <a:solidFill>
                    <a:schemeClr val="bg2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3810" name="Arc 34"/>
                <p:cNvSpPr>
                  <a:spLocks/>
                </p:cNvSpPr>
                <p:nvPr/>
              </p:nvSpPr>
              <p:spPr bwMode="auto">
                <a:xfrm rot="728503" flipV="1">
                  <a:off x="2262" y="2967"/>
                  <a:ext cx="528" cy="288"/>
                </a:xfrm>
                <a:custGeom>
                  <a:avLst/>
                  <a:gdLst>
                    <a:gd name="T0" fmla="*/ 0 w 21600"/>
                    <a:gd name="T1" fmla="*/ 0 h 21600"/>
                    <a:gd name="T2" fmla="*/ 13 w 21600"/>
                    <a:gd name="T3" fmla="*/ 4 h 21600"/>
                    <a:gd name="T4" fmla="*/ 0 w 21600"/>
                    <a:gd name="T5" fmla="*/ 4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endParaRPr lang="en-US" altLang="en-US"/>
                </a:p>
              </p:txBody>
            </p:sp>
          </p:grpSp>
          <p:sp>
            <p:nvSpPr>
              <p:cNvPr id="33808" name="Text Box 38"/>
              <p:cNvSpPr txBox="1">
                <a:spLocks noChangeArrowheads="1"/>
              </p:cNvSpPr>
              <p:nvPr/>
            </p:nvSpPr>
            <p:spPr bwMode="auto">
              <a:xfrm>
                <a:off x="2718" y="3120"/>
                <a:ext cx="144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en-US" altLang="en-US" sz="2167" i="1">
                    <a:sym typeface="Symbol" panose="05050102010706020507" pitchFamily="18" charset="2"/>
                  </a:rPr>
                  <a:t></a:t>
                </a:r>
              </a:p>
            </p:txBody>
          </p:sp>
        </p:grpSp>
        <p:sp>
          <p:nvSpPr>
            <p:cNvPr id="33806" name="Arc 67"/>
            <p:cNvSpPr>
              <a:spLocks/>
            </p:cNvSpPr>
            <p:nvPr/>
          </p:nvSpPr>
          <p:spPr bwMode="auto">
            <a:xfrm rot="1489807" flipV="1">
              <a:off x="2123" y="2131"/>
              <a:ext cx="912" cy="425"/>
            </a:xfrm>
            <a:custGeom>
              <a:avLst/>
              <a:gdLst>
                <a:gd name="T0" fmla="*/ 0 w 21600"/>
                <a:gd name="T1" fmla="*/ 0 h 21600"/>
                <a:gd name="T2" fmla="*/ 39 w 21600"/>
                <a:gd name="T3" fmla="*/ 8 h 21600"/>
                <a:gd name="T4" fmla="*/ 0 w 21600"/>
                <a:gd name="T5" fmla="*/ 8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870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1000"/>
                                        <p:tgtEl>
                                          <p:spTgt spid="870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870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8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1000"/>
                                        <p:tgtEl>
                                          <p:spTgt spid="870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093" grpId="0"/>
      <p:bldP spid="87094" grpId="0"/>
      <p:bldP spid="8709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Rotation in 3D</a:t>
            </a:r>
          </a:p>
        </p:txBody>
      </p:sp>
      <p:graphicFrame>
        <p:nvGraphicFramePr>
          <p:cNvPr id="7170" name="Object 4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695629922"/>
              </p:ext>
            </p:extLst>
          </p:nvPr>
        </p:nvGraphicFramePr>
        <p:xfrm>
          <a:off x="1752599" y="1219200"/>
          <a:ext cx="6914909" cy="5105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717640" imgH="2006280" progId="Equation.3">
                  <p:embed/>
                </p:oleObj>
              </mc:Choice>
              <mc:Fallback>
                <p:oleObj name="Equation" r:id="rId2" imgW="2717640" imgH="200628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2599" y="1219200"/>
                        <a:ext cx="6914909" cy="5105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Amartya Kundu Durjoy, CSE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Rotation in 3D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Amartya Kundu Durjoy, CSE</a:t>
            </a:r>
          </a:p>
        </p:txBody>
      </p:sp>
      <p:graphicFrame>
        <p:nvGraphicFramePr>
          <p:cNvPr id="8194" name="Object 4"/>
          <p:cNvGraphicFramePr>
            <a:graphicFrameLocks noChangeAspect="1"/>
          </p:cNvGraphicFramePr>
          <p:nvPr/>
        </p:nvGraphicFramePr>
        <p:xfrm>
          <a:off x="2381250" y="1943104"/>
          <a:ext cx="8089900" cy="346022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3327120" imgH="1422360" progId="Equation.3">
                  <p:embed/>
                </p:oleObj>
              </mc:Choice>
              <mc:Fallback>
                <p:oleObj name="Equation" r:id="rId2" imgW="3327120" imgH="142236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81250" y="1943104"/>
                        <a:ext cx="8089900" cy="346022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196" name="Text Box 5"/>
          <p:cNvSpPr txBox="1">
            <a:spLocks noChangeArrowheads="1"/>
          </p:cNvSpPr>
          <p:nvPr/>
        </p:nvSpPr>
        <p:spPr bwMode="auto">
          <a:xfrm>
            <a:off x="2613423" y="1282704"/>
            <a:ext cx="1914128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600">
                <a:latin typeface="Times New Roman" panose="02020603050405020304" pitchFamily="18" charset="0"/>
              </a:rPr>
              <a:t>About y-axis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Rotation – 3D</a:t>
            </a:r>
            <a:endParaRPr lang="en-US" altLang="en-US" baseline="-25000">
              <a:sym typeface="Symbol" panose="05050102010706020507" pitchFamily="18" charset="2"/>
            </a:endParaRPr>
          </a:p>
        </p:txBody>
      </p:sp>
      <p:sp>
        <p:nvSpPr>
          <p:cNvPr id="9219" name="Rectangle 9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Rotation about z-axis: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Amartya Kundu Durjoy, CSE</a:t>
            </a:r>
          </a:p>
        </p:txBody>
      </p:sp>
      <p:graphicFrame>
        <p:nvGraphicFramePr>
          <p:cNvPr id="9218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62466113"/>
              </p:ext>
            </p:extLst>
          </p:nvPr>
        </p:nvGraphicFramePr>
        <p:xfrm>
          <a:off x="3733800" y="3657600"/>
          <a:ext cx="6026150" cy="26605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3225600" imgH="1422360" progId="Equation.3">
                  <p:embed/>
                </p:oleObj>
              </mc:Choice>
              <mc:Fallback>
                <p:oleObj name="Equation" r:id="rId2" imgW="3225600" imgH="142236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33800" y="3657600"/>
                        <a:ext cx="6026150" cy="266051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221" name="Picture 4" descr="teapot normal axe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1032601"/>
            <a:ext cx="3049191" cy="247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2" name="Picture 5" descr="teapot rotate Z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7527" y="1158682"/>
            <a:ext cx="3049191" cy="247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086" name="AutoShape 6"/>
          <p:cNvSpPr>
            <a:spLocks noChangeArrowheads="1"/>
          </p:cNvSpPr>
          <p:nvPr/>
        </p:nvSpPr>
        <p:spPr bwMode="auto">
          <a:xfrm rot="5829970" flipH="1">
            <a:off x="8667023" y="2495880"/>
            <a:ext cx="330200" cy="380075"/>
          </a:xfrm>
          <a:custGeom>
            <a:avLst/>
            <a:gdLst>
              <a:gd name="G0" fmla="+- 0 0 0"/>
              <a:gd name="G1" fmla="+- -11796480 0 0"/>
              <a:gd name="G2" fmla="+- 0 0 -11796480"/>
              <a:gd name="G3" fmla="+- 10800 0 0"/>
              <a:gd name="G4" fmla="+- 0 0 0"/>
              <a:gd name="T0" fmla="*/ 360 256 1"/>
              <a:gd name="T1" fmla="*/ 0 256 1"/>
              <a:gd name="G5" fmla="+- G2 T0 T1"/>
              <a:gd name="G6" fmla="?: G2 G2 G5"/>
              <a:gd name="G7" fmla="+- 0 0 G6"/>
              <a:gd name="G8" fmla="+- 5400 0 0"/>
              <a:gd name="G9" fmla="+- 0 0 -11796480"/>
              <a:gd name="G10" fmla="+- 5400 0 2700"/>
              <a:gd name="G11" fmla="cos G10 0"/>
              <a:gd name="G12" fmla="sin G10 0"/>
              <a:gd name="G13" fmla="cos 13500 0"/>
              <a:gd name="G14" fmla="sin 13500 0"/>
              <a:gd name="G15" fmla="+- G11 10800 0"/>
              <a:gd name="G16" fmla="+- G12 10800 0"/>
              <a:gd name="G17" fmla="+- G13 10800 0"/>
              <a:gd name="G18" fmla="+- G14 10800 0"/>
              <a:gd name="G19" fmla="*/ 5400 1 2"/>
              <a:gd name="G20" fmla="+- G19 5400 0"/>
              <a:gd name="G21" fmla="cos G20 0"/>
              <a:gd name="G22" fmla="sin G20 0"/>
              <a:gd name="G23" fmla="+- G21 10800 0"/>
              <a:gd name="G24" fmla="+- G12 G23 G22"/>
              <a:gd name="G25" fmla="+- G22 G23 G11"/>
              <a:gd name="G26" fmla="cos 10800 0"/>
              <a:gd name="G27" fmla="sin 10800 0"/>
              <a:gd name="G28" fmla="cos 5400 0"/>
              <a:gd name="G29" fmla="sin 5400 0"/>
              <a:gd name="G30" fmla="+- G26 10800 0"/>
              <a:gd name="G31" fmla="+- G27 10800 0"/>
              <a:gd name="G32" fmla="+- G28 10800 0"/>
              <a:gd name="G33" fmla="+- G29 10800 0"/>
              <a:gd name="G34" fmla="+- G19 5400 0"/>
              <a:gd name="G35" fmla="cos G34 -11796480"/>
              <a:gd name="G36" fmla="sin G34 -11796480"/>
              <a:gd name="G37" fmla="+/ -11796480 0 2"/>
              <a:gd name="T2" fmla="*/ 180 256 1"/>
              <a:gd name="T3" fmla="*/ 0 256 1"/>
              <a:gd name="G38" fmla="+- G37 T2 T3"/>
              <a:gd name="G39" fmla="?: G2 G37 G38"/>
              <a:gd name="G40" fmla="cos 10800 G39"/>
              <a:gd name="G41" fmla="sin 10800 G39"/>
              <a:gd name="G42" fmla="cos 5400 G39"/>
              <a:gd name="G43" fmla="sin 5400 G39"/>
              <a:gd name="G44" fmla="+- G40 10800 0"/>
              <a:gd name="G45" fmla="+- G41 10800 0"/>
              <a:gd name="G46" fmla="+- G42 10800 0"/>
              <a:gd name="G47" fmla="+- G43 10800 0"/>
              <a:gd name="G48" fmla="+- G35 10800 0"/>
              <a:gd name="G49" fmla="+- G36 10800 0"/>
              <a:gd name="T4" fmla="*/ 10799 w 21600"/>
              <a:gd name="T5" fmla="*/ 0 h 21600"/>
              <a:gd name="T6" fmla="*/ 2700 w 21600"/>
              <a:gd name="T7" fmla="*/ 10800 h 21600"/>
              <a:gd name="T8" fmla="*/ 10799 w 21600"/>
              <a:gd name="T9" fmla="*/ 5400 h 21600"/>
              <a:gd name="T10" fmla="*/ 24300 w 21600"/>
              <a:gd name="T11" fmla="*/ 10800 h 21600"/>
              <a:gd name="T12" fmla="*/ 18900 w 21600"/>
              <a:gd name="T13" fmla="*/ 16200 h 21600"/>
              <a:gd name="T14" fmla="*/ 13500 w 21600"/>
              <a:gd name="T15" fmla="*/ 10800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16200" y="10800"/>
                </a:moveTo>
                <a:cubicBezTo>
                  <a:pt x="16200" y="7817"/>
                  <a:pt x="13782" y="5400"/>
                  <a:pt x="10800" y="5400"/>
                </a:cubicBezTo>
                <a:cubicBezTo>
                  <a:pt x="7817" y="5400"/>
                  <a:pt x="5400" y="7817"/>
                  <a:pt x="5400" y="10800"/>
                </a:cubicBezTo>
                <a:lnTo>
                  <a:pt x="0" y="10800"/>
                </a:lnTo>
                <a:cubicBezTo>
                  <a:pt x="0" y="4835"/>
                  <a:pt x="4835" y="0"/>
                  <a:pt x="10800" y="0"/>
                </a:cubicBezTo>
                <a:cubicBezTo>
                  <a:pt x="16764" y="0"/>
                  <a:pt x="21599" y="4835"/>
                  <a:pt x="21600" y="10799"/>
                </a:cubicBezTo>
                <a:lnTo>
                  <a:pt x="21600" y="10800"/>
                </a:lnTo>
                <a:lnTo>
                  <a:pt x="24300" y="10800"/>
                </a:lnTo>
                <a:lnTo>
                  <a:pt x="18900" y="16200"/>
                </a:lnTo>
                <a:lnTo>
                  <a:pt x="13500" y="10800"/>
                </a:lnTo>
                <a:lnTo>
                  <a:pt x="16200" y="1080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>
              <a:latin typeface="Arial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Rotation about X-axis</a:t>
            </a:r>
            <a:endParaRPr lang="en-US" altLang="en-US" baseline="-25000">
              <a:sym typeface="Symbol" panose="05050102010706020507" pitchFamily="18" charset="2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Amartya Kundu Durjoy, CSE</a:t>
            </a:r>
          </a:p>
        </p:txBody>
      </p:sp>
      <p:graphicFrame>
        <p:nvGraphicFramePr>
          <p:cNvPr id="10242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57143725"/>
              </p:ext>
            </p:extLst>
          </p:nvPr>
        </p:nvGraphicFramePr>
        <p:xfrm>
          <a:off x="1981200" y="2108200"/>
          <a:ext cx="8502650" cy="37508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3225600" imgH="1422360" progId="Equation.3">
                  <p:embed/>
                </p:oleObj>
              </mc:Choice>
              <mc:Fallback>
                <p:oleObj name="Equation" r:id="rId2" imgW="3225600" imgH="142236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1200" y="2108200"/>
                        <a:ext cx="8502650" cy="375086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44" name="Text Box 5"/>
          <p:cNvSpPr txBox="1">
            <a:spLocks noChangeArrowheads="1"/>
          </p:cNvSpPr>
          <p:nvPr/>
        </p:nvSpPr>
        <p:spPr bwMode="auto">
          <a:xfrm>
            <a:off x="1803404" y="1447804"/>
            <a:ext cx="1914129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600">
                <a:latin typeface="Times New Roman" panose="02020603050405020304" pitchFamily="18" charset="0"/>
              </a:rPr>
              <a:t>About x-axis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2">
            <a:extLst>
              <a:ext uri="{FF2B5EF4-FFF2-40B4-BE49-F238E27FC236}">
                <a16:creationId xmlns:a16="http://schemas.microsoft.com/office/drawing/2014/main" id="{9DB30FAC-1D5F-4912-B81E-D980E3C4621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panose="020B0600000101010101" pitchFamily="34" charset="-127"/>
              </a:rPr>
              <a:t>Coordinate-Axes Rotations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Amartya Kundu Durjoy, CSE</a:t>
            </a:r>
          </a:p>
        </p:txBody>
      </p:sp>
      <p:sp>
        <p:nvSpPr>
          <p:cNvPr id="140291" name="Rectangle 3">
            <a:extLst>
              <a:ext uri="{FF2B5EF4-FFF2-40B4-BE49-F238E27FC236}">
                <a16:creationId xmlns:a16="http://schemas.microsoft.com/office/drawing/2014/main" id="{1EFB84D1-38F7-4CFF-A40C-DFCE1E2E99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3882" y="993772"/>
            <a:ext cx="2879725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>
              <a:spcBef>
                <a:spcPct val="0"/>
              </a:spcBef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1pPr>
            <a:lvl2pPr marL="742950" indent="-285750" algn="l">
              <a:spcBef>
                <a:spcPct val="0"/>
              </a:spcBef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2pPr>
            <a:lvl3pPr marL="1143000" indent="-228600" algn="l">
              <a:spcBef>
                <a:spcPct val="0"/>
              </a:spcBef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3pPr>
            <a:lvl4pPr marL="1600200" indent="-228600" algn="l">
              <a:spcBef>
                <a:spcPct val="0"/>
              </a:spcBef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4pPr>
            <a:lvl5pPr marL="2057400" indent="-228600" algn="l">
              <a:spcBef>
                <a:spcPct val="0"/>
              </a:spcBef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5pPr>
            <a:lvl6pPr marL="2514600" indent="-228600" fontAlgn="base" latinLnBrk="1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6pPr>
            <a:lvl7pPr marL="2971800" indent="-228600" fontAlgn="base" latinLnBrk="1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7pPr>
            <a:lvl8pPr marL="3429000" indent="-228600" fontAlgn="base" latinLnBrk="1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8pPr>
            <a:lvl9pPr marL="3886200" indent="-228600" fontAlgn="base" latinLnBrk="1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9pPr>
          </a:lstStyle>
          <a:p>
            <a:pPr latinLnBrk="0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Char char="n"/>
            </a:pPr>
            <a:r>
              <a:rPr kumimoji="0" lang="en-US" altLang="ko-KR" sz="2400" dirty="0">
                <a:latin typeface="Arial" panose="020B0604020202020204" pitchFamily="34" charset="0"/>
                <a:ea typeface="돋움" panose="020B0600000101010101" pitchFamily="34" charset="-127"/>
              </a:rPr>
              <a:t>Z-Axis Rotation</a:t>
            </a:r>
          </a:p>
        </p:txBody>
      </p:sp>
      <p:sp>
        <p:nvSpPr>
          <p:cNvPr id="140292" name="Rectangle 4">
            <a:extLst>
              <a:ext uri="{FF2B5EF4-FFF2-40B4-BE49-F238E27FC236}">
                <a16:creationId xmlns:a16="http://schemas.microsoft.com/office/drawing/2014/main" id="{D2D3F8C5-AE07-433A-A291-0921B5C01D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034" y="3802006"/>
            <a:ext cx="2879725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marL="342900" indent="-342900" algn="l">
              <a:buClr>
                <a:schemeClr val="accent1"/>
              </a:buClr>
              <a:buSzPct val="80000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>
              <a:buClr>
                <a:schemeClr val="accent2"/>
              </a:buClr>
              <a:buSzPct val="80000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>
              <a:buClr>
                <a:schemeClr val="accent1"/>
              </a:buClr>
              <a:buSzPct val="65000"/>
              <a:buChar char="o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>
              <a:buClr>
                <a:schemeClr val="accent2"/>
              </a:buClr>
              <a:buSzPct val="70000"/>
              <a:buChar char="o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>
              <a:buClr>
                <a:schemeClr val="accent1"/>
              </a:buClr>
              <a:buSzPct val="80000"/>
              <a:buChar char="o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Char char="o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Char char="o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Char char="o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Char char="o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altLang="ko-KR" sz="2400" dirty="0">
                <a:ea typeface="돋움" panose="020B0600000101010101" pitchFamily="34" charset="-127"/>
              </a:rPr>
              <a:t>X-Axis Rotation</a:t>
            </a:r>
          </a:p>
        </p:txBody>
      </p:sp>
      <p:sp>
        <p:nvSpPr>
          <p:cNvPr id="140293" name="Rectangle 5">
            <a:extLst>
              <a:ext uri="{FF2B5EF4-FFF2-40B4-BE49-F238E27FC236}">
                <a16:creationId xmlns:a16="http://schemas.microsoft.com/office/drawing/2014/main" id="{D8826467-02BF-4E48-85FC-E6E3D95E93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97565" y="1259490"/>
            <a:ext cx="2897187" cy="506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marL="342900" indent="-342900" algn="l">
              <a:buClr>
                <a:schemeClr val="accent1"/>
              </a:buClr>
              <a:buSzPct val="80000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>
              <a:buClr>
                <a:schemeClr val="accent2"/>
              </a:buClr>
              <a:buSzPct val="80000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>
              <a:buClr>
                <a:schemeClr val="accent1"/>
              </a:buClr>
              <a:buSzPct val="65000"/>
              <a:buChar char="o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>
              <a:buClr>
                <a:schemeClr val="accent2"/>
              </a:buClr>
              <a:buSzPct val="70000"/>
              <a:buChar char="o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>
              <a:buClr>
                <a:schemeClr val="accent1"/>
              </a:buClr>
              <a:buSzPct val="80000"/>
              <a:buChar char="o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Char char="o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Char char="o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Char char="o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Char char="o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atinLnBrk="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altLang="ko-KR" sz="2400" dirty="0">
                <a:ea typeface="돋움" panose="020B0600000101010101" pitchFamily="34" charset="-127"/>
              </a:rPr>
              <a:t>Y-Axis Rotation</a:t>
            </a:r>
            <a:endParaRPr lang="en-US" altLang="ko-KR" dirty="0">
              <a:ea typeface="돋움" panose="020B0600000101010101" pitchFamily="34" charset="-127"/>
            </a:endParaRPr>
          </a:p>
        </p:txBody>
      </p:sp>
      <p:graphicFrame>
        <p:nvGraphicFramePr>
          <p:cNvPr id="140294" name="Object 6">
            <a:extLst>
              <a:ext uri="{FF2B5EF4-FFF2-40B4-BE49-F238E27FC236}">
                <a16:creationId xmlns:a16="http://schemas.microsoft.com/office/drawing/2014/main" id="{75A0A2E5-9747-41D6-92C1-7CAA1C24B58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30207628"/>
              </p:ext>
            </p:extLst>
          </p:nvPr>
        </p:nvGraphicFramePr>
        <p:xfrm>
          <a:off x="3395369" y="1462863"/>
          <a:ext cx="3531222" cy="1591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수식" r:id="rId2" imgW="2070000" imgH="914400" progId="Equation.3">
                  <p:embed/>
                </p:oleObj>
              </mc:Choice>
              <mc:Fallback>
                <p:oleObj name="수식" r:id="rId2" imgW="2070000" imgH="914400" progId="Equation.3">
                  <p:embed/>
                  <p:pic>
                    <p:nvPicPr>
                      <p:cNvPr id="140294" name="Object 6">
                        <a:extLst>
                          <a:ext uri="{FF2B5EF4-FFF2-40B4-BE49-F238E27FC236}">
                            <a16:creationId xmlns:a16="http://schemas.microsoft.com/office/drawing/2014/main" id="{75A0A2E5-9747-41D6-92C1-7CAA1C24B58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95369" y="1462863"/>
                        <a:ext cx="3531222" cy="1591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0301" name="Object 13">
            <a:extLst>
              <a:ext uri="{FF2B5EF4-FFF2-40B4-BE49-F238E27FC236}">
                <a16:creationId xmlns:a16="http://schemas.microsoft.com/office/drawing/2014/main" id="{B4A31134-3384-4141-AB58-17970BC8830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82590812"/>
              </p:ext>
            </p:extLst>
          </p:nvPr>
        </p:nvGraphicFramePr>
        <p:xfrm>
          <a:off x="778758" y="4499086"/>
          <a:ext cx="3498660" cy="157804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수식" r:id="rId4" imgW="2070000" imgH="914400" progId="Equation.3">
                  <p:embed/>
                </p:oleObj>
              </mc:Choice>
              <mc:Fallback>
                <p:oleObj name="수식" r:id="rId4" imgW="2070000" imgH="914400" progId="Equation.3">
                  <p:embed/>
                  <p:pic>
                    <p:nvPicPr>
                      <p:cNvPr id="140301" name="Object 13">
                        <a:extLst>
                          <a:ext uri="{FF2B5EF4-FFF2-40B4-BE49-F238E27FC236}">
                            <a16:creationId xmlns:a16="http://schemas.microsoft.com/office/drawing/2014/main" id="{B4A31134-3384-4141-AB58-17970BC8830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8758" y="4499086"/>
                        <a:ext cx="3498660" cy="157804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0302" name="Object 14">
            <a:extLst>
              <a:ext uri="{FF2B5EF4-FFF2-40B4-BE49-F238E27FC236}">
                <a16:creationId xmlns:a16="http://schemas.microsoft.com/office/drawing/2014/main" id="{86D463D8-DCAA-4824-B213-572630295D3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5459113"/>
              </p:ext>
            </p:extLst>
          </p:nvPr>
        </p:nvGraphicFramePr>
        <p:xfrm>
          <a:off x="8192667" y="4429780"/>
          <a:ext cx="3357498" cy="151225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수식" r:id="rId6" imgW="2070000" imgH="914400" progId="Equation.3">
                  <p:embed/>
                </p:oleObj>
              </mc:Choice>
              <mc:Fallback>
                <p:oleObj name="수식" r:id="rId6" imgW="2070000" imgH="914400" progId="Equation.3">
                  <p:embed/>
                  <p:pic>
                    <p:nvPicPr>
                      <p:cNvPr id="140302" name="Object 14">
                        <a:extLst>
                          <a:ext uri="{FF2B5EF4-FFF2-40B4-BE49-F238E27FC236}">
                            <a16:creationId xmlns:a16="http://schemas.microsoft.com/office/drawing/2014/main" id="{86D463D8-DCAA-4824-B213-572630295D3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92667" y="4429780"/>
                        <a:ext cx="3357498" cy="151225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" name="Group 3">
            <a:extLst>
              <a:ext uri="{FF2B5EF4-FFF2-40B4-BE49-F238E27FC236}">
                <a16:creationId xmlns:a16="http://schemas.microsoft.com/office/drawing/2014/main" id="{191F0BE4-C26E-4371-B386-0B860DF63D93}"/>
              </a:ext>
            </a:extLst>
          </p:cNvPr>
          <p:cNvGrpSpPr/>
          <p:nvPr/>
        </p:nvGrpSpPr>
        <p:grpSpPr>
          <a:xfrm>
            <a:off x="9313295" y="1521927"/>
            <a:ext cx="2244727" cy="2534741"/>
            <a:chOff x="6386512" y="4164770"/>
            <a:chExt cx="1455738" cy="1858582"/>
          </a:xfrm>
        </p:grpSpPr>
        <p:sp>
          <p:nvSpPr>
            <p:cNvPr id="140303" name="Line 15">
              <a:extLst>
                <a:ext uri="{FF2B5EF4-FFF2-40B4-BE49-F238E27FC236}">
                  <a16:creationId xmlns:a16="http://schemas.microsoft.com/office/drawing/2014/main" id="{F7E146BA-2648-4480-BD79-775CFAC622A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934200" y="4308476"/>
              <a:ext cx="0" cy="995363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 sz="2800"/>
            </a:p>
          </p:txBody>
        </p:sp>
        <p:sp>
          <p:nvSpPr>
            <p:cNvPr id="140304" name="Line 16">
              <a:extLst>
                <a:ext uri="{FF2B5EF4-FFF2-40B4-BE49-F238E27FC236}">
                  <a16:creationId xmlns:a16="http://schemas.microsoft.com/office/drawing/2014/main" id="{B2168323-AC05-4DE8-BE90-9ECB9ED6A0C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386512" y="5303839"/>
              <a:ext cx="547688" cy="49688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>
              <a:spAutoFit/>
            </a:bodyPr>
            <a:lstStyle/>
            <a:p>
              <a:endParaRPr lang="en-US" sz="2800"/>
            </a:p>
          </p:txBody>
        </p:sp>
        <p:sp>
          <p:nvSpPr>
            <p:cNvPr id="140305" name="Line 17">
              <a:extLst>
                <a:ext uri="{FF2B5EF4-FFF2-40B4-BE49-F238E27FC236}">
                  <a16:creationId xmlns:a16="http://schemas.microsoft.com/office/drawing/2014/main" id="{ED86DC3B-2185-4F17-AD45-43C619E7E67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934200" y="5303839"/>
              <a:ext cx="765175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>
              <a:spAutoFit/>
            </a:bodyPr>
            <a:lstStyle/>
            <a:p>
              <a:endParaRPr lang="en-US" sz="2800"/>
            </a:p>
          </p:txBody>
        </p:sp>
        <p:sp>
          <p:nvSpPr>
            <p:cNvPr id="140306" name="Text Box 18">
              <a:extLst>
                <a:ext uri="{FF2B5EF4-FFF2-40B4-BE49-F238E27FC236}">
                  <a16:creationId xmlns:a16="http://schemas.microsoft.com/office/drawing/2014/main" id="{AF1EFA8F-930E-4B13-8763-98F8214DDDD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462712" y="5684839"/>
              <a:ext cx="285750" cy="3385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latinLnBrk="0">
                <a:spcBef>
                  <a:spcPct val="0"/>
                </a:spcBef>
                <a:buClrTx/>
                <a:buFontTx/>
                <a:buNone/>
              </a:pPr>
              <a:r>
                <a:rPr lang="en-US" altLang="ko-KR" sz="2400">
                  <a:ea typeface="돋움" panose="020B0600000101010101" pitchFamily="34" charset="-127"/>
                </a:rPr>
                <a:t>z</a:t>
              </a:r>
              <a:endParaRPr lang="en-US" altLang="ko-KR" sz="2800">
                <a:ea typeface="돋움" panose="020B0600000101010101" pitchFamily="34" charset="-127"/>
              </a:endParaRPr>
            </a:p>
          </p:txBody>
        </p:sp>
        <p:sp>
          <p:nvSpPr>
            <p:cNvPr id="140307" name="Text Box 19">
              <a:extLst>
                <a:ext uri="{FF2B5EF4-FFF2-40B4-BE49-F238E27FC236}">
                  <a16:creationId xmlns:a16="http://schemas.microsoft.com/office/drawing/2014/main" id="{11CC24E3-F2CC-4429-BB92-2D92298E4D2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953250" y="4164770"/>
              <a:ext cx="202325" cy="3385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latinLnBrk="0">
                <a:spcBef>
                  <a:spcPct val="0"/>
                </a:spcBef>
                <a:buClrTx/>
                <a:buFontTx/>
                <a:buNone/>
              </a:pPr>
              <a:r>
                <a:rPr lang="en-US" altLang="ko-KR" sz="2400" dirty="0">
                  <a:ea typeface="돋움" panose="020B0600000101010101" pitchFamily="34" charset="-127"/>
                </a:rPr>
                <a:t>y</a:t>
              </a:r>
              <a:endParaRPr lang="en-US" altLang="ko-KR" sz="2800" dirty="0">
                <a:ea typeface="돋움" panose="020B0600000101010101" pitchFamily="34" charset="-127"/>
              </a:endParaRPr>
            </a:p>
          </p:txBody>
        </p:sp>
        <p:sp>
          <p:nvSpPr>
            <p:cNvPr id="140308" name="Text Box 20">
              <a:extLst>
                <a:ext uri="{FF2B5EF4-FFF2-40B4-BE49-F238E27FC236}">
                  <a16:creationId xmlns:a16="http://schemas.microsoft.com/office/drawing/2014/main" id="{DD284093-0EC2-4D93-AD4A-1398EA904BE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556500" y="5341939"/>
              <a:ext cx="285750" cy="3385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latinLnBrk="0">
                <a:spcBef>
                  <a:spcPct val="0"/>
                </a:spcBef>
                <a:buClrTx/>
                <a:buFontTx/>
                <a:buNone/>
              </a:pPr>
              <a:r>
                <a:rPr lang="en-US" altLang="ko-KR" sz="2400">
                  <a:ea typeface="돋움" panose="020B0600000101010101" pitchFamily="34" charset="-127"/>
                </a:rPr>
                <a:t>x</a:t>
              </a:r>
              <a:endParaRPr lang="en-US" altLang="ko-KR" sz="2800">
                <a:ea typeface="돋움" panose="020B0600000101010101" pitchFamily="34" charset="-127"/>
              </a:endParaRPr>
            </a:p>
          </p:txBody>
        </p:sp>
        <p:sp>
          <p:nvSpPr>
            <p:cNvPr id="140309" name="AutoShape 21">
              <a:extLst>
                <a:ext uri="{FF2B5EF4-FFF2-40B4-BE49-F238E27FC236}">
                  <a16:creationId xmlns:a16="http://schemas.microsoft.com/office/drawing/2014/main" id="{CB173778-D6B9-45BE-AB67-E5AABBD3AF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91113" y="4451600"/>
              <a:ext cx="304800" cy="383648"/>
            </a:xfrm>
            <a:prstGeom prst="curvedRightArrow">
              <a:avLst>
                <a:gd name="adj1" fmla="val 20000"/>
                <a:gd name="adj2" fmla="val 40000"/>
                <a:gd name="adj3" fmla="val 66667"/>
              </a:avLst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>
              <a:spAutoFit/>
            </a:bodyPr>
            <a:lstStyle/>
            <a:p>
              <a:endParaRPr lang="en-US" sz="2800"/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81825B15-40F7-4ABC-8ABB-AEDC9BF790A0}"/>
              </a:ext>
            </a:extLst>
          </p:cNvPr>
          <p:cNvGrpSpPr/>
          <p:nvPr/>
        </p:nvGrpSpPr>
        <p:grpSpPr>
          <a:xfrm>
            <a:off x="4612566" y="4078533"/>
            <a:ext cx="2244727" cy="2347413"/>
            <a:chOff x="3414712" y="4208464"/>
            <a:chExt cx="1455738" cy="1721225"/>
          </a:xfrm>
        </p:grpSpPr>
        <p:sp>
          <p:nvSpPr>
            <p:cNvPr id="140310" name="Line 22">
              <a:extLst>
                <a:ext uri="{FF2B5EF4-FFF2-40B4-BE49-F238E27FC236}">
                  <a16:creationId xmlns:a16="http://schemas.microsoft.com/office/drawing/2014/main" id="{1BEC57ED-6FC9-47C5-8A87-518D2E807F2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962400" y="4214814"/>
              <a:ext cx="0" cy="99536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 sz="2800"/>
            </a:p>
          </p:txBody>
        </p:sp>
        <p:sp>
          <p:nvSpPr>
            <p:cNvPr id="140311" name="Line 23">
              <a:extLst>
                <a:ext uri="{FF2B5EF4-FFF2-40B4-BE49-F238E27FC236}">
                  <a16:creationId xmlns:a16="http://schemas.microsoft.com/office/drawing/2014/main" id="{8B75926B-1640-4FD6-8A34-8A35863391C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414712" y="5210176"/>
              <a:ext cx="547688" cy="49688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>
              <a:spAutoFit/>
            </a:bodyPr>
            <a:lstStyle/>
            <a:p>
              <a:endParaRPr lang="en-US" sz="2800"/>
            </a:p>
          </p:txBody>
        </p:sp>
        <p:sp>
          <p:nvSpPr>
            <p:cNvPr id="140312" name="Line 24">
              <a:extLst>
                <a:ext uri="{FF2B5EF4-FFF2-40B4-BE49-F238E27FC236}">
                  <a16:creationId xmlns:a16="http://schemas.microsoft.com/office/drawing/2014/main" id="{CEA3933A-116E-4B92-A422-F1B7DBA1FF6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62400" y="5210176"/>
              <a:ext cx="765175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>
              <a:spAutoFit/>
            </a:bodyPr>
            <a:lstStyle/>
            <a:p>
              <a:endParaRPr lang="en-US" sz="2800"/>
            </a:p>
          </p:txBody>
        </p:sp>
        <p:sp>
          <p:nvSpPr>
            <p:cNvPr id="140313" name="Text Box 25">
              <a:extLst>
                <a:ext uri="{FF2B5EF4-FFF2-40B4-BE49-F238E27FC236}">
                  <a16:creationId xmlns:a16="http://schemas.microsoft.com/office/drawing/2014/main" id="{C6D9212A-9FBB-4AFA-80C7-E0B8F61C5FD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90912" y="5591176"/>
              <a:ext cx="285750" cy="3385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latinLnBrk="0">
                <a:spcBef>
                  <a:spcPct val="0"/>
                </a:spcBef>
                <a:buClrTx/>
                <a:buFontTx/>
                <a:buNone/>
              </a:pPr>
              <a:r>
                <a:rPr lang="en-US" altLang="ko-KR" sz="2400">
                  <a:ea typeface="돋움" panose="020B0600000101010101" pitchFamily="34" charset="-127"/>
                </a:rPr>
                <a:t>z</a:t>
              </a:r>
              <a:endParaRPr lang="en-US" altLang="ko-KR" sz="2800">
                <a:ea typeface="돋움" panose="020B0600000101010101" pitchFamily="34" charset="-127"/>
              </a:endParaRPr>
            </a:p>
          </p:txBody>
        </p:sp>
        <p:sp>
          <p:nvSpPr>
            <p:cNvPr id="140314" name="Text Box 26">
              <a:extLst>
                <a:ext uri="{FF2B5EF4-FFF2-40B4-BE49-F238E27FC236}">
                  <a16:creationId xmlns:a16="http://schemas.microsoft.com/office/drawing/2014/main" id="{2CC1E74A-8D6E-4771-92E1-1A3A617BA59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81450" y="4208464"/>
              <a:ext cx="285750" cy="3385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latinLnBrk="0">
                <a:spcBef>
                  <a:spcPct val="0"/>
                </a:spcBef>
                <a:buClrTx/>
                <a:buFontTx/>
                <a:buNone/>
              </a:pPr>
              <a:r>
                <a:rPr lang="en-US" altLang="ko-KR" sz="2400">
                  <a:ea typeface="돋움" panose="020B0600000101010101" pitchFamily="34" charset="-127"/>
                </a:rPr>
                <a:t>y</a:t>
              </a:r>
              <a:endParaRPr lang="en-US" altLang="ko-KR" sz="2800">
                <a:ea typeface="돋움" panose="020B0600000101010101" pitchFamily="34" charset="-127"/>
              </a:endParaRPr>
            </a:p>
          </p:txBody>
        </p:sp>
        <p:sp>
          <p:nvSpPr>
            <p:cNvPr id="140315" name="Text Box 27">
              <a:extLst>
                <a:ext uri="{FF2B5EF4-FFF2-40B4-BE49-F238E27FC236}">
                  <a16:creationId xmlns:a16="http://schemas.microsoft.com/office/drawing/2014/main" id="{9EE3B5A0-CDF6-43A9-8BE5-F87C1411C66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84700" y="5248276"/>
              <a:ext cx="285750" cy="3385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latinLnBrk="0">
                <a:spcBef>
                  <a:spcPct val="0"/>
                </a:spcBef>
                <a:buClrTx/>
                <a:buFontTx/>
                <a:buNone/>
              </a:pPr>
              <a:r>
                <a:rPr lang="en-US" altLang="ko-KR" sz="2400">
                  <a:ea typeface="돋움" panose="020B0600000101010101" pitchFamily="34" charset="-127"/>
                </a:rPr>
                <a:t>x</a:t>
              </a:r>
              <a:endParaRPr lang="en-US" altLang="ko-KR" sz="2800">
                <a:ea typeface="돋움" panose="020B0600000101010101" pitchFamily="34" charset="-127"/>
              </a:endParaRPr>
            </a:p>
          </p:txBody>
        </p:sp>
        <p:sp>
          <p:nvSpPr>
            <p:cNvPr id="140316" name="AutoShape 28">
              <a:extLst>
                <a:ext uri="{FF2B5EF4-FFF2-40B4-BE49-F238E27FC236}">
                  <a16:creationId xmlns:a16="http://schemas.microsoft.com/office/drawing/2014/main" id="{7EFAFA97-D05A-403D-97E7-07E25D0FEE8F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 flipH="1" flipV="1">
              <a:off x="4318000" y="5029407"/>
              <a:ext cx="304800" cy="339316"/>
            </a:xfrm>
            <a:prstGeom prst="curvedRightArrow">
              <a:avLst>
                <a:gd name="adj1" fmla="val 20000"/>
                <a:gd name="adj2" fmla="val 40000"/>
                <a:gd name="adj3" fmla="val 66667"/>
              </a:avLst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>
              <a:spAutoFit/>
            </a:bodyPr>
            <a:lstStyle/>
            <a:p>
              <a:endParaRPr lang="en-US" sz="2800"/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1BC3FADB-BE5E-4298-AC54-8E71878E0893}"/>
              </a:ext>
            </a:extLst>
          </p:cNvPr>
          <p:cNvGrpSpPr/>
          <p:nvPr/>
        </p:nvGrpSpPr>
        <p:grpSpPr>
          <a:xfrm>
            <a:off x="1000388" y="1436917"/>
            <a:ext cx="2370753" cy="2234293"/>
            <a:chOff x="645344" y="4284664"/>
            <a:chExt cx="1537468" cy="1357804"/>
          </a:xfrm>
        </p:grpSpPr>
        <p:sp>
          <p:nvSpPr>
            <p:cNvPr id="140295" name="Line 7">
              <a:extLst>
                <a:ext uri="{FF2B5EF4-FFF2-40B4-BE49-F238E27FC236}">
                  <a16:creationId xmlns:a16="http://schemas.microsoft.com/office/drawing/2014/main" id="{1F7EFBEC-45A4-4160-83A2-85296B4C5B9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274762" y="4291014"/>
              <a:ext cx="0" cy="99536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 sz="2800"/>
            </a:p>
          </p:txBody>
        </p:sp>
        <p:sp>
          <p:nvSpPr>
            <p:cNvPr id="140296" name="Line 8">
              <a:extLst>
                <a:ext uri="{FF2B5EF4-FFF2-40B4-BE49-F238E27FC236}">
                  <a16:creationId xmlns:a16="http://schemas.microsoft.com/office/drawing/2014/main" id="{061AE2FB-3DFE-4D68-8B66-67896C02735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870157" y="5286376"/>
              <a:ext cx="404605" cy="27936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>
              <a:spAutoFit/>
            </a:bodyPr>
            <a:lstStyle/>
            <a:p>
              <a:endParaRPr lang="en-US" sz="2800"/>
            </a:p>
          </p:txBody>
        </p:sp>
        <p:sp>
          <p:nvSpPr>
            <p:cNvPr id="140297" name="Line 9">
              <a:extLst>
                <a:ext uri="{FF2B5EF4-FFF2-40B4-BE49-F238E27FC236}">
                  <a16:creationId xmlns:a16="http://schemas.microsoft.com/office/drawing/2014/main" id="{C06F0D31-9BC7-4FA5-867D-8B29B5748E7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74762" y="5286376"/>
              <a:ext cx="765175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>
              <a:spAutoFit/>
            </a:bodyPr>
            <a:lstStyle/>
            <a:p>
              <a:endParaRPr lang="en-US" sz="2800"/>
            </a:p>
          </p:txBody>
        </p:sp>
        <p:sp>
          <p:nvSpPr>
            <p:cNvPr id="140298" name="Text Box 10">
              <a:extLst>
                <a:ext uri="{FF2B5EF4-FFF2-40B4-BE49-F238E27FC236}">
                  <a16:creationId xmlns:a16="http://schemas.microsoft.com/office/drawing/2014/main" id="{F766F79A-EDBD-4748-8AAB-B32FD6BEBDB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45344" y="5361909"/>
              <a:ext cx="263045" cy="28055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latinLnBrk="0">
                <a:spcBef>
                  <a:spcPct val="0"/>
                </a:spcBef>
                <a:buClrTx/>
                <a:buFontTx/>
                <a:buNone/>
              </a:pPr>
              <a:r>
                <a:rPr lang="en-US" altLang="ko-KR" sz="2400" dirty="0">
                  <a:ea typeface="돋움" panose="020B0600000101010101" pitchFamily="34" charset="-127"/>
                </a:rPr>
                <a:t>z</a:t>
              </a:r>
              <a:endParaRPr lang="en-US" altLang="ko-KR" sz="2800" dirty="0">
                <a:ea typeface="돋움" panose="020B0600000101010101" pitchFamily="34" charset="-127"/>
              </a:endParaRPr>
            </a:p>
          </p:txBody>
        </p:sp>
        <p:sp>
          <p:nvSpPr>
            <p:cNvPr id="140299" name="Text Box 11">
              <a:extLst>
                <a:ext uri="{FF2B5EF4-FFF2-40B4-BE49-F238E27FC236}">
                  <a16:creationId xmlns:a16="http://schemas.microsoft.com/office/drawing/2014/main" id="{D72D9211-BCDA-4622-871E-4BBB8869373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93812" y="4284664"/>
              <a:ext cx="285750" cy="28055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latinLnBrk="0">
                <a:spcBef>
                  <a:spcPct val="0"/>
                </a:spcBef>
                <a:buClrTx/>
                <a:buFontTx/>
                <a:buNone/>
              </a:pPr>
              <a:r>
                <a:rPr lang="en-US" altLang="ko-KR" sz="2400">
                  <a:ea typeface="돋움" panose="020B0600000101010101" pitchFamily="34" charset="-127"/>
                </a:rPr>
                <a:t>y</a:t>
              </a:r>
              <a:endParaRPr lang="en-US" altLang="ko-KR" sz="2800">
                <a:ea typeface="돋움" panose="020B0600000101010101" pitchFamily="34" charset="-127"/>
              </a:endParaRPr>
            </a:p>
          </p:txBody>
        </p:sp>
        <p:sp>
          <p:nvSpPr>
            <p:cNvPr id="140300" name="Text Box 12">
              <a:extLst>
                <a:ext uri="{FF2B5EF4-FFF2-40B4-BE49-F238E27FC236}">
                  <a16:creationId xmlns:a16="http://schemas.microsoft.com/office/drawing/2014/main" id="{5DF07EB3-813A-466B-BBB7-7908BCE3ABC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97062" y="5324476"/>
              <a:ext cx="285750" cy="28055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latinLnBrk="0">
                <a:spcBef>
                  <a:spcPct val="0"/>
                </a:spcBef>
                <a:buClrTx/>
                <a:buFontTx/>
                <a:buNone/>
              </a:pPr>
              <a:r>
                <a:rPr lang="en-US" altLang="ko-KR" sz="2400">
                  <a:ea typeface="돋움" panose="020B0600000101010101" pitchFamily="34" charset="-127"/>
                </a:rPr>
                <a:t>x</a:t>
              </a:r>
              <a:endParaRPr lang="en-US" altLang="ko-KR" sz="2800">
                <a:ea typeface="돋움" panose="020B0600000101010101" pitchFamily="34" charset="-127"/>
              </a:endParaRPr>
            </a:p>
          </p:txBody>
        </p:sp>
        <p:sp>
          <p:nvSpPr>
            <p:cNvPr id="140317" name="AutoShape 29">
              <a:extLst>
                <a:ext uri="{FF2B5EF4-FFF2-40B4-BE49-F238E27FC236}">
                  <a16:creationId xmlns:a16="http://schemas.microsoft.com/office/drawing/2014/main" id="{9AC9DECF-1C37-4A1E-88E9-DFC94BA62DAD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8455489">
              <a:off x="978006" y="5257569"/>
              <a:ext cx="163060" cy="317966"/>
            </a:xfrm>
            <a:prstGeom prst="curvedRightArrow">
              <a:avLst>
                <a:gd name="adj1" fmla="val 20000"/>
                <a:gd name="adj2" fmla="val 40000"/>
                <a:gd name="adj3" fmla="val 50000"/>
              </a:avLst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>
              <a:spAutoFit/>
            </a:bodyPr>
            <a:lstStyle/>
            <a:p>
              <a:endParaRPr lang="en-US" sz="2800"/>
            </a:p>
          </p:txBody>
        </p:sp>
      </p:grp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38623507-FF98-4AB7-ADAC-660500DAB3EE}"/>
              </a:ext>
            </a:extLst>
          </p:cNvPr>
          <p:cNvSpPr/>
          <p:nvPr/>
        </p:nvSpPr>
        <p:spPr bwMode="auto">
          <a:xfrm>
            <a:off x="289034" y="940280"/>
            <a:ext cx="6723958" cy="2754709"/>
          </a:xfrm>
          <a:prstGeom prst="roundRect">
            <a:avLst/>
          </a:prstGeom>
          <a:noFill/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Arial" charset="0"/>
            </a:endParaRPr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2BDB577D-1FF7-40B1-8595-D5C4CB4A0F06}"/>
              </a:ext>
            </a:extLst>
          </p:cNvPr>
          <p:cNvSpPr/>
          <p:nvPr/>
        </p:nvSpPr>
        <p:spPr bwMode="auto">
          <a:xfrm>
            <a:off x="289034" y="3766607"/>
            <a:ext cx="6723958" cy="2754709"/>
          </a:xfrm>
          <a:prstGeom prst="roundRect">
            <a:avLst/>
          </a:prstGeom>
          <a:noFill/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Arial" charset="0"/>
            </a:endParaRPr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ECE5A83A-CABB-448B-9A94-D2C02430C33C}"/>
              </a:ext>
            </a:extLst>
          </p:cNvPr>
          <p:cNvSpPr/>
          <p:nvPr/>
        </p:nvSpPr>
        <p:spPr bwMode="auto">
          <a:xfrm>
            <a:off x="8203366" y="1218906"/>
            <a:ext cx="3394189" cy="5061956"/>
          </a:xfrm>
          <a:prstGeom prst="roundRect">
            <a:avLst/>
          </a:prstGeom>
          <a:noFill/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83292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314" name="Picture 2" descr="3DRotate">
            <a:extLst>
              <a:ext uri="{FF2B5EF4-FFF2-40B4-BE49-F238E27FC236}">
                <a16:creationId xmlns:a16="http://schemas.microsoft.com/office/drawing/2014/main" id="{62A2DB54-6C66-42B0-B16B-992BABA082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2060576"/>
            <a:ext cx="6630988" cy="4187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1315" name="Rectangle 3">
            <a:extLst>
              <a:ext uri="{FF2B5EF4-FFF2-40B4-BE49-F238E27FC236}">
                <a16:creationId xmlns:a16="http://schemas.microsoft.com/office/drawing/2014/main" id="{5FFD813E-8FE0-4A1A-89E1-22F6590E4E0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panose="020B0600000101010101" pitchFamily="34" charset="-127"/>
              </a:rPr>
              <a:t>Order of Rotations</a:t>
            </a:r>
          </a:p>
        </p:txBody>
      </p:sp>
      <p:sp>
        <p:nvSpPr>
          <p:cNvPr id="141316" name="Rectangle 4">
            <a:extLst>
              <a:ext uri="{FF2B5EF4-FFF2-40B4-BE49-F238E27FC236}">
                <a16:creationId xmlns:a16="http://schemas.microsoft.com/office/drawing/2014/main" id="{349C8867-B8CB-468B-9A2B-41B68F958B59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ko-KR" dirty="0">
                <a:ea typeface="굴림" panose="020B0600000101010101" pitchFamily="34" charset="-127"/>
              </a:rPr>
              <a:t>Order of Rotation Affects Final Position</a:t>
            </a:r>
          </a:p>
          <a:p>
            <a:pPr lvl="1">
              <a:lnSpc>
                <a:spcPct val="90000"/>
              </a:lnSpc>
            </a:pPr>
            <a:r>
              <a:rPr lang="en-US" altLang="ko-KR" dirty="0">
                <a:solidFill>
                  <a:srgbClr val="FF0000"/>
                </a:solidFill>
                <a:ea typeface="굴림" panose="020B0600000101010101" pitchFamily="34" charset="-127"/>
              </a:rPr>
              <a:t>X-axis </a:t>
            </a:r>
            <a:r>
              <a:rPr lang="en-US" altLang="ko-KR" dirty="0">
                <a:solidFill>
                  <a:srgbClr val="FF0000"/>
                </a:solidFill>
                <a:ea typeface="굴림" panose="020B0600000101010101" pitchFamily="34" charset="-127"/>
                <a:sym typeface="Wingdings" panose="05000000000000000000" pitchFamily="2" charset="2"/>
              </a:rPr>
              <a:t> Z-axis</a:t>
            </a:r>
          </a:p>
          <a:p>
            <a:pPr lvl="1">
              <a:lnSpc>
                <a:spcPct val="90000"/>
              </a:lnSpc>
            </a:pPr>
            <a:endParaRPr lang="en-US" altLang="ko-KR" dirty="0">
              <a:solidFill>
                <a:schemeClr val="accent2"/>
              </a:solidFill>
              <a:ea typeface="굴림" panose="020B0600000101010101" pitchFamily="34" charset="-127"/>
              <a:sym typeface="Wingdings" panose="05000000000000000000" pitchFamily="2" charset="2"/>
            </a:endParaRPr>
          </a:p>
          <a:p>
            <a:pPr lvl="1">
              <a:lnSpc>
                <a:spcPct val="90000"/>
              </a:lnSpc>
            </a:pPr>
            <a:endParaRPr lang="en-US" altLang="ko-KR" dirty="0">
              <a:solidFill>
                <a:schemeClr val="accent2"/>
              </a:solidFill>
              <a:ea typeface="굴림" panose="020B0600000101010101" pitchFamily="34" charset="-127"/>
              <a:sym typeface="Wingdings" panose="05000000000000000000" pitchFamily="2" charset="2"/>
            </a:endParaRPr>
          </a:p>
          <a:p>
            <a:pPr lvl="1">
              <a:lnSpc>
                <a:spcPct val="90000"/>
              </a:lnSpc>
            </a:pPr>
            <a:endParaRPr lang="en-US" altLang="ko-KR" dirty="0">
              <a:solidFill>
                <a:schemeClr val="accent2"/>
              </a:solidFill>
              <a:ea typeface="굴림" panose="020B0600000101010101" pitchFamily="34" charset="-127"/>
              <a:sym typeface="Wingdings" panose="05000000000000000000" pitchFamily="2" charset="2"/>
            </a:endParaRPr>
          </a:p>
          <a:p>
            <a:pPr lvl="1">
              <a:lnSpc>
                <a:spcPct val="90000"/>
              </a:lnSpc>
            </a:pPr>
            <a:endParaRPr lang="en-US" altLang="ko-KR" dirty="0">
              <a:solidFill>
                <a:schemeClr val="accent2"/>
              </a:solidFill>
              <a:ea typeface="굴림" panose="020B0600000101010101" pitchFamily="34" charset="-127"/>
              <a:sym typeface="Wingdings" panose="05000000000000000000" pitchFamily="2" charset="2"/>
            </a:endParaRPr>
          </a:p>
          <a:p>
            <a:pPr lvl="1">
              <a:lnSpc>
                <a:spcPct val="90000"/>
              </a:lnSpc>
            </a:pPr>
            <a:r>
              <a:rPr lang="en-US" altLang="ko-KR" dirty="0">
                <a:solidFill>
                  <a:srgbClr val="FF0000"/>
                </a:solidFill>
                <a:ea typeface="굴림" panose="020B0600000101010101" pitchFamily="34" charset="-127"/>
                <a:sym typeface="Wingdings" panose="05000000000000000000" pitchFamily="2" charset="2"/>
              </a:rPr>
              <a:t>Z-axis  X-axis</a:t>
            </a:r>
            <a:endParaRPr lang="en-US" altLang="ko-KR" dirty="0">
              <a:solidFill>
                <a:srgbClr val="FF0000"/>
              </a:solidFill>
              <a:ea typeface="굴림" panose="020B0600000101010101" pitchFamily="34" charset="-127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Amartya Kundu Durjoy, CSE</a:t>
            </a:r>
          </a:p>
        </p:txBody>
      </p:sp>
      <p:sp>
        <p:nvSpPr>
          <p:cNvPr id="141317" name="AutoShape 5">
            <a:extLst>
              <a:ext uri="{FF2B5EF4-FFF2-40B4-BE49-F238E27FC236}">
                <a16:creationId xmlns:a16="http://schemas.microsoft.com/office/drawing/2014/main" id="{D5FCC16D-EB1A-4E80-A0C7-50A602150793}"/>
              </a:ext>
            </a:extLst>
          </p:cNvPr>
          <p:cNvSpPr>
            <a:spLocks noChangeArrowheads="1"/>
          </p:cNvSpPr>
          <p:nvPr/>
        </p:nvSpPr>
        <p:spPr bwMode="auto">
          <a:xfrm flipH="1" flipV="1">
            <a:off x="4687888" y="3581400"/>
            <a:ext cx="457200" cy="381000"/>
          </a:xfrm>
          <a:prstGeom prst="curvedUpArrow">
            <a:avLst>
              <a:gd name="adj1" fmla="val 24000"/>
              <a:gd name="adj2" fmla="val 48000"/>
              <a:gd name="adj3" fmla="val 33333"/>
            </a:avLst>
          </a:prstGeom>
          <a:noFill/>
          <a:ln w="19050">
            <a:solidFill>
              <a:schemeClr val="tx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1318" name="AutoShape 6">
            <a:extLst>
              <a:ext uri="{FF2B5EF4-FFF2-40B4-BE49-F238E27FC236}">
                <a16:creationId xmlns:a16="http://schemas.microsoft.com/office/drawing/2014/main" id="{46C1E0EF-C530-4A7C-9B71-A3CB09093D3C}"/>
              </a:ext>
            </a:extLst>
          </p:cNvPr>
          <p:cNvSpPr>
            <a:spLocks noChangeArrowheads="1"/>
          </p:cNvSpPr>
          <p:nvPr/>
        </p:nvSpPr>
        <p:spPr bwMode="auto">
          <a:xfrm rot="-2269641" flipH="1" flipV="1">
            <a:off x="6973888" y="5486400"/>
            <a:ext cx="457200" cy="381000"/>
          </a:xfrm>
          <a:prstGeom prst="curvedUpArrow">
            <a:avLst>
              <a:gd name="adj1" fmla="val 24000"/>
              <a:gd name="adj2" fmla="val 48000"/>
              <a:gd name="adj3" fmla="val 33333"/>
            </a:avLst>
          </a:prstGeom>
          <a:noFill/>
          <a:ln w="19050">
            <a:solidFill>
              <a:schemeClr val="tx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1319" name="AutoShape 7">
            <a:extLst>
              <a:ext uri="{FF2B5EF4-FFF2-40B4-BE49-F238E27FC236}">
                <a16:creationId xmlns:a16="http://schemas.microsoft.com/office/drawing/2014/main" id="{1B32D0B3-141C-4BA7-AB23-1CC753C6D1FF}"/>
              </a:ext>
            </a:extLst>
          </p:cNvPr>
          <p:cNvSpPr>
            <a:spLocks noChangeArrowheads="1"/>
          </p:cNvSpPr>
          <p:nvPr/>
        </p:nvSpPr>
        <p:spPr bwMode="auto">
          <a:xfrm rot="2143905" flipH="1" flipV="1">
            <a:off x="5593604" y="3541720"/>
            <a:ext cx="533400" cy="457200"/>
          </a:xfrm>
          <a:prstGeom prst="curvedUpArrow">
            <a:avLst>
              <a:gd name="adj1" fmla="val 24000"/>
              <a:gd name="adj2" fmla="val 48000"/>
              <a:gd name="adj3" fmla="val 33333"/>
            </a:avLst>
          </a:prstGeom>
          <a:noFill/>
          <a:ln w="19050">
            <a:solidFill>
              <a:schemeClr val="tx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1320" name="AutoShape 8">
            <a:extLst>
              <a:ext uri="{FF2B5EF4-FFF2-40B4-BE49-F238E27FC236}">
                <a16:creationId xmlns:a16="http://schemas.microsoft.com/office/drawing/2014/main" id="{D29D8A7C-1725-4899-898C-D46E6AB452C5}"/>
              </a:ext>
            </a:extLst>
          </p:cNvPr>
          <p:cNvSpPr>
            <a:spLocks noChangeArrowheads="1"/>
          </p:cNvSpPr>
          <p:nvPr/>
        </p:nvSpPr>
        <p:spPr bwMode="auto">
          <a:xfrm flipH="1" flipV="1">
            <a:off x="3125788" y="5448300"/>
            <a:ext cx="457200" cy="381000"/>
          </a:xfrm>
          <a:prstGeom prst="curvedUpArrow">
            <a:avLst>
              <a:gd name="adj1" fmla="val 24000"/>
              <a:gd name="adj2" fmla="val 48000"/>
              <a:gd name="adj3" fmla="val 33333"/>
            </a:avLst>
          </a:prstGeom>
          <a:noFill/>
          <a:ln w="19050">
            <a:solidFill>
              <a:schemeClr val="tx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35520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Object Transformation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b="1" dirty="0"/>
              <a:t>Line</a:t>
            </a:r>
            <a:r>
              <a:rPr lang="en-US" altLang="en-US" dirty="0"/>
              <a:t>: Can be transformed by transforming the end points</a:t>
            </a:r>
          </a:p>
          <a:p>
            <a:pPr eaLnBrk="1" hangingPunct="1"/>
            <a:r>
              <a:rPr lang="en-US" altLang="en-US" b="1" dirty="0"/>
              <a:t>Plane</a:t>
            </a:r>
            <a:r>
              <a:rPr lang="en-US" altLang="en-US" dirty="0"/>
              <a:t>:(</a:t>
            </a:r>
            <a:r>
              <a:rPr lang="en-US" altLang="en-US" b="1" dirty="0"/>
              <a:t>described by 3-points</a:t>
            </a:r>
            <a:r>
              <a:rPr lang="en-US" altLang="en-US" dirty="0"/>
              <a:t>) Can be transformed by transforming the 3-points</a:t>
            </a:r>
          </a:p>
          <a:p>
            <a:pPr eaLnBrk="1" hangingPunct="1"/>
            <a:r>
              <a:rPr lang="en-US" altLang="en-US" b="1" dirty="0"/>
              <a:t>Plane</a:t>
            </a:r>
            <a:r>
              <a:rPr lang="en-US" altLang="en-US" dirty="0"/>
              <a:t>:(</a:t>
            </a:r>
            <a:r>
              <a:rPr lang="en-US" altLang="en-US" b="1" dirty="0"/>
              <a:t>described by a point and Normal</a:t>
            </a:r>
            <a:r>
              <a:rPr lang="en-US" altLang="en-US" dirty="0"/>
              <a:t>) Point is transformed as usual. Special treatment is needed for transforming Normal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Amartya Kundu Durjoy, CSE</a:t>
            </a:r>
          </a:p>
        </p:txBody>
      </p:sp>
      <p:grpSp>
        <p:nvGrpSpPr>
          <p:cNvPr id="4" name="Group 12"/>
          <p:cNvGrpSpPr>
            <a:grpSpLocks noChangeAspect="1"/>
          </p:cNvGrpSpPr>
          <p:nvPr/>
        </p:nvGrpSpPr>
        <p:grpSpPr bwMode="auto">
          <a:xfrm>
            <a:off x="2443479" y="3428999"/>
            <a:ext cx="2611379" cy="2373981"/>
            <a:chOff x="384" y="1392"/>
            <a:chExt cx="2112" cy="1920"/>
          </a:xfrm>
        </p:grpSpPr>
        <p:sp>
          <p:nvSpPr>
            <p:cNvPr id="5" name="Freeform 5"/>
            <p:cNvSpPr>
              <a:spLocks/>
            </p:cNvSpPr>
            <p:nvPr/>
          </p:nvSpPr>
          <p:spPr bwMode="auto">
            <a:xfrm>
              <a:off x="1041" y="1392"/>
              <a:ext cx="1455" cy="1296"/>
            </a:xfrm>
            <a:custGeom>
              <a:avLst/>
              <a:gdLst>
                <a:gd name="T0" fmla="*/ 0 w 1632"/>
                <a:gd name="T1" fmla="*/ 0 h 1296"/>
                <a:gd name="T2" fmla="*/ 0 w 1632"/>
                <a:gd name="T3" fmla="*/ 1296 h 1296"/>
                <a:gd name="T4" fmla="*/ 1455 w 1632"/>
                <a:gd name="T5" fmla="*/ 1296 h 1296"/>
                <a:gd name="T6" fmla="*/ 0 60000 65536"/>
                <a:gd name="T7" fmla="*/ 0 60000 65536"/>
                <a:gd name="T8" fmla="*/ 0 60000 65536"/>
                <a:gd name="T9" fmla="*/ 0 w 1632"/>
                <a:gd name="T10" fmla="*/ 0 h 1296"/>
                <a:gd name="T11" fmla="*/ 1632 w 1632"/>
                <a:gd name="T12" fmla="*/ 1296 h 129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632" h="1296">
                  <a:moveTo>
                    <a:pt x="0" y="0"/>
                  </a:moveTo>
                  <a:lnTo>
                    <a:pt x="0" y="1296"/>
                  </a:lnTo>
                  <a:lnTo>
                    <a:pt x="1632" y="1296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6" name="Line 6"/>
            <p:cNvSpPr>
              <a:spLocks noChangeShapeType="1"/>
            </p:cNvSpPr>
            <p:nvPr/>
          </p:nvSpPr>
          <p:spPr bwMode="auto">
            <a:xfrm flipH="1">
              <a:off x="384" y="2688"/>
              <a:ext cx="657" cy="62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AutoShape 11"/>
          <p:cNvSpPr>
            <a:spLocks noChangeAspect="1" noChangeArrowheads="1"/>
          </p:cNvSpPr>
          <p:nvPr/>
        </p:nvSpPr>
        <p:spPr bwMode="auto">
          <a:xfrm>
            <a:off x="2822697" y="3841750"/>
            <a:ext cx="1457772" cy="1483738"/>
          </a:xfrm>
          <a:prstGeom prst="cube">
            <a:avLst>
              <a:gd name="adj" fmla="val 25000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grpSp>
        <p:nvGrpSpPr>
          <p:cNvPr id="8" name="Group 29"/>
          <p:cNvGrpSpPr>
            <a:grpSpLocks noChangeAspect="1"/>
          </p:cNvGrpSpPr>
          <p:nvPr/>
        </p:nvGrpSpPr>
        <p:grpSpPr bwMode="auto">
          <a:xfrm>
            <a:off x="5943599" y="3428999"/>
            <a:ext cx="2611379" cy="2373981"/>
            <a:chOff x="2880" y="1344"/>
            <a:chExt cx="2112" cy="1920"/>
          </a:xfrm>
        </p:grpSpPr>
        <p:grpSp>
          <p:nvGrpSpPr>
            <p:cNvPr id="9" name="Group 13"/>
            <p:cNvGrpSpPr>
              <a:grpSpLocks/>
            </p:cNvGrpSpPr>
            <p:nvPr/>
          </p:nvGrpSpPr>
          <p:grpSpPr bwMode="auto">
            <a:xfrm>
              <a:off x="2880" y="1344"/>
              <a:ext cx="2112" cy="1920"/>
              <a:chOff x="384" y="1392"/>
              <a:chExt cx="2112" cy="1920"/>
            </a:xfrm>
          </p:grpSpPr>
          <p:sp>
            <p:nvSpPr>
              <p:cNvPr id="18" name="Freeform 14"/>
              <p:cNvSpPr>
                <a:spLocks/>
              </p:cNvSpPr>
              <p:nvPr/>
            </p:nvSpPr>
            <p:spPr bwMode="auto">
              <a:xfrm>
                <a:off x="1041" y="1392"/>
                <a:ext cx="1455" cy="1296"/>
              </a:xfrm>
              <a:custGeom>
                <a:avLst/>
                <a:gdLst>
                  <a:gd name="T0" fmla="*/ 0 w 1632"/>
                  <a:gd name="T1" fmla="*/ 0 h 1296"/>
                  <a:gd name="T2" fmla="*/ 0 w 1632"/>
                  <a:gd name="T3" fmla="*/ 1296 h 1296"/>
                  <a:gd name="T4" fmla="*/ 1455 w 1632"/>
                  <a:gd name="T5" fmla="*/ 1296 h 1296"/>
                  <a:gd name="T6" fmla="*/ 0 60000 65536"/>
                  <a:gd name="T7" fmla="*/ 0 60000 65536"/>
                  <a:gd name="T8" fmla="*/ 0 60000 65536"/>
                  <a:gd name="T9" fmla="*/ 0 w 1632"/>
                  <a:gd name="T10" fmla="*/ 0 h 1296"/>
                  <a:gd name="T11" fmla="*/ 1632 w 1632"/>
                  <a:gd name="T12" fmla="*/ 1296 h 129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32" h="1296">
                    <a:moveTo>
                      <a:pt x="0" y="0"/>
                    </a:moveTo>
                    <a:lnTo>
                      <a:pt x="0" y="1296"/>
                    </a:lnTo>
                    <a:lnTo>
                      <a:pt x="1632" y="1296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9" name="Line 15"/>
              <p:cNvSpPr>
                <a:spLocks noChangeShapeType="1"/>
              </p:cNvSpPr>
              <p:nvPr/>
            </p:nvSpPr>
            <p:spPr bwMode="auto">
              <a:xfrm flipH="1">
                <a:off x="384" y="2688"/>
                <a:ext cx="657" cy="62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0" name="Group 23"/>
            <p:cNvGrpSpPr>
              <a:grpSpLocks/>
            </p:cNvGrpSpPr>
            <p:nvPr/>
          </p:nvGrpSpPr>
          <p:grpSpPr bwMode="auto">
            <a:xfrm>
              <a:off x="3543" y="1728"/>
              <a:ext cx="1248" cy="912"/>
              <a:chOff x="2544" y="1152"/>
              <a:chExt cx="1248" cy="912"/>
            </a:xfrm>
          </p:grpSpPr>
          <p:sp>
            <p:nvSpPr>
              <p:cNvPr id="16" name="Freeform 18"/>
              <p:cNvSpPr>
                <a:spLocks/>
              </p:cNvSpPr>
              <p:nvPr/>
            </p:nvSpPr>
            <p:spPr bwMode="auto">
              <a:xfrm>
                <a:off x="2544" y="1152"/>
                <a:ext cx="1248" cy="912"/>
              </a:xfrm>
              <a:custGeom>
                <a:avLst/>
                <a:gdLst>
                  <a:gd name="T0" fmla="*/ 0 w 1248"/>
                  <a:gd name="T1" fmla="*/ 912 h 912"/>
                  <a:gd name="T2" fmla="*/ 336 w 1248"/>
                  <a:gd name="T3" fmla="*/ 0 h 912"/>
                  <a:gd name="T4" fmla="*/ 1248 w 1248"/>
                  <a:gd name="T5" fmla="*/ 0 h 912"/>
                  <a:gd name="T6" fmla="*/ 0 60000 65536"/>
                  <a:gd name="T7" fmla="*/ 0 60000 65536"/>
                  <a:gd name="T8" fmla="*/ 0 60000 65536"/>
                  <a:gd name="T9" fmla="*/ 0 w 1248"/>
                  <a:gd name="T10" fmla="*/ 0 h 912"/>
                  <a:gd name="T11" fmla="*/ 1248 w 1248"/>
                  <a:gd name="T12" fmla="*/ 912 h 91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248" h="912">
                    <a:moveTo>
                      <a:pt x="0" y="912"/>
                    </a:moveTo>
                    <a:lnTo>
                      <a:pt x="336" y="0"/>
                    </a:lnTo>
                    <a:lnTo>
                      <a:pt x="1248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7" name="Freeform 19"/>
              <p:cNvSpPr>
                <a:spLocks/>
              </p:cNvSpPr>
              <p:nvPr/>
            </p:nvSpPr>
            <p:spPr bwMode="auto">
              <a:xfrm rot="10800000">
                <a:off x="2544" y="1152"/>
                <a:ext cx="1248" cy="912"/>
              </a:xfrm>
              <a:custGeom>
                <a:avLst/>
                <a:gdLst>
                  <a:gd name="T0" fmla="*/ 0 w 1248"/>
                  <a:gd name="T1" fmla="*/ 912 h 912"/>
                  <a:gd name="T2" fmla="*/ 336 w 1248"/>
                  <a:gd name="T3" fmla="*/ 0 h 912"/>
                  <a:gd name="T4" fmla="*/ 1248 w 1248"/>
                  <a:gd name="T5" fmla="*/ 0 h 912"/>
                  <a:gd name="T6" fmla="*/ 0 60000 65536"/>
                  <a:gd name="T7" fmla="*/ 0 60000 65536"/>
                  <a:gd name="T8" fmla="*/ 0 60000 65536"/>
                  <a:gd name="T9" fmla="*/ 0 w 1248"/>
                  <a:gd name="T10" fmla="*/ 0 h 912"/>
                  <a:gd name="T11" fmla="*/ 1248 w 1248"/>
                  <a:gd name="T12" fmla="*/ 912 h 91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248" h="912">
                    <a:moveTo>
                      <a:pt x="0" y="912"/>
                    </a:moveTo>
                    <a:lnTo>
                      <a:pt x="336" y="0"/>
                    </a:lnTo>
                    <a:lnTo>
                      <a:pt x="1248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</p:grpSp>
        <p:sp>
          <p:nvSpPr>
            <p:cNvPr id="11" name="Freeform 21"/>
            <p:cNvSpPr>
              <a:spLocks/>
            </p:cNvSpPr>
            <p:nvPr/>
          </p:nvSpPr>
          <p:spPr bwMode="auto">
            <a:xfrm>
              <a:off x="3255" y="2007"/>
              <a:ext cx="1248" cy="912"/>
            </a:xfrm>
            <a:custGeom>
              <a:avLst/>
              <a:gdLst>
                <a:gd name="T0" fmla="*/ 0 w 1248"/>
                <a:gd name="T1" fmla="*/ 912 h 912"/>
                <a:gd name="T2" fmla="*/ 336 w 1248"/>
                <a:gd name="T3" fmla="*/ 0 h 912"/>
                <a:gd name="T4" fmla="*/ 1248 w 1248"/>
                <a:gd name="T5" fmla="*/ 0 h 912"/>
                <a:gd name="T6" fmla="*/ 0 60000 65536"/>
                <a:gd name="T7" fmla="*/ 0 60000 65536"/>
                <a:gd name="T8" fmla="*/ 0 60000 65536"/>
                <a:gd name="T9" fmla="*/ 0 w 1248"/>
                <a:gd name="T10" fmla="*/ 0 h 912"/>
                <a:gd name="T11" fmla="*/ 1248 w 1248"/>
                <a:gd name="T12" fmla="*/ 912 h 91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248" h="912">
                  <a:moveTo>
                    <a:pt x="0" y="912"/>
                  </a:moveTo>
                  <a:lnTo>
                    <a:pt x="336" y="0"/>
                  </a:lnTo>
                  <a:lnTo>
                    <a:pt x="1248" y="0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auto">
            <a:xfrm rot="10800000">
              <a:off x="3264" y="2007"/>
              <a:ext cx="1248" cy="912"/>
            </a:xfrm>
            <a:custGeom>
              <a:avLst/>
              <a:gdLst>
                <a:gd name="T0" fmla="*/ 0 w 1248"/>
                <a:gd name="T1" fmla="*/ 912 h 912"/>
                <a:gd name="T2" fmla="*/ 336 w 1248"/>
                <a:gd name="T3" fmla="*/ 0 h 912"/>
                <a:gd name="T4" fmla="*/ 1248 w 1248"/>
                <a:gd name="T5" fmla="*/ 0 h 912"/>
                <a:gd name="T6" fmla="*/ 0 60000 65536"/>
                <a:gd name="T7" fmla="*/ 0 60000 65536"/>
                <a:gd name="T8" fmla="*/ 0 60000 65536"/>
                <a:gd name="T9" fmla="*/ 0 w 1248"/>
                <a:gd name="T10" fmla="*/ 0 h 912"/>
                <a:gd name="T11" fmla="*/ 1248 w 1248"/>
                <a:gd name="T12" fmla="*/ 912 h 91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248" h="912">
                  <a:moveTo>
                    <a:pt x="0" y="912"/>
                  </a:moveTo>
                  <a:lnTo>
                    <a:pt x="336" y="0"/>
                  </a:lnTo>
                  <a:lnTo>
                    <a:pt x="1248" y="0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cxnSp>
          <p:nvCxnSpPr>
            <p:cNvPr id="13" name="AutoShape 25"/>
            <p:cNvCxnSpPr>
              <a:cxnSpLocks noChangeShapeType="1"/>
              <a:stCxn id="11" idx="1"/>
              <a:endCxn id="16" idx="1"/>
            </p:cNvCxnSpPr>
            <p:nvPr/>
          </p:nvCxnSpPr>
          <p:spPr bwMode="auto">
            <a:xfrm flipV="1">
              <a:off x="3591" y="1728"/>
              <a:ext cx="288" cy="279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" name="AutoShape 26"/>
            <p:cNvCxnSpPr>
              <a:cxnSpLocks noChangeShapeType="1"/>
              <a:stCxn id="12" idx="0"/>
              <a:endCxn id="17" idx="0"/>
            </p:cNvCxnSpPr>
            <p:nvPr/>
          </p:nvCxnSpPr>
          <p:spPr bwMode="auto">
            <a:xfrm flipV="1">
              <a:off x="4512" y="1728"/>
              <a:ext cx="279" cy="279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5" name="Line 28"/>
            <p:cNvSpPr>
              <a:spLocks noChangeShapeType="1"/>
            </p:cNvSpPr>
            <p:nvPr/>
          </p:nvSpPr>
          <p:spPr bwMode="auto">
            <a:xfrm flipV="1">
              <a:off x="4176" y="2640"/>
              <a:ext cx="288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0" name="Line 30"/>
          <p:cNvSpPr>
            <a:spLocks noChangeAspect="1" noChangeShapeType="1"/>
          </p:cNvSpPr>
          <p:nvPr/>
        </p:nvSpPr>
        <p:spPr bwMode="auto">
          <a:xfrm>
            <a:off x="3872112" y="4501118"/>
            <a:ext cx="699652" cy="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" name="Line 31"/>
          <p:cNvSpPr>
            <a:spLocks noChangeAspect="1" noChangeShapeType="1"/>
          </p:cNvSpPr>
          <p:nvPr/>
        </p:nvSpPr>
        <p:spPr bwMode="auto">
          <a:xfrm>
            <a:off x="7950354" y="4593733"/>
            <a:ext cx="474796" cy="11869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Transforming Normal Vector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Amartya Kundu Durjoy, CSE</a:t>
            </a:r>
          </a:p>
        </p:txBody>
      </p:sp>
      <p:grpSp>
        <p:nvGrpSpPr>
          <p:cNvPr id="36867" name="Group 142"/>
          <p:cNvGrpSpPr>
            <a:grpSpLocks/>
          </p:cNvGrpSpPr>
          <p:nvPr/>
        </p:nvGrpSpPr>
        <p:grpSpPr bwMode="auto">
          <a:xfrm>
            <a:off x="1968500" y="1365255"/>
            <a:ext cx="8089900" cy="4600443"/>
            <a:chOff x="842" y="1248"/>
            <a:chExt cx="4704" cy="2675"/>
          </a:xfrm>
        </p:grpSpPr>
        <p:sp>
          <p:nvSpPr>
            <p:cNvPr id="36868" name="AutoShape 4"/>
            <p:cNvSpPr>
              <a:spLocks noChangeAspect="1" noChangeArrowheads="1" noTextEdit="1"/>
            </p:cNvSpPr>
            <p:nvPr/>
          </p:nvSpPr>
          <p:spPr bwMode="auto">
            <a:xfrm>
              <a:off x="842" y="1248"/>
              <a:ext cx="4704" cy="2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869" name="Rectangle 6"/>
            <p:cNvSpPr>
              <a:spLocks noChangeArrowheads="1"/>
            </p:cNvSpPr>
            <p:nvPr/>
          </p:nvSpPr>
          <p:spPr bwMode="auto">
            <a:xfrm>
              <a:off x="1539" y="1510"/>
              <a:ext cx="97" cy="3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3900">
                  <a:solidFill>
                    <a:srgbClr val="000000"/>
                  </a:solidFill>
                  <a:latin typeface="Symbol" panose="05050102010706020507" pitchFamily="18" charset="2"/>
                </a:rPr>
                <a:t>[</a:t>
              </a:r>
              <a:endParaRPr lang="en-US" altLang="en-US"/>
            </a:p>
          </p:txBody>
        </p:sp>
        <p:sp>
          <p:nvSpPr>
            <p:cNvPr id="36870" name="Rectangle 7"/>
            <p:cNvSpPr>
              <a:spLocks noChangeArrowheads="1"/>
            </p:cNvSpPr>
            <p:nvPr/>
          </p:nvSpPr>
          <p:spPr bwMode="auto">
            <a:xfrm>
              <a:off x="2784" y="1510"/>
              <a:ext cx="97" cy="3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3900">
                  <a:solidFill>
                    <a:srgbClr val="000000"/>
                  </a:solidFill>
                  <a:latin typeface="Symbol" panose="05050102010706020507" pitchFamily="18" charset="2"/>
                </a:rPr>
                <a:t>]</a:t>
              </a:r>
              <a:endParaRPr lang="en-US" altLang="en-US"/>
            </a:p>
          </p:txBody>
        </p:sp>
        <p:sp>
          <p:nvSpPr>
            <p:cNvPr id="36871" name="Rectangle 8"/>
            <p:cNvSpPr>
              <a:spLocks noChangeArrowheads="1"/>
            </p:cNvSpPr>
            <p:nvPr/>
          </p:nvSpPr>
          <p:spPr bwMode="auto">
            <a:xfrm>
              <a:off x="4039" y="1510"/>
              <a:ext cx="97" cy="3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3900">
                  <a:solidFill>
                    <a:srgbClr val="000000"/>
                  </a:solidFill>
                  <a:latin typeface="Symbol" panose="05050102010706020507" pitchFamily="18" charset="2"/>
                </a:rPr>
                <a:t>[</a:t>
              </a:r>
              <a:endParaRPr lang="en-US" altLang="en-US"/>
            </a:p>
          </p:txBody>
        </p:sp>
        <p:sp>
          <p:nvSpPr>
            <p:cNvPr id="36872" name="Rectangle 9"/>
            <p:cNvSpPr>
              <a:spLocks noChangeArrowheads="1"/>
            </p:cNvSpPr>
            <p:nvPr/>
          </p:nvSpPr>
          <p:spPr bwMode="auto">
            <a:xfrm>
              <a:off x="5087" y="1510"/>
              <a:ext cx="97" cy="3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3900">
                  <a:solidFill>
                    <a:srgbClr val="000000"/>
                  </a:solidFill>
                  <a:latin typeface="Symbol" panose="05050102010706020507" pitchFamily="18" charset="2"/>
                </a:rPr>
                <a:t>]</a:t>
              </a:r>
              <a:endParaRPr lang="en-US" altLang="en-US"/>
            </a:p>
          </p:txBody>
        </p:sp>
        <p:sp>
          <p:nvSpPr>
            <p:cNvPr id="36873" name="Line 10"/>
            <p:cNvSpPr>
              <a:spLocks noChangeShapeType="1"/>
            </p:cNvSpPr>
            <p:nvPr/>
          </p:nvSpPr>
          <p:spPr bwMode="auto">
            <a:xfrm>
              <a:off x="2721" y="2923"/>
              <a:ext cx="82" cy="307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874" name="Line 11"/>
            <p:cNvSpPr>
              <a:spLocks noChangeShapeType="1"/>
            </p:cNvSpPr>
            <p:nvPr/>
          </p:nvSpPr>
          <p:spPr bwMode="auto">
            <a:xfrm flipH="1">
              <a:off x="2721" y="3230"/>
              <a:ext cx="82" cy="306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875" name="Line 12"/>
            <p:cNvSpPr>
              <a:spLocks noChangeShapeType="1"/>
            </p:cNvSpPr>
            <p:nvPr/>
          </p:nvSpPr>
          <p:spPr bwMode="auto">
            <a:xfrm>
              <a:off x="4185" y="2936"/>
              <a:ext cx="1" cy="587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876" name="Line 13"/>
            <p:cNvSpPr>
              <a:spLocks noChangeShapeType="1"/>
            </p:cNvSpPr>
            <p:nvPr/>
          </p:nvSpPr>
          <p:spPr bwMode="auto">
            <a:xfrm>
              <a:off x="4156" y="2936"/>
              <a:ext cx="1" cy="587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877" name="Rectangle 14"/>
            <p:cNvSpPr>
              <a:spLocks noChangeArrowheads="1"/>
            </p:cNvSpPr>
            <p:nvPr/>
          </p:nvSpPr>
          <p:spPr bwMode="auto">
            <a:xfrm>
              <a:off x="3832" y="3641"/>
              <a:ext cx="140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2817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N</a:t>
              </a:r>
              <a:endParaRPr lang="en-US" altLang="en-US"/>
            </a:p>
          </p:txBody>
        </p:sp>
        <p:sp>
          <p:nvSpPr>
            <p:cNvPr id="36878" name="Rectangle 15"/>
            <p:cNvSpPr>
              <a:spLocks noChangeArrowheads="1"/>
            </p:cNvSpPr>
            <p:nvPr/>
          </p:nvSpPr>
          <p:spPr bwMode="auto">
            <a:xfrm>
              <a:off x="3094" y="3641"/>
              <a:ext cx="175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2817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M</a:t>
              </a:r>
              <a:endParaRPr lang="en-US" altLang="en-US"/>
            </a:p>
          </p:txBody>
        </p:sp>
        <p:sp>
          <p:nvSpPr>
            <p:cNvPr id="36879" name="Rectangle 16"/>
            <p:cNvSpPr>
              <a:spLocks noChangeArrowheads="1"/>
            </p:cNvSpPr>
            <p:nvPr/>
          </p:nvSpPr>
          <p:spPr bwMode="auto">
            <a:xfrm>
              <a:off x="2579" y="3641"/>
              <a:ext cx="140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2817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N</a:t>
              </a:r>
              <a:endParaRPr lang="en-US" altLang="en-US"/>
            </a:p>
          </p:txBody>
        </p:sp>
        <p:sp>
          <p:nvSpPr>
            <p:cNvPr id="36880" name="Rectangle 17"/>
            <p:cNvSpPr>
              <a:spLocks noChangeArrowheads="1"/>
            </p:cNvSpPr>
            <p:nvPr/>
          </p:nvSpPr>
          <p:spPr bwMode="auto">
            <a:xfrm>
              <a:off x="5013" y="3269"/>
              <a:ext cx="175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2817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M</a:t>
              </a:r>
              <a:endParaRPr lang="en-US" altLang="en-US"/>
            </a:p>
          </p:txBody>
        </p:sp>
        <p:sp>
          <p:nvSpPr>
            <p:cNvPr id="36881" name="Rectangle 18"/>
            <p:cNvSpPr>
              <a:spLocks noChangeArrowheads="1"/>
            </p:cNvSpPr>
            <p:nvPr/>
          </p:nvSpPr>
          <p:spPr bwMode="auto">
            <a:xfrm>
              <a:off x="4508" y="3269"/>
              <a:ext cx="152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2817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Q</a:t>
              </a:r>
              <a:endParaRPr lang="en-US" altLang="en-US"/>
            </a:p>
          </p:txBody>
        </p:sp>
        <p:sp>
          <p:nvSpPr>
            <p:cNvPr id="36882" name="Rectangle 19"/>
            <p:cNvSpPr>
              <a:spLocks noChangeArrowheads="1"/>
            </p:cNvSpPr>
            <p:nvPr/>
          </p:nvSpPr>
          <p:spPr bwMode="auto">
            <a:xfrm>
              <a:off x="5212" y="2955"/>
              <a:ext cx="70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2817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I</a:t>
              </a:r>
              <a:endParaRPr lang="en-US" altLang="en-US"/>
            </a:p>
          </p:txBody>
        </p:sp>
        <p:sp>
          <p:nvSpPr>
            <p:cNvPr id="36883" name="Rectangle 20"/>
            <p:cNvSpPr>
              <a:spLocks noChangeArrowheads="1"/>
            </p:cNvSpPr>
            <p:nvPr/>
          </p:nvSpPr>
          <p:spPr bwMode="auto">
            <a:xfrm>
              <a:off x="5144" y="2955"/>
              <a:ext cx="0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6884" name="Rectangle 21"/>
            <p:cNvSpPr>
              <a:spLocks noChangeArrowheads="1"/>
            </p:cNvSpPr>
            <p:nvPr/>
          </p:nvSpPr>
          <p:spPr bwMode="auto">
            <a:xfrm>
              <a:off x="4711" y="2955"/>
              <a:ext cx="175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2817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M</a:t>
              </a:r>
              <a:endParaRPr lang="en-US" altLang="en-US"/>
            </a:p>
          </p:txBody>
        </p:sp>
        <p:sp>
          <p:nvSpPr>
            <p:cNvPr id="36885" name="Rectangle 22"/>
            <p:cNvSpPr>
              <a:spLocks noChangeArrowheads="1"/>
            </p:cNvSpPr>
            <p:nvPr/>
          </p:nvSpPr>
          <p:spPr bwMode="auto">
            <a:xfrm>
              <a:off x="4262" y="2955"/>
              <a:ext cx="152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2817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Q</a:t>
              </a:r>
              <a:endParaRPr lang="en-US" altLang="en-US"/>
            </a:p>
          </p:txBody>
        </p:sp>
        <p:sp>
          <p:nvSpPr>
            <p:cNvPr id="36886" name="Rectangle 23"/>
            <p:cNvSpPr>
              <a:spLocks noChangeArrowheads="1"/>
            </p:cNvSpPr>
            <p:nvPr/>
          </p:nvSpPr>
          <p:spPr bwMode="auto">
            <a:xfrm>
              <a:off x="2123" y="3283"/>
              <a:ext cx="129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2817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P</a:t>
              </a:r>
              <a:endParaRPr lang="en-US" altLang="en-US"/>
            </a:p>
          </p:txBody>
        </p:sp>
        <p:sp>
          <p:nvSpPr>
            <p:cNvPr id="36887" name="Rectangle 24"/>
            <p:cNvSpPr>
              <a:spLocks noChangeArrowheads="1"/>
            </p:cNvSpPr>
            <p:nvPr/>
          </p:nvSpPr>
          <p:spPr bwMode="auto">
            <a:xfrm>
              <a:off x="1785" y="3283"/>
              <a:ext cx="175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2817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M</a:t>
              </a:r>
              <a:endParaRPr lang="en-US" altLang="en-US"/>
            </a:p>
          </p:txBody>
        </p:sp>
        <p:sp>
          <p:nvSpPr>
            <p:cNvPr id="36888" name="Rectangle 25"/>
            <p:cNvSpPr>
              <a:spLocks noChangeArrowheads="1"/>
            </p:cNvSpPr>
            <p:nvPr/>
          </p:nvSpPr>
          <p:spPr bwMode="auto">
            <a:xfrm>
              <a:off x="1329" y="3283"/>
              <a:ext cx="152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2817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Q</a:t>
              </a:r>
              <a:endParaRPr lang="en-US" altLang="en-US"/>
            </a:p>
          </p:txBody>
        </p:sp>
        <p:sp>
          <p:nvSpPr>
            <p:cNvPr id="36889" name="Rectangle 26"/>
            <p:cNvSpPr>
              <a:spLocks noChangeArrowheads="1"/>
            </p:cNvSpPr>
            <p:nvPr/>
          </p:nvSpPr>
          <p:spPr bwMode="auto">
            <a:xfrm>
              <a:off x="884" y="3283"/>
              <a:ext cx="140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2817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N</a:t>
              </a:r>
              <a:endParaRPr lang="en-US" altLang="en-US"/>
            </a:p>
          </p:txBody>
        </p:sp>
        <p:sp>
          <p:nvSpPr>
            <p:cNvPr id="36890" name="Rectangle 27"/>
            <p:cNvSpPr>
              <a:spLocks noChangeArrowheads="1"/>
            </p:cNvSpPr>
            <p:nvPr/>
          </p:nvSpPr>
          <p:spPr bwMode="auto">
            <a:xfrm>
              <a:off x="2185" y="2941"/>
              <a:ext cx="129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2817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P</a:t>
              </a:r>
              <a:endParaRPr lang="en-US" altLang="en-US"/>
            </a:p>
          </p:txBody>
        </p:sp>
        <p:sp>
          <p:nvSpPr>
            <p:cNvPr id="36891" name="Rectangle 28"/>
            <p:cNvSpPr>
              <a:spLocks noChangeArrowheads="1"/>
            </p:cNvSpPr>
            <p:nvPr/>
          </p:nvSpPr>
          <p:spPr bwMode="auto">
            <a:xfrm>
              <a:off x="1802" y="2941"/>
              <a:ext cx="175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2817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M</a:t>
              </a:r>
              <a:endParaRPr lang="en-US" altLang="en-US"/>
            </a:p>
          </p:txBody>
        </p:sp>
        <p:sp>
          <p:nvSpPr>
            <p:cNvPr id="36892" name="Rectangle 29"/>
            <p:cNvSpPr>
              <a:spLocks noChangeArrowheads="1"/>
            </p:cNvSpPr>
            <p:nvPr/>
          </p:nvSpPr>
          <p:spPr bwMode="auto">
            <a:xfrm>
              <a:off x="1274" y="2941"/>
              <a:ext cx="140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2817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N</a:t>
              </a:r>
              <a:endParaRPr lang="en-US" altLang="en-US"/>
            </a:p>
          </p:txBody>
        </p:sp>
        <p:sp>
          <p:nvSpPr>
            <p:cNvPr id="36893" name="Rectangle 30"/>
            <p:cNvSpPr>
              <a:spLocks noChangeArrowheads="1"/>
            </p:cNvSpPr>
            <p:nvPr/>
          </p:nvSpPr>
          <p:spPr bwMode="auto">
            <a:xfrm>
              <a:off x="939" y="2941"/>
              <a:ext cx="152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2817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Q</a:t>
              </a:r>
              <a:endParaRPr lang="en-US" altLang="en-US"/>
            </a:p>
          </p:txBody>
        </p:sp>
        <p:sp>
          <p:nvSpPr>
            <p:cNvPr id="36894" name="Rectangle 31"/>
            <p:cNvSpPr>
              <a:spLocks noChangeArrowheads="1"/>
            </p:cNvSpPr>
            <p:nvPr/>
          </p:nvSpPr>
          <p:spPr bwMode="auto">
            <a:xfrm>
              <a:off x="4420" y="1953"/>
              <a:ext cx="152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2817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D</a:t>
              </a:r>
              <a:endParaRPr lang="en-US" altLang="en-US"/>
            </a:p>
          </p:txBody>
        </p:sp>
        <p:sp>
          <p:nvSpPr>
            <p:cNvPr id="36895" name="Rectangle 32"/>
            <p:cNvSpPr>
              <a:spLocks noChangeArrowheads="1"/>
            </p:cNvSpPr>
            <p:nvPr/>
          </p:nvSpPr>
          <p:spPr bwMode="auto">
            <a:xfrm>
              <a:off x="3981" y="1953"/>
              <a:ext cx="222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2817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Cz</a:t>
              </a:r>
              <a:endParaRPr lang="en-US" altLang="en-US"/>
            </a:p>
          </p:txBody>
        </p:sp>
        <p:sp>
          <p:nvSpPr>
            <p:cNvPr id="36896" name="Rectangle 33"/>
            <p:cNvSpPr>
              <a:spLocks noChangeArrowheads="1"/>
            </p:cNvSpPr>
            <p:nvPr/>
          </p:nvSpPr>
          <p:spPr bwMode="auto">
            <a:xfrm>
              <a:off x="3558" y="1953"/>
              <a:ext cx="222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2817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By</a:t>
              </a:r>
              <a:endParaRPr lang="en-US" altLang="en-US"/>
            </a:p>
          </p:txBody>
        </p:sp>
        <p:sp>
          <p:nvSpPr>
            <p:cNvPr id="36897" name="Rectangle 34"/>
            <p:cNvSpPr>
              <a:spLocks noChangeArrowheads="1"/>
            </p:cNvSpPr>
            <p:nvPr/>
          </p:nvSpPr>
          <p:spPr bwMode="auto">
            <a:xfrm>
              <a:off x="3125" y="1953"/>
              <a:ext cx="222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2817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Ax</a:t>
              </a:r>
              <a:endParaRPr lang="en-US" altLang="en-US"/>
            </a:p>
          </p:txBody>
        </p:sp>
        <p:sp>
          <p:nvSpPr>
            <p:cNvPr id="36898" name="Rectangle 35"/>
            <p:cNvSpPr>
              <a:spLocks noChangeArrowheads="1"/>
            </p:cNvSpPr>
            <p:nvPr/>
          </p:nvSpPr>
          <p:spPr bwMode="auto">
            <a:xfrm>
              <a:off x="2751" y="1953"/>
              <a:ext cx="129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2817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P</a:t>
              </a:r>
              <a:endParaRPr lang="en-US" altLang="en-US"/>
            </a:p>
          </p:txBody>
        </p:sp>
        <p:sp>
          <p:nvSpPr>
            <p:cNvPr id="36899" name="Rectangle 36"/>
            <p:cNvSpPr>
              <a:spLocks noChangeArrowheads="1"/>
            </p:cNvSpPr>
            <p:nvPr/>
          </p:nvSpPr>
          <p:spPr bwMode="auto">
            <a:xfrm>
              <a:off x="2292" y="1953"/>
              <a:ext cx="140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2817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N</a:t>
              </a:r>
              <a:endParaRPr lang="en-US" altLang="en-US"/>
            </a:p>
          </p:txBody>
        </p:sp>
        <p:sp>
          <p:nvSpPr>
            <p:cNvPr id="36900" name="Rectangle 37"/>
            <p:cNvSpPr>
              <a:spLocks noChangeArrowheads="1"/>
            </p:cNvSpPr>
            <p:nvPr/>
          </p:nvSpPr>
          <p:spPr bwMode="auto">
            <a:xfrm>
              <a:off x="4731" y="1611"/>
              <a:ext cx="82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2817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z</a:t>
              </a:r>
              <a:endParaRPr lang="en-US" altLang="en-US"/>
            </a:p>
          </p:txBody>
        </p:sp>
        <p:sp>
          <p:nvSpPr>
            <p:cNvPr id="36901" name="Rectangle 38"/>
            <p:cNvSpPr>
              <a:spLocks noChangeArrowheads="1"/>
            </p:cNvSpPr>
            <p:nvPr/>
          </p:nvSpPr>
          <p:spPr bwMode="auto">
            <a:xfrm>
              <a:off x="4422" y="1611"/>
              <a:ext cx="93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2817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y</a:t>
              </a:r>
              <a:endParaRPr lang="en-US" altLang="en-US"/>
            </a:p>
          </p:txBody>
        </p:sp>
        <p:sp>
          <p:nvSpPr>
            <p:cNvPr id="36902" name="Rectangle 39"/>
            <p:cNvSpPr>
              <a:spLocks noChangeArrowheads="1"/>
            </p:cNvSpPr>
            <p:nvPr/>
          </p:nvSpPr>
          <p:spPr bwMode="auto">
            <a:xfrm>
              <a:off x="4108" y="1611"/>
              <a:ext cx="93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2817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x</a:t>
              </a:r>
              <a:endParaRPr lang="en-US" altLang="en-US"/>
            </a:p>
          </p:txBody>
        </p:sp>
        <p:sp>
          <p:nvSpPr>
            <p:cNvPr id="36903" name="Rectangle 40"/>
            <p:cNvSpPr>
              <a:spLocks noChangeArrowheads="1"/>
            </p:cNvSpPr>
            <p:nvPr/>
          </p:nvSpPr>
          <p:spPr bwMode="auto">
            <a:xfrm>
              <a:off x="3691" y="1611"/>
              <a:ext cx="129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2817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P</a:t>
              </a:r>
              <a:endParaRPr lang="en-US" altLang="en-US"/>
            </a:p>
          </p:txBody>
        </p:sp>
        <p:sp>
          <p:nvSpPr>
            <p:cNvPr id="36904" name="Rectangle 41"/>
            <p:cNvSpPr>
              <a:spLocks noChangeArrowheads="1"/>
            </p:cNvSpPr>
            <p:nvPr/>
          </p:nvSpPr>
          <p:spPr bwMode="auto">
            <a:xfrm>
              <a:off x="3150" y="1611"/>
              <a:ext cx="316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2817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and</a:t>
              </a:r>
              <a:endParaRPr lang="en-US" altLang="en-US"/>
            </a:p>
          </p:txBody>
        </p:sp>
        <p:sp>
          <p:nvSpPr>
            <p:cNvPr id="36905" name="Rectangle 42"/>
            <p:cNvSpPr>
              <a:spLocks noChangeArrowheads="1"/>
            </p:cNvSpPr>
            <p:nvPr/>
          </p:nvSpPr>
          <p:spPr bwMode="auto">
            <a:xfrm>
              <a:off x="2624" y="1611"/>
              <a:ext cx="152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2817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D</a:t>
              </a:r>
              <a:endParaRPr lang="en-US" altLang="en-US"/>
            </a:p>
          </p:txBody>
        </p:sp>
        <p:sp>
          <p:nvSpPr>
            <p:cNvPr id="36906" name="Rectangle 43"/>
            <p:cNvSpPr>
              <a:spLocks noChangeArrowheads="1"/>
            </p:cNvSpPr>
            <p:nvPr/>
          </p:nvSpPr>
          <p:spPr bwMode="auto">
            <a:xfrm>
              <a:off x="2267" y="1611"/>
              <a:ext cx="140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2817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C</a:t>
              </a:r>
              <a:endParaRPr lang="en-US" altLang="en-US"/>
            </a:p>
          </p:txBody>
        </p:sp>
        <p:sp>
          <p:nvSpPr>
            <p:cNvPr id="36907" name="Rectangle 44"/>
            <p:cNvSpPr>
              <a:spLocks noChangeArrowheads="1"/>
            </p:cNvSpPr>
            <p:nvPr/>
          </p:nvSpPr>
          <p:spPr bwMode="auto">
            <a:xfrm>
              <a:off x="1942" y="1611"/>
              <a:ext cx="129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2817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B</a:t>
              </a:r>
              <a:endParaRPr lang="en-US" altLang="en-US"/>
            </a:p>
          </p:txBody>
        </p:sp>
        <p:sp>
          <p:nvSpPr>
            <p:cNvPr id="36908" name="Rectangle 45"/>
            <p:cNvSpPr>
              <a:spLocks noChangeArrowheads="1"/>
            </p:cNvSpPr>
            <p:nvPr/>
          </p:nvSpPr>
          <p:spPr bwMode="auto">
            <a:xfrm>
              <a:off x="1614" y="1611"/>
              <a:ext cx="129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2817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A</a:t>
              </a:r>
              <a:endParaRPr lang="en-US" altLang="en-US"/>
            </a:p>
          </p:txBody>
        </p:sp>
        <p:sp>
          <p:nvSpPr>
            <p:cNvPr id="36909" name="Rectangle 46"/>
            <p:cNvSpPr>
              <a:spLocks noChangeArrowheads="1"/>
            </p:cNvSpPr>
            <p:nvPr/>
          </p:nvSpPr>
          <p:spPr bwMode="auto">
            <a:xfrm>
              <a:off x="3540" y="3626"/>
              <a:ext cx="67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625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T</a:t>
              </a:r>
              <a:endParaRPr lang="en-US" altLang="en-US"/>
            </a:p>
          </p:txBody>
        </p:sp>
        <p:sp>
          <p:nvSpPr>
            <p:cNvPr id="36910" name="Rectangle 47"/>
            <p:cNvSpPr>
              <a:spLocks noChangeArrowheads="1"/>
            </p:cNvSpPr>
            <p:nvPr/>
          </p:nvSpPr>
          <p:spPr bwMode="auto">
            <a:xfrm>
              <a:off x="1494" y="3267"/>
              <a:ext cx="67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625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T</a:t>
              </a:r>
              <a:endParaRPr lang="en-US" altLang="en-US"/>
            </a:p>
          </p:txBody>
        </p:sp>
        <p:sp>
          <p:nvSpPr>
            <p:cNvPr id="36911" name="Rectangle 48"/>
            <p:cNvSpPr>
              <a:spLocks noChangeArrowheads="1"/>
            </p:cNvSpPr>
            <p:nvPr/>
          </p:nvSpPr>
          <p:spPr bwMode="auto">
            <a:xfrm>
              <a:off x="1055" y="3267"/>
              <a:ext cx="67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625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T</a:t>
              </a:r>
              <a:endParaRPr lang="en-US" altLang="en-US"/>
            </a:p>
          </p:txBody>
        </p:sp>
        <p:sp>
          <p:nvSpPr>
            <p:cNvPr id="36912" name="Rectangle 49"/>
            <p:cNvSpPr>
              <a:spLocks noChangeArrowheads="1"/>
            </p:cNvSpPr>
            <p:nvPr/>
          </p:nvSpPr>
          <p:spPr bwMode="auto">
            <a:xfrm>
              <a:off x="1517" y="2925"/>
              <a:ext cx="67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625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T</a:t>
              </a:r>
              <a:endParaRPr lang="en-US" altLang="en-US"/>
            </a:p>
          </p:txBody>
        </p:sp>
        <p:sp>
          <p:nvSpPr>
            <p:cNvPr id="36913" name="Rectangle 50"/>
            <p:cNvSpPr>
              <a:spLocks noChangeArrowheads="1"/>
            </p:cNvSpPr>
            <p:nvPr/>
          </p:nvSpPr>
          <p:spPr bwMode="auto">
            <a:xfrm>
              <a:off x="2463" y="1937"/>
              <a:ext cx="67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625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T</a:t>
              </a:r>
              <a:endParaRPr lang="en-US" altLang="en-US"/>
            </a:p>
          </p:txBody>
        </p:sp>
        <p:sp>
          <p:nvSpPr>
            <p:cNvPr id="36914" name="Rectangle 51"/>
            <p:cNvSpPr>
              <a:spLocks noChangeArrowheads="1"/>
            </p:cNvSpPr>
            <p:nvPr/>
          </p:nvSpPr>
          <p:spPr bwMode="auto">
            <a:xfrm>
              <a:off x="5142" y="1580"/>
              <a:ext cx="67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625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T</a:t>
              </a:r>
              <a:endParaRPr lang="en-US" altLang="en-US"/>
            </a:p>
          </p:txBody>
        </p:sp>
        <p:sp>
          <p:nvSpPr>
            <p:cNvPr id="36915" name="Rectangle 52"/>
            <p:cNvSpPr>
              <a:spLocks noChangeArrowheads="1"/>
            </p:cNvSpPr>
            <p:nvPr/>
          </p:nvSpPr>
          <p:spPr bwMode="auto">
            <a:xfrm>
              <a:off x="2839" y="1580"/>
              <a:ext cx="67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625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T</a:t>
              </a:r>
              <a:endParaRPr lang="en-US" altLang="en-US"/>
            </a:p>
          </p:txBody>
        </p:sp>
        <p:sp>
          <p:nvSpPr>
            <p:cNvPr id="36916" name="Rectangle 53"/>
            <p:cNvSpPr>
              <a:spLocks noChangeArrowheads="1"/>
            </p:cNvSpPr>
            <p:nvPr/>
          </p:nvSpPr>
          <p:spPr bwMode="auto">
            <a:xfrm>
              <a:off x="3684" y="3617"/>
              <a:ext cx="105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2817">
                  <a:solidFill>
                    <a:srgbClr val="000000"/>
                  </a:solidFill>
                  <a:latin typeface="Symbol" panose="05050102010706020507" pitchFamily="18" charset="2"/>
                </a:rPr>
                <a:t>*</a:t>
              </a:r>
              <a:endParaRPr lang="en-US" altLang="en-US"/>
            </a:p>
          </p:txBody>
        </p:sp>
        <p:sp>
          <p:nvSpPr>
            <p:cNvPr id="36917" name="Rectangle 54"/>
            <p:cNvSpPr>
              <a:spLocks noChangeArrowheads="1"/>
            </p:cNvSpPr>
            <p:nvPr/>
          </p:nvSpPr>
          <p:spPr bwMode="auto">
            <a:xfrm>
              <a:off x="2848" y="3617"/>
              <a:ext cx="116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2817">
                  <a:solidFill>
                    <a:srgbClr val="000000"/>
                  </a:solidFill>
                  <a:latin typeface="Symbol" panose="05050102010706020507" pitchFamily="18" charset="2"/>
                </a:rPr>
                <a:t>=</a:t>
              </a:r>
              <a:endParaRPr lang="en-US" altLang="en-US"/>
            </a:p>
          </p:txBody>
        </p:sp>
        <p:sp>
          <p:nvSpPr>
            <p:cNvPr id="36918" name="Rectangle 55"/>
            <p:cNvSpPr>
              <a:spLocks noChangeArrowheads="1"/>
            </p:cNvSpPr>
            <p:nvPr/>
          </p:nvSpPr>
          <p:spPr bwMode="auto">
            <a:xfrm>
              <a:off x="2746" y="3605"/>
              <a:ext cx="52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2817">
                  <a:solidFill>
                    <a:srgbClr val="000000"/>
                  </a:solidFill>
                  <a:latin typeface="Symbol" panose="05050102010706020507" pitchFamily="18" charset="2"/>
                </a:rPr>
                <a:t>¢</a:t>
              </a:r>
              <a:endParaRPr lang="en-US" altLang="en-US"/>
            </a:p>
          </p:txBody>
        </p:sp>
        <p:sp>
          <p:nvSpPr>
            <p:cNvPr id="36919" name="Rectangle 56"/>
            <p:cNvSpPr>
              <a:spLocks noChangeArrowheads="1"/>
            </p:cNvSpPr>
            <p:nvPr/>
          </p:nvSpPr>
          <p:spPr bwMode="auto">
            <a:xfrm>
              <a:off x="2363" y="3617"/>
              <a:ext cx="181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2817">
                  <a:solidFill>
                    <a:srgbClr val="000000"/>
                  </a:solidFill>
                  <a:latin typeface="Symbol" panose="05050102010706020507" pitchFamily="18" charset="2"/>
                </a:rPr>
                <a:t>\</a:t>
              </a:r>
              <a:endParaRPr lang="en-US" altLang="en-US"/>
            </a:p>
          </p:txBody>
        </p:sp>
        <p:sp>
          <p:nvSpPr>
            <p:cNvPr id="36920" name="Rectangle 57"/>
            <p:cNvSpPr>
              <a:spLocks noChangeArrowheads="1"/>
            </p:cNvSpPr>
            <p:nvPr/>
          </p:nvSpPr>
          <p:spPr bwMode="auto">
            <a:xfrm>
              <a:off x="4839" y="3245"/>
              <a:ext cx="116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2817">
                  <a:solidFill>
                    <a:srgbClr val="000000"/>
                  </a:solidFill>
                  <a:latin typeface="Symbol" panose="05050102010706020507" pitchFamily="18" charset="2"/>
                </a:rPr>
                <a:t>=</a:t>
              </a:r>
              <a:endParaRPr lang="en-US" altLang="en-US"/>
            </a:p>
          </p:txBody>
        </p:sp>
        <p:sp>
          <p:nvSpPr>
            <p:cNvPr id="36921" name="Rectangle 58"/>
            <p:cNvSpPr>
              <a:spLocks noChangeArrowheads="1"/>
            </p:cNvSpPr>
            <p:nvPr/>
          </p:nvSpPr>
          <p:spPr bwMode="auto">
            <a:xfrm>
              <a:off x="4308" y="3245"/>
              <a:ext cx="181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2817">
                  <a:solidFill>
                    <a:srgbClr val="000000"/>
                  </a:solidFill>
                  <a:latin typeface="Symbol" panose="05050102010706020507" pitchFamily="18" charset="2"/>
                </a:rPr>
                <a:t>\</a:t>
              </a:r>
              <a:endParaRPr lang="en-US" altLang="en-US"/>
            </a:p>
          </p:txBody>
        </p:sp>
        <p:sp>
          <p:nvSpPr>
            <p:cNvPr id="36922" name="Rectangle 59"/>
            <p:cNvSpPr>
              <a:spLocks noChangeArrowheads="1"/>
            </p:cNvSpPr>
            <p:nvPr/>
          </p:nvSpPr>
          <p:spPr bwMode="auto">
            <a:xfrm>
              <a:off x="4973" y="2931"/>
              <a:ext cx="116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2817">
                  <a:solidFill>
                    <a:srgbClr val="000000"/>
                  </a:solidFill>
                  <a:latin typeface="Symbol" panose="05050102010706020507" pitchFamily="18" charset="2"/>
                </a:rPr>
                <a:t>=</a:t>
              </a:r>
              <a:endParaRPr lang="en-US" altLang="en-US"/>
            </a:p>
          </p:txBody>
        </p:sp>
        <p:sp>
          <p:nvSpPr>
            <p:cNvPr id="36923" name="Rectangle 60"/>
            <p:cNvSpPr>
              <a:spLocks noChangeArrowheads="1"/>
            </p:cNvSpPr>
            <p:nvPr/>
          </p:nvSpPr>
          <p:spPr bwMode="auto">
            <a:xfrm>
              <a:off x="4570" y="2931"/>
              <a:ext cx="105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2817">
                  <a:solidFill>
                    <a:srgbClr val="000000"/>
                  </a:solidFill>
                  <a:latin typeface="Symbol" panose="05050102010706020507" pitchFamily="18" charset="2"/>
                </a:rPr>
                <a:t>*</a:t>
              </a:r>
              <a:endParaRPr lang="en-US" altLang="en-US"/>
            </a:p>
          </p:txBody>
        </p:sp>
        <p:sp>
          <p:nvSpPr>
            <p:cNvPr id="36924" name="Rectangle 61"/>
            <p:cNvSpPr>
              <a:spLocks noChangeArrowheads="1"/>
            </p:cNvSpPr>
            <p:nvPr/>
          </p:nvSpPr>
          <p:spPr bwMode="auto">
            <a:xfrm>
              <a:off x="2310" y="3259"/>
              <a:ext cx="116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2817">
                  <a:solidFill>
                    <a:srgbClr val="000000"/>
                  </a:solidFill>
                  <a:latin typeface="Symbol" panose="05050102010706020507" pitchFamily="18" charset="2"/>
                </a:rPr>
                <a:t>=</a:t>
              </a:r>
              <a:endParaRPr lang="en-US" altLang="en-US"/>
            </a:p>
          </p:txBody>
        </p:sp>
        <p:sp>
          <p:nvSpPr>
            <p:cNvPr id="36925" name="Rectangle 62"/>
            <p:cNvSpPr>
              <a:spLocks noChangeArrowheads="1"/>
            </p:cNvSpPr>
            <p:nvPr/>
          </p:nvSpPr>
          <p:spPr bwMode="auto">
            <a:xfrm>
              <a:off x="1979" y="3259"/>
              <a:ext cx="105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2817">
                  <a:solidFill>
                    <a:srgbClr val="000000"/>
                  </a:solidFill>
                  <a:latin typeface="Symbol" panose="05050102010706020507" pitchFamily="18" charset="2"/>
                </a:rPr>
                <a:t>*</a:t>
              </a:r>
              <a:endParaRPr lang="en-US" altLang="en-US"/>
            </a:p>
          </p:txBody>
        </p:sp>
        <p:sp>
          <p:nvSpPr>
            <p:cNvPr id="36926" name="Rectangle 63"/>
            <p:cNvSpPr>
              <a:spLocks noChangeArrowheads="1"/>
            </p:cNvSpPr>
            <p:nvPr/>
          </p:nvSpPr>
          <p:spPr bwMode="auto">
            <a:xfrm>
              <a:off x="1638" y="3259"/>
              <a:ext cx="105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2817">
                  <a:solidFill>
                    <a:srgbClr val="000000"/>
                  </a:solidFill>
                  <a:latin typeface="Symbol" panose="05050102010706020507" pitchFamily="18" charset="2"/>
                </a:rPr>
                <a:t>*</a:t>
              </a:r>
              <a:endParaRPr lang="en-US" altLang="en-US"/>
            </a:p>
          </p:txBody>
        </p:sp>
        <p:sp>
          <p:nvSpPr>
            <p:cNvPr id="36927" name="Rectangle 64"/>
            <p:cNvSpPr>
              <a:spLocks noChangeArrowheads="1"/>
            </p:cNvSpPr>
            <p:nvPr/>
          </p:nvSpPr>
          <p:spPr bwMode="auto">
            <a:xfrm>
              <a:off x="1198" y="3259"/>
              <a:ext cx="105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2817">
                  <a:solidFill>
                    <a:srgbClr val="000000"/>
                  </a:solidFill>
                  <a:latin typeface="Symbol" panose="05050102010706020507" pitchFamily="18" charset="2"/>
                </a:rPr>
                <a:t>*</a:t>
              </a:r>
              <a:endParaRPr lang="en-US" altLang="en-US"/>
            </a:p>
          </p:txBody>
        </p:sp>
        <p:sp>
          <p:nvSpPr>
            <p:cNvPr id="36928" name="Rectangle 65"/>
            <p:cNvSpPr>
              <a:spLocks noChangeArrowheads="1"/>
            </p:cNvSpPr>
            <p:nvPr/>
          </p:nvSpPr>
          <p:spPr bwMode="auto">
            <a:xfrm>
              <a:off x="2372" y="2917"/>
              <a:ext cx="116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2817">
                  <a:solidFill>
                    <a:srgbClr val="000000"/>
                  </a:solidFill>
                  <a:latin typeface="Symbol" panose="05050102010706020507" pitchFamily="18" charset="2"/>
                </a:rPr>
                <a:t>=</a:t>
              </a:r>
              <a:endParaRPr lang="en-US" altLang="en-US"/>
            </a:p>
          </p:txBody>
        </p:sp>
        <p:sp>
          <p:nvSpPr>
            <p:cNvPr id="36929" name="Rectangle 66"/>
            <p:cNvSpPr>
              <a:spLocks noChangeArrowheads="1"/>
            </p:cNvSpPr>
            <p:nvPr/>
          </p:nvSpPr>
          <p:spPr bwMode="auto">
            <a:xfrm>
              <a:off x="2041" y="2917"/>
              <a:ext cx="105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2817">
                  <a:solidFill>
                    <a:srgbClr val="000000"/>
                  </a:solidFill>
                  <a:latin typeface="Symbol" panose="05050102010706020507" pitchFamily="18" charset="2"/>
                </a:rPr>
                <a:t>*</a:t>
              </a:r>
              <a:endParaRPr lang="en-US" altLang="en-US"/>
            </a:p>
          </p:txBody>
        </p:sp>
        <p:sp>
          <p:nvSpPr>
            <p:cNvPr id="36930" name="Rectangle 67"/>
            <p:cNvSpPr>
              <a:spLocks noChangeArrowheads="1"/>
            </p:cNvSpPr>
            <p:nvPr/>
          </p:nvSpPr>
          <p:spPr bwMode="auto">
            <a:xfrm>
              <a:off x="1661" y="2917"/>
              <a:ext cx="105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2817">
                  <a:solidFill>
                    <a:srgbClr val="000000"/>
                  </a:solidFill>
                  <a:latin typeface="Symbol" panose="05050102010706020507" pitchFamily="18" charset="2"/>
                </a:rPr>
                <a:t>*</a:t>
              </a:r>
              <a:endParaRPr lang="en-US" altLang="en-US"/>
            </a:p>
          </p:txBody>
        </p:sp>
        <p:sp>
          <p:nvSpPr>
            <p:cNvPr id="36931" name="Rectangle 68"/>
            <p:cNvSpPr>
              <a:spLocks noChangeArrowheads="1"/>
            </p:cNvSpPr>
            <p:nvPr/>
          </p:nvSpPr>
          <p:spPr bwMode="auto">
            <a:xfrm>
              <a:off x="1126" y="2917"/>
              <a:ext cx="105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2817">
                  <a:solidFill>
                    <a:srgbClr val="000000"/>
                  </a:solidFill>
                  <a:latin typeface="Symbol" panose="05050102010706020507" pitchFamily="18" charset="2"/>
                </a:rPr>
                <a:t>*</a:t>
              </a:r>
              <a:endParaRPr lang="en-US" altLang="en-US"/>
            </a:p>
          </p:txBody>
        </p:sp>
        <p:sp>
          <p:nvSpPr>
            <p:cNvPr id="36932" name="Rectangle 69"/>
            <p:cNvSpPr>
              <a:spLocks noChangeArrowheads="1"/>
            </p:cNvSpPr>
            <p:nvPr/>
          </p:nvSpPr>
          <p:spPr bwMode="auto">
            <a:xfrm>
              <a:off x="4630" y="1929"/>
              <a:ext cx="116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2817">
                  <a:solidFill>
                    <a:srgbClr val="000000"/>
                  </a:solidFill>
                  <a:latin typeface="Symbol" panose="05050102010706020507" pitchFamily="18" charset="2"/>
                </a:rPr>
                <a:t>=</a:t>
              </a:r>
              <a:endParaRPr lang="en-US" altLang="en-US"/>
            </a:p>
          </p:txBody>
        </p:sp>
        <p:sp>
          <p:nvSpPr>
            <p:cNvPr id="36933" name="Rectangle 70"/>
            <p:cNvSpPr>
              <a:spLocks noChangeArrowheads="1"/>
            </p:cNvSpPr>
            <p:nvPr/>
          </p:nvSpPr>
          <p:spPr bwMode="auto">
            <a:xfrm>
              <a:off x="4253" y="1929"/>
              <a:ext cx="116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2817">
                  <a:solidFill>
                    <a:srgbClr val="000000"/>
                  </a:solidFill>
                  <a:latin typeface="Symbol" panose="05050102010706020507" pitchFamily="18" charset="2"/>
                </a:rPr>
                <a:t>+</a:t>
              </a:r>
              <a:endParaRPr lang="en-US" altLang="en-US"/>
            </a:p>
          </p:txBody>
        </p:sp>
        <p:sp>
          <p:nvSpPr>
            <p:cNvPr id="36934" name="Rectangle 71"/>
            <p:cNvSpPr>
              <a:spLocks noChangeArrowheads="1"/>
            </p:cNvSpPr>
            <p:nvPr/>
          </p:nvSpPr>
          <p:spPr bwMode="auto">
            <a:xfrm>
              <a:off x="3827" y="1929"/>
              <a:ext cx="116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2817">
                  <a:solidFill>
                    <a:srgbClr val="000000"/>
                  </a:solidFill>
                  <a:latin typeface="Symbol" panose="05050102010706020507" pitchFamily="18" charset="2"/>
                </a:rPr>
                <a:t>+</a:t>
              </a:r>
              <a:endParaRPr lang="en-US" altLang="en-US"/>
            </a:p>
          </p:txBody>
        </p:sp>
        <p:sp>
          <p:nvSpPr>
            <p:cNvPr id="36935" name="Rectangle 72"/>
            <p:cNvSpPr>
              <a:spLocks noChangeArrowheads="1"/>
            </p:cNvSpPr>
            <p:nvPr/>
          </p:nvSpPr>
          <p:spPr bwMode="auto">
            <a:xfrm>
              <a:off x="3391" y="1929"/>
              <a:ext cx="116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2817">
                  <a:solidFill>
                    <a:srgbClr val="000000"/>
                  </a:solidFill>
                  <a:latin typeface="Symbol" panose="05050102010706020507" pitchFamily="18" charset="2"/>
                </a:rPr>
                <a:t>+</a:t>
              </a:r>
              <a:endParaRPr lang="en-US" altLang="en-US"/>
            </a:p>
          </p:txBody>
        </p:sp>
        <p:sp>
          <p:nvSpPr>
            <p:cNvPr id="36936" name="Rectangle 73"/>
            <p:cNvSpPr>
              <a:spLocks noChangeArrowheads="1"/>
            </p:cNvSpPr>
            <p:nvPr/>
          </p:nvSpPr>
          <p:spPr bwMode="auto">
            <a:xfrm>
              <a:off x="2938" y="1929"/>
              <a:ext cx="116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2817">
                  <a:solidFill>
                    <a:srgbClr val="000000"/>
                  </a:solidFill>
                  <a:latin typeface="Symbol" panose="05050102010706020507" pitchFamily="18" charset="2"/>
                </a:rPr>
                <a:t>=</a:t>
              </a:r>
              <a:endParaRPr lang="en-US" altLang="en-US"/>
            </a:p>
          </p:txBody>
        </p:sp>
        <p:sp>
          <p:nvSpPr>
            <p:cNvPr id="36937" name="Rectangle 74"/>
            <p:cNvSpPr>
              <a:spLocks noChangeArrowheads="1"/>
            </p:cNvSpPr>
            <p:nvPr/>
          </p:nvSpPr>
          <p:spPr bwMode="auto">
            <a:xfrm>
              <a:off x="2607" y="1929"/>
              <a:ext cx="105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2817">
                  <a:solidFill>
                    <a:srgbClr val="000000"/>
                  </a:solidFill>
                  <a:latin typeface="Symbol" panose="05050102010706020507" pitchFamily="18" charset="2"/>
                </a:rPr>
                <a:t>*</a:t>
              </a:r>
              <a:endParaRPr lang="en-US" altLang="en-US"/>
            </a:p>
          </p:txBody>
        </p:sp>
        <p:sp>
          <p:nvSpPr>
            <p:cNvPr id="36938" name="Rectangle 75"/>
            <p:cNvSpPr>
              <a:spLocks noChangeArrowheads="1"/>
            </p:cNvSpPr>
            <p:nvPr/>
          </p:nvSpPr>
          <p:spPr bwMode="auto">
            <a:xfrm>
              <a:off x="3878" y="1587"/>
              <a:ext cx="116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2817">
                  <a:solidFill>
                    <a:srgbClr val="000000"/>
                  </a:solidFill>
                  <a:latin typeface="Symbol" panose="05050102010706020507" pitchFamily="18" charset="2"/>
                </a:rPr>
                <a:t>=</a:t>
              </a:r>
              <a:endParaRPr lang="en-US" altLang="en-US"/>
            </a:p>
          </p:txBody>
        </p:sp>
        <p:sp>
          <p:nvSpPr>
            <p:cNvPr id="36939" name="Rectangle 76"/>
            <p:cNvSpPr>
              <a:spLocks noChangeArrowheads="1"/>
            </p:cNvSpPr>
            <p:nvPr/>
          </p:nvSpPr>
          <p:spPr bwMode="auto">
            <a:xfrm>
              <a:off x="1378" y="1587"/>
              <a:ext cx="116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2817">
                  <a:solidFill>
                    <a:srgbClr val="000000"/>
                  </a:solidFill>
                  <a:latin typeface="Symbol" panose="05050102010706020507" pitchFamily="18" charset="2"/>
                </a:rPr>
                <a:t>=</a:t>
              </a:r>
              <a:endParaRPr lang="en-US" altLang="en-US"/>
            </a:p>
          </p:txBody>
        </p:sp>
        <p:sp>
          <p:nvSpPr>
            <p:cNvPr id="36940" name="Rectangle 77"/>
            <p:cNvSpPr>
              <a:spLocks noChangeArrowheads="1"/>
            </p:cNvSpPr>
            <p:nvPr/>
          </p:nvSpPr>
          <p:spPr bwMode="auto">
            <a:xfrm>
              <a:off x="3319" y="3612"/>
              <a:ext cx="66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625">
                  <a:solidFill>
                    <a:srgbClr val="000000"/>
                  </a:solidFill>
                  <a:latin typeface="Symbol" panose="05050102010706020507" pitchFamily="18" charset="2"/>
                </a:rPr>
                <a:t>-</a:t>
              </a:r>
              <a:endParaRPr lang="en-US" altLang="en-US"/>
            </a:p>
          </p:txBody>
        </p:sp>
        <p:sp>
          <p:nvSpPr>
            <p:cNvPr id="36941" name="Rectangle 78"/>
            <p:cNvSpPr>
              <a:spLocks noChangeArrowheads="1"/>
            </p:cNvSpPr>
            <p:nvPr/>
          </p:nvSpPr>
          <p:spPr bwMode="auto">
            <a:xfrm>
              <a:off x="5237" y="3239"/>
              <a:ext cx="66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625">
                  <a:solidFill>
                    <a:srgbClr val="000000"/>
                  </a:solidFill>
                  <a:latin typeface="Symbol" panose="05050102010706020507" pitchFamily="18" charset="2"/>
                </a:rPr>
                <a:t>-</a:t>
              </a:r>
              <a:endParaRPr lang="en-US" altLang="en-US"/>
            </a:p>
          </p:txBody>
        </p:sp>
        <p:sp>
          <p:nvSpPr>
            <p:cNvPr id="36942" name="Rectangle 79"/>
            <p:cNvSpPr>
              <a:spLocks noChangeArrowheads="1"/>
            </p:cNvSpPr>
            <p:nvPr/>
          </p:nvSpPr>
          <p:spPr bwMode="auto">
            <a:xfrm>
              <a:off x="3461" y="3641"/>
              <a:ext cx="70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2817">
                  <a:solidFill>
                    <a:srgbClr val="000000"/>
                  </a:solidFill>
                  <a:latin typeface="Times New Roman" panose="02020603050405020304" pitchFamily="18" charset="0"/>
                </a:rPr>
                <a:t>)</a:t>
              </a:r>
              <a:endParaRPr lang="en-US" altLang="en-US"/>
            </a:p>
          </p:txBody>
        </p:sp>
        <p:sp>
          <p:nvSpPr>
            <p:cNvPr id="36943" name="Rectangle 80"/>
            <p:cNvSpPr>
              <a:spLocks noChangeArrowheads="1"/>
            </p:cNvSpPr>
            <p:nvPr/>
          </p:nvSpPr>
          <p:spPr bwMode="auto">
            <a:xfrm>
              <a:off x="3015" y="3641"/>
              <a:ext cx="70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2817">
                  <a:solidFill>
                    <a:srgbClr val="000000"/>
                  </a:solidFill>
                  <a:latin typeface="Times New Roman" panose="02020603050405020304" pitchFamily="18" charset="0"/>
                </a:rPr>
                <a:t>(</a:t>
              </a:r>
              <a:endParaRPr lang="en-US" altLang="en-US"/>
            </a:p>
          </p:txBody>
        </p:sp>
        <p:sp>
          <p:nvSpPr>
            <p:cNvPr id="36944" name="Rectangle 81"/>
            <p:cNvSpPr>
              <a:spLocks noChangeArrowheads="1"/>
            </p:cNvSpPr>
            <p:nvPr/>
          </p:nvSpPr>
          <p:spPr bwMode="auto">
            <a:xfrm>
              <a:off x="5282" y="2955"/>
              <a:ext cx="0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6945" name="Rectangle 82"/>
            <p:cNvSpPr>
              <a:spLocks noChangeArrowheads="1"/>
            </p:cNvSpPr>
            <p:nvPr/>
          </p:nvSpPr>
          <p:spPr bwMode="auto">
            <a:xfrm>
              <a:off x="4099" y="3095"/>
              <a:ext cx="52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2817">
                  <a:solidFill>
                    <a:srgbClr val="000000"/>
                  </a:solidFill>
                  <a:latin typeface="Times New Roman" panose="02020603050405020304" pitchFamily="18" charset="0"/>
                </a:rPr>
                <a:t> </a:t>
              </a:r>
              <a:endParaRPr lang="en-US" altLang="en-US"/>
            </a:p>
          </p:txBody>
        </p:sp>
        <p:sp>
          <p:nvSpPr>
            <p:cNvPr id="36946" name="Rectangle 83"/>
            <p:cNvSpPr>
              <a:spLocks noChangeArrowheads="1"/>
            </p:cNvSpPr>
            <p:nvPr/>
          </p:nvSpPr>
          <p:spPr bwMode="auto">
            <a:xfrm>
              <a:off x="3889" y="3095"/>
              <a:ext cx="216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2817">
                  <a:solidFill>
                    <a:srgbClr val="000000"/>
                  </a:solidFill>
                  <a:latin typeface="Times New Roman" panose="02020603050405020304" pitchFamily="18" charset="0"/>
                </a:rPr>
                <a:t> to</a:t>
              </a:r>
              <a:endParaRPr lang="en-US" altLang="en-US"/>
            </a:p>
          </p:txBody>
        </p:sp>
        <p:sp>
          <p:nvSpPr>
            <p:cNvPr id="36947" name="Rectangle 84"/>
            <p:cNvSpPr>
              <a:spLocks noChangeArrowheads="1"/>
            </p:cNvSpPr>
            <p:nvPr/>
          </p:nvSpPr>
          <p:spPr bwMode="auto">
            <a:xfrm>
              <a:off x="3469" y="3095"/>
              <a:ext cx="432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2817">
                  <a:solidFill>
                    <a:srgbClr val="000000"/>
                  </a:solidFill>
                  <a:latin typeface="Times New Roman" panose="02020603050405020304" pitchFamily="18" charset="0"/>
                </a:rPr>
                <a:t>leads</a:t>
              </a:r>
              <a:endParaRPr lang="en-US" altLang="en-US"/>
            </a:p>
          </p:txBody>
        </p:sp>
        <p:sp>
          <p:nvSpPr>
            <p:cNvPr id="36948" name="Rectangle 85"/>
            <p:cNvSpPr>
              <a:spLocks noChangeArrowheads="1"/>
            </p:cNvSpPr>
            <p:nvPr/>
          </p:nvSpPr>
          <p:spPr bwMode="auto">
            <a:xfrm>
              <a:off x="2807" y="3095"/>
              <a:ext cx="671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2817">
                  <a:solidFill>
                    <a:srgbClr val="000000"/>
                  </a:solidFill>
                  <a:latin typeface="Times New Roman" panose="02020603050405020304" pitchFamily="18" charset="0"/>
                </a:rPr>
                <a:t>  which </a:t>
              </a:r>
              <a:endParaRPr lang="en-US" altLang="en-US"/>
            </a:p>
          </p:txBody>
        </p:sp>
        <p:sp>
          <p:nvSpPr>
            <p:cNvPr id="36949" name="Rectangle 86"/>
            <p:cNvSpPr>
              <a:spLocks noChangeArrowheads="1"/>
            </p:cNvSpPr>
            <p:nvPr/>
          </p:nvSpPr>
          <p:spPr bwMode="auto">
            <a:xfrm>
              <a:off x="2477" y="3283"/>
              <a:ext cx="105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2817">
                  <a:solidFill>
                    <a:srgbClr val="000000"/>
                  </a:solidFill>
                  <a:latin typeface="Times New Roman" panose="02020603050405020304" pitchFamily="18" charset="0"/>
                </a:rPr>
                <a:t>0</a:t>
              </a:r>
              <a:endParaRPr lang="en-US" altLang="en-US"/>
            </a:p>
          </p:txBody>
        </p:sp>
        <p:sp>
          <p:nvSpPr>
            <p:cNvPr id="36950" name="Rectangle 87"/>
            <p:cNvSpPr>
              <a:spLocks noChangeArrowheads="1"/>
            </p:cNvSpPr>
            <p:nvPr/>
          </p:nvSpPr>
          <p:spPr bwMode="auto">
            <a:xfrm>
              <a:off x="2539" y="2941"/>
              <a:ext cx="105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2817">
                  <a:solidFill>
                    <a:srgbClr val="000000"/>
                  </a:solidFill>
                  <a:latin typeface="Times New Roman" panose="02020603050405020304" pitchFamily="18" charset="0"/>
                </a:rPr>
                <a:t>0</a:t>
              </a:r>
              <a:endParaRPr lang="en-US" altLang="en-US"/>
            </a:p>
          </p:txBody>
        </p:sp>
        <p:sp>
          <p:nvSpPr>
            <p:cNvPr id="36951" name="Rectangle 88"/>
            <p:cNvSpPr>
              <a:spLocks noChangeArrowheads="1"/>
            </p:cNvSpPr>
            <p:nvPr/>
          </p:nvSpPr>
          <p:spPr bwMode="auto">
            <a:xfrm>
              <a:off x="1438" y="2941"/>
              <a:ext cx="70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2817">
                  <a:solidFill>
                    <a:srgbClr val="000000"/>
                  </a:solidFill>
                  <a:latin typeface="Times New Roman" panose="02020603050405020304" pitchFamily="18" charset="0"/>
                </a:rPr>
                <a:t>)</a:t>
              </a:r>
              <a:endParaRPr lang="en-US" altLang="en-US"/>
            </a:p>
          </p:txBody>
        </p:sp>
        <p:sp>
          <p:nvSpPr>
            <p:cNvPr id="36952" name="Rectangle 89"/>
            <p:cNvSpPr>
              <a:spLocks noChangeArrowheads="1"/>
            </p:cNvSpPr>
            <p:nvPr/>
          </p:nvSpPr>
          <p:spPr bwMode="auto">
            <a:xfrm>
              <a:off x="870" y="2941"/>
              <a:ext cx="70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2817">
                  <a:solidFill>
                    <a:srgbClr val="000000"/>
                  </a:solidFill>
                  <a:latin typeface="Times New Roman" panose="02020603050405020304" pitchFamily="18" charset="0"/>
                </a:rPr>
                <a:t>(</a:t>
              </a:r>
              <a:endParaRPr lang="en-US" altLang="en-US"/>
            </a:p>
          </p:txBody>
        </p:sp>
        <p:sp>
          <p:nvSpPr>
            <p:cNvPr id="36953" name="Rectangle 90"/>
            <p:cNvSpPr>
              <a:spLocks noChangeArrowheads="1"/>
            </p:cNvSpPr>
            <p:nvPr/>
          </p:nvSpPr>
          <p:spPr bwMode="auto">
            <a:xfrm>
              <a:off x="4463" y="2582"/>
              <a:ext cx="104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2817">
                  <a:solidFill>
                    <a:srgbClr val="000000"/>
                  </a:solidFill>
                  <a:latin typeface="Times New Roman" panose="02020603050405020304" pitchFamily="18" charset="0"/>
                </a:rPr>
                <a:t>  </a:t>
              </a:r>
              <a:endParaRPr lang="en-US" altLang="en-US"/>
            </a:p>
          </p:txBody>
        </p:sp>
        <p:sp>
          <p:nvSpPr>
            <p:cNvPr id="36954" name="Rectangle 91"/>
            <p:cNvSpPr>
              <a:spLocks noChangeArrowheads="1"/>
            </p:cNvSpPr>
            <p:nvPr/>
          </p:nvSpPr>
          <p:spPr bwMode="auto">
            <a:xfrm>
              <a:off x="3660" y="2582"/>
              <a:ext cx="806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2817">
                  <a:solidFill>
                    <a:srgbClr val="000000"/>
                  </a:solidFill>
                  <a:latin typeface="Times New Roman" panose="02020603050405020304" pitchFamily="18" charset="0"/>
                </a:rPr>
                <a:t>such that </a:t>
              </a:r>
              <a:endParaRPr lang="en-US" altLang="en-US"/>
            </a:p>
          </p:txBody>
        </p:sp>
        <p:sp>
          <p:nvSpPr>
            <p:cNvPr id="36955" name="Rectangle 92"/>
            <p:cNvSpPr>
              <a:spLocks noChangeArrowheads="1"/>
            </p:cNvSpPr>
            <p:nvPr/>
          </p:nvSpPr>
          <p:spPr bwMode="auto">
            <a:xfrm>
              <a:off x="3197" y="2582"/>
              <a:ext cx="474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2817">
                  <a:solidFill>
                    <a:srgbClr val="000000"/>
                  </a:solidFill>
                  <a:latin typeface="Times New Roman" panose="02020603050405020304" pitchFamily="18" charset="0"/>
                </a:rPr>
                <a:t>ation </a:t>
              </a:r>
              <a:endParaRPr lang="en-US" altLang="en-US"/>
            </a:p>
          </p:txBody>
        </p:sp>
        <p:sp>
          <p:nvSpPr>
            <p:cNvPr id="36956" name="Rectangle 93"/>
            <p:cNvSpPr>
              <a:spLocks noChangeArrowheads="1"/>
            </p:cNvSpPr>
            <p:nvPr/>
          </p:nvSpPr>
          <p:spPr bwMode="auto">
            <a:xfrm>
              <a:off x="2335" y="2582"/>
              <a:ext cx="870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2817">
                  <a:solidFill>
                    <a:srgbClr val="000000"/>
                  </a:solidFill>
                  <a:latin typeface="Times New Roman" panose="02020603050405020304" pitchFamily="18" charset="0"/>
                </a:rPr>
                <a:t> transform</a:t>
              </a:r>
              <a:endParaRPr lang="en-US" altLang="en-US"/>
            </a:p>
          </p:txBody>
        </p:sp>
        <p:sp>
          <p:nvSpPr>
            <p:cNvPr id="36957" name="Rectangle 94"/>
            <p:cNvSpPr>
              <a:spLocks noChangeArrowheads="1"/>
            </p:cNvSpPr>
            <p:nvPr/>
          </p:nvSpPr>
          <p:spPr bwMode="auto">
            <a:xfrm>
              <a:off x="2240" y="2582"/>
              <a:ext cx="93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2817">
                  <a:solidFill>
                    <a:srgbClr val="000000"/>
                  </a:solidFill>
                  <a:latin typeface="Times New Roman" panose="02020603050405020304" pitchFamily="18" charset="0"/>
                </a:rPr>
                <a:t>a</a:t>
              </a:r>
              <a:endParaRPr lang="en-US" altLang="en-US"/>
            </a:p>
          </p:txBody>
        </p:sp>
        <p:sp>
          <p:nvSpPr>
            <p:cNvPr id="36958" name="Rectangle 95"/>
            <p:cNvSpPr>
              <a:spLocks noChangeArrowheads="1"/>
            </p:cNvSpPr>
            <p:nvPr/>
          </p:nvSpPr>
          <p:spPr bwMode="auto">
            <a:xfrm>
              <a:off x="2194" y="2582"/>
              <a:ext cx="52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2817">
                  <a:solidFill>
                    <a:srgbClr val="000000"/>
                  </a:solidFill>
                  <a:latin typeface="Times New Roman" panose="02020603050405020304" pitchFamily="18" charset="0"/>
                </a:rPr>
                <a:t> </a:t>
              </a:r>
              <a:endParaRPr lang="en-US" altLang="en-US"/>
            </a:p>
          </p:txBody>
        </p:sp>
        <p:sp>
          <p:nvSpPr>
            <p:cNvPr id="36959" name="Rectangle 96"/>
            <p:cNvSpPr>
              <a:spLocks noChangeArrowheads="1"/>
            </p:cNvSpPr>
            <p:nvPr/>
          </p:nvSpPr>
          <p:spPr bwMode="auto">
            <a:xfrm>
              <a:off x="2004" y="2582"/>
              <a:ext cx="199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2817" dirty="0">
                  <a:solidFill>
                    <a:srgbClr val="000000"/>
                  </a:solidFill>
                  <a:latin typeface="Times New Roman" panose="02020603050405020304" pitchFamily="18" charset="0"/>
                </a:rPr>
                <a:t>be</a:t>
              </a:r>
              <a:endParaRPr lang="en-US" altLang="en-US" dirty="0"/>
            </a:p>
          </p:txBody>
        </p:sp>
        <p:sp>
          <p:nvSpPr>
            <p:cNvPr id="36960" name="Rectangle 97"/>
            <p:cNvSpPr>
              <a:spLocks noChangeArrowheads="1"/>
            </p:cNvSpPr>
            <p:nvPr/>
          </p:nvSpPr>
          <p:spPr bwMode="auto">
            <a:xfrm>
              <a:off x="1955" y="2582"/>
              <a:ext cx="52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2817">
                  <a:solidFill>
                    <a:srgbClr val="000000"/>
                  </a:solidFill>
                  <a:latin typeface="Times New Roman" panose="02020603050405020304" pitchFamily="18" charset="0"/>
                </a:rPr>
                <a:t> </a:t>
              </a:r>
              <a:endParaRPr lang="en-US" altLang="en-US"/>
            </a:p>
          </p:txBody>
        </p:sp>
        <p:sp>
          <p:nvSpPr>
            <p:cNvPr id="36961" name="Rectangle 98"/>
            <p:cNvSpPr>
              <a:spLocks noChangeArrowheads="1"/>
            </p:cNvSpPr>
            <p:nvPr/>
          </p:nvSpPr>
          <p:spPr bwMode="auto">
            <a:xfrm>
              <a:off x="1810" y="2582"/>
              <a:ext cx="152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2817">
                  <a:solidFill>
                    <a:srgbClr val="000000"/>
                  </a:solidFill>
                  <a:latin typeface="Times New Roman" panose="02020603050405020304" pitchFamily="18" charset="0"/>
                </a:rPr>
                <a:t>Q</a:t>
              </a:r>
              <a:endParaRPr lang="en-US" altLang="en-US"/>
            </a:p>
          </p:txBody>
        </p:sp>
        <p:sp>
          <p:nvSpPr>
            <p:cNvPr id="36962" name="Rectangle 99"/>
            <p:cNvSpPr>
              <a:spLocks noChangeArrowheads="1"/>
            </p:cNvSpPr>
            <p:nvPr/>
          </p:nvSpPr>
          <p:spPr bwMode="auto">
            <a:xfrm>
              <a:off x="5283" y="2267"/>
              <a:ext cx="52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2817">
                  <a:solidFill>
                    <a:srgbClr val="000000"/>
                  </a:solidFill>
                  <a:latin typeface="Times New Roman" panose="02020603050405020304" pitchFamily="18" charset="0"/>
                </a:rPr>
                <a:t> </a:t>
              </a:r>
              <a:endParaRPr lang="en-US" altLang="en-US"/>
            </a:p>
          </p:txBody>
        </p:sp>
        <p:sp>
          <p:nvSpPr>
            <p:cNvPr id="36963" name="Rectangle 100"/>
            <p:cNvSpPr>
              <a:spLocks noChangeArrowheads="1"/>
            </p:cNvSpPr>
            <p:nvPr/>
          </p:nvSpPr>
          <p:spPr bwMode="auto">
            <a:xfrm>
              <a:off x="4984" y="2267"/>
              <a:ext cx="304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2817">
                  <a:solidFill>
                    <a:srgbClr val="000000"/>
                  </a:solidFill>
                  <a:latin typeface="Times New Roman" panose="02020603050405020304" pitchFamily="18" charset="0"/>
                </a:rPr>
                <a:t>and</a:t>
              </a:r>
              <a:endParaRPr lang="en-US" altLang="en-US"/>
            </a:p>
          </p:txBody>
        </p:sp>
        <p:sp>
          <p:nvSpPr>
            <p:cNvPr id="36964" name="Rectangle 101"/>
            <p:cNvSpPr>
              <a:spLocks noChangeArrowheads="1"/>
            </p:cNvSpPr>
            <p:nvPr/>
          </p:nvSpPr>
          <p:spPr bwMode="auto">
            <a:xfrm>
              <a:off x="4938" y="2267"/>
              <a:ext cx="52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2817">
                  <a:solidFill>
                    <a:srgbClr val="000000"/>
                  </a:solidFill>
                  <a:latin typeface="Times New Roman" panose="02020603050405020304" pitchFamily="18" charset="0"/>
                </a:rPr>
                <a:t> </a:t>
              </a:r>
              <a:endParaRPr lang="en-US" altLang="en-US"/>
            </a:p>
          </p:txBody>
        </p:sp>
        <p:sp>
          <p:nvSpPr>
            <p:cNvPr id="36965" name="Rectangle 102"/>
            <p:cNvSpPr>
              <a:spLocks noChangeArrowheads="1"/>
            </p:cNvSpPr>
            <p:nvPr/>
          </p:nvSpPr>
          <p:spPr bwMode="auto">
            <a:xfrm>
              <a:off x="4827" y="2267"/>
              <a:ext cx="117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2817">
                  <a:solidFill>
                    <a:srgbClr val="000000"/>
                  </a:solidFill>
                  <a:latin typeface="Times New Roman" panose="02020603050405020304" pitchFamily="18" charset="0"/>
                </a:rPr>
                <a:t>P</a:t>
              </a:r>
              <a:endParaRPr lang="en-US" altLang="en-US"/>
            </a:p>
          </p:txBody>
        </p:sp>
        <p:sp>
          <p:nvSpPr>
            <p:cNvPr id="36966" name="Rectangle 103"/>
            <p:cNvSpPr>
              <a:spLocks noChangeArrowheads="1"/>
            </p:cNvSpPr>
            <p:nvPr/>
          </p:nvSpPr>
          <p:spPr bwMode="auto">
            <a:xfrm>
              <a:off x="4568" y="2267"/>
              <a:ext cx="263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2817">
                  <a:solidFill>
                    <a:srgbClr val="000000"/>
                  </a:solidFill>
                  <a:latin typeface="Times New Roman" panose="02020603050405020304" pitchFamily="18" charset="0"/>
                </a:rPr>
                <a:t>on </a:t>
              </a:r>
              <a:endParaRPr lang="en-US" altLang="en-US"/>
            </a:p>
          </p:txBody>
        </p:sp>
        <p:sp>
          <p:nvSpPr>
            <p:cNvPr id="36967" name="Rectangle 104"/>
            <p:cNvSpPr>
              <a:spLocks noChangeArrowheads="1"/>
            </p:cNvSpPr>
            <p:nvPr/>
          </p:nvSpPr>
          <p:spPr bwMode="auto">
            <a:xfrm>
              <a:off x="4522" y="2267"/>
              <a:ext cx="52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2817">
                  <a:solidFill>
                    <a:srgbClr val="000000"/>
                  </a:solidFill>
                  <a:latin typeface="Times New Roman" panose="02020603050405020304" pitchFamily="18" charset="0"/>
                </a:rPr>
                <a:t> </a:t>
              </a:r>
              <a:endParaRPr lang="en-US" altLang="en-US"/>
            </a:p>
          </p:txBody>
        </p:sp>
        <p:sp>
          <p:nvSpPr>
            <p:cNvPr id="36968" name="Rectangle 105"/>
            <p:cNvSpPr>
              <a:spLocks noChangeArrowheads="1"/>
            </p:cNvSpPr>
            <p:nvPr/>
          </p:nvSpPr>
          <p:spPr bwMode="auto">
            <a:xfrm>
              <a:off x="3873" y="2267"/>
              <a:ext cx="666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2817">
                  <a:solidFill>
                    <a:srgbClr val="000000"/>
                  </a:solidFill>
                  <a:latin typeface="Times New Roman" panose="02020603050405020304" pitchFamily="18" charset="0"/>
                </a:rPr>
                <a:t>applyed</a:t>
              </a:r>
              <a:endParaRPr lang="en-US" altLang="en-US"/>
            </a:p>
          </p:txBody>
        </p:sp>
        <p:sp>
          <p:nvSpPr>
            <p:cNvPr id="36969" name="Rectangle 106"/>
            <p:cNvSpPr>
              <a:spLocks noChangeArrowheads="1"/>
            </p:cNvSpPr>
            <p:nvPr/>
          </p:nvSpPr>
          <p:spPr bwMode="auto">
            <a:xfrm>
              <a:off x="3827" y="2267"/>
              <a:ext cx="52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2817">
                  <a:solidFill>
                    <a:srgbClr val="000000"/>
                  </a:solidFill>
                  <a:latin typeface="Times New Roman" panose="02020603050405020304" pitchFamily="18" charset="0"/>
                </a:rPr>
                <a:t> </a:t>
              </a:r>
              <a:endParaRPr lang="en-US" altLang="en-US"/>
            </a:p>
          </p:txBody>
        </p:sp>
        <p:sp>
          <p:nvSpPr>
            <p:cNvPr id="36970" name="Rectangle 107"/>
            <p:cNvSpPr>
              <a:spLocks noChangeArrowheads="1"/>
            </p:cNvSpPr>
            <p:nvPr/>
          </p:nvSpPr>
          <p:spPr bwMode="auto">
            <a:xfrm>
              <a:off x="3637" y="2267"/>
              <a:ext cx="199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2817">
                  <a:solidFill>
                    <a:srgbClr val="000000"/>
                  </a:solidFill>
                  <a:latin typeface="Times New Roman" panose="02020603050405020304" pitchFamily="18" charset="0"/>
                </a:rPr>
                <a:t>be</a:t>
              </a:r>
              <a:endParaRPr lang="en-US" altLang="en-US"/>
            </a:p>
          </p:txBody>
        </p:sp>
        <p:sp>
          <p:nvSpPr>
            <p:cNvPr id="36971" name="Rectangle 108"/>
            <p:cNvSpPr>
              <a:spLocks noChangeArrowheads="1"/>
            </p:cNvSpPr>
            <p:nvPr/>
          </p:nvSpPr>
          <p:spPr bwMode="auto">
            <a:xfrm>
              <a:off x="3587" y="2267"/>
              <a:ext cx="52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2817">
                  <a:solidFill>
                    <a:srgbClr val="000000"/>
                  </a:solidFill>
                  <a:latin typeface="Times New Roman" panose="02020603050405020304" pitchFamily="18" charset="0"/>
                </a:rPr>
                <a:t> </a:t>
              </a:r>
              <a:endParaRPr lang="en-US" altLang="en-US"/>
            </a:p>
          </p:txBody>
        </p:sp>
        <p:sp>
          <p:nvSpPr>
            <p:cNvPr id="36972" name="Rectangle 109"/>
            <p:cNvSpPr>
              <a:spLocks noChangeArrowheads="1"/>
            </p:cNvSpPr>
            <p:nvPr/>
          </p:nvSpPr>
          <p:spPr bwMode="auto">
            <a:xfrm>
              <a:off x="2958" y="2267"/>
              <a:ext cx="638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2817">
                  <a:solidFill>
                    <a:srgbClr val="000000"/>
                  </a:solidFill>
                  <a:latin typeface="Times New Roman" panose="02020603050405020304" pitchFamily="18" charset="0"/>
                </a:rPr>
                <a:t>ation to</a:t>
              </a:r>
              <a:endParaRPr lang="en-US" altLang="en-US"/>
            </a:p>
          </p:txBody>
        </p:sp>
        <p:sp>
          <p:nvSpPr>
            <p:cNvPr id="36973" name="Rectangle 110"/>
            <p:cNvSpPr>
              <a:spLocks noChangeArrowheads="1"/>
            </p:cNvSpPr>
            <p:nvPr/>
          </p:nvSpPr>
          <p:spPr bwMode="auto">
            <a:xfrm>
              <a:off x="2096" y="2267"/>
              <a:ext cx="870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2817">
                  <a:solidFill>
                    <a:srgbClr val="000000"/>
                  </a:solidFill>
                  <a:latin typeface="Times New Roman" panose="02020603050405020304" pitchFamily="18" charset="0"/>
                </a:rPr>
                <a:t> transform</a:t>
              </a:r>
              <a:endParaRPr lang="en-US" altLang="en-US"/>
            </a:p>
          </p:txBody>
        </p:sp>
        <p:sp>
          <p:nvSpPr>
            <p:cNvPr id="36974" name="Rectangle 111"/>
            <p:cNvSpPr>
              <a:spLocks noChangeArrowheads="1"/>
            </p:cNvSpPr>
            <p:nvPr/>
          </p:nvSpPr>
          <p:spPr bwMode="auto">
            <a:xfrm>
              <a:off x="1794" y="2267"/>
              <a:ext cx="309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2817">
                  <a:solidFill>
                    <a:srgbClr val="000000"/>
                  </a:solidFill>
                  <a:latin typeface="Times New Roman" panose="02020603050405020304" pitchFamily="18" charset="0"/>
                </a:rPr>
                <a:t> the</a:t>
              </a:r>
              <a:endParaRPr lang="en-US" altLang="en-US"/>
            </a:p>
          </p:txBody>
        </p:sp>
        <p:sp>
          <p:nvSpPr>
            <p:cNvPr id="36975" name="Rectangle 112"/>
            <p:cNvSpPr>
              <a:spLocks noChangeArrowheads="1"/>
            </p:cNvSpPr>
            <p:nvPr/>
          </p:nvSpPr>
          <p:spPr bwMode="auto">
            <a:xfrm>
              <a:off x="1604" y="2267"/>
              <a:ext cx="199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2817">
                  <a:solidFill>
                    <a:srgbClr val="000000"/>
                  </a:solidFill>
                  <a:latin typeface="Times New Roman" panose="02020603050405020304" pitchFamily="18" charset="0"/>
                </a:rPr>
                <a:t>be</a:t>
              </a:r>
              <a:endParaRPr lang="en-US" altLang="en-US"/>
            </a:p>
          </p:txBody>
        </p:sp>
        <p:sp>
          <p:nvSpPr>
            <p:cNvPr id="36976" name="Rectangle 113"/>
            <p:cNvSpPr>
              <a:spLocks noChangeArrowheads="1"/>
            </p:cNvSpPr>
            <p:nvPr/>
          </p:nvSpPr>
          <p:spPr bwMode="auto">
            <a:xfrm>
              <a:off x="1555" y="2267"/>
              <a:ext cx="52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2817">
                  <a:solidFill>
                    <a:srgbClr val="000000"/>
                  </a:solidFill>
                  <a:latin typeface="Times New Roman" panose="02020603050405020304" pitchFamily="18" charset="0"/>
                </a:rPr>
                <a:t> </a:t>
              </a:r>
              <a:endParaRPr lang="en-US" altLang="en-US"/>
            </a:p>
          </p:txBody>
        </p:sp>
        <p:sp>
          <p:nvSpPr>
            <p:cNvPr id="36977" name="Rectangle 114"/>
            <p:cNvSpPr>
              <a:spLocks noChangeArrowheads="1"/>
            </p:cNvSpPr>
            <p:nvPr/>
          </p:nvSpPr>
          <p:spPr bwMode="auto">
            <a:xfrm>
              <a:off x="1371" y="2267"/>
              <a:ext cx="186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2817">
                  <a:solidFill>
                    <a:srgbClr val="000000"/>
                  </a:solidFill>
                  <a:latin typeface="Times New Roman" panose="02020603050405020304" pitchFamily="18" charset="0"/>
                </a:rPr>
                <a:t>M</a:t>
              </a:r>
              <a:endParaRPr lang="en-US" altLang="en-US"/>
            </a:p>
          </p:txBody>
        </p:sp>
        <p:sp>
          <p:nvSpPr>
            <p:cNvPr id="36978" name="Rectangle 115"/>
            <p:cNvSpPr>
              <a:spLocks noChangeArrowheads="1"/>
            </p:cNvSpPr>
            <p:nvPr/>
          </p:nvSpPr>
          <p:spPr bwMode="auto">
            <a:xfrm>
              <a:off x="1046" y="2267"/>
              <a:ext cx="333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2817">
                  <a:solidFill>
                    <a:srgbClr val="000000"/>
                  </a:solidFill>
                  <a:latin typeface="Times New Roman" panose="02020603050405020304" pitchFamily="18" charset="0"/>
                </a:rPr>
                <a:t>Let </a:t>
              </a:r>
              <a:endParaRPr lang="en-US" altLang="en-US"/>
            </a:p>
          </p:txBody>
        </p:sp>
        <p:sp>
          <p:nvSpPr>
            <p:cNvPr id="36979" name="Rectangle 116"/>
            <p:cNvSpPr>
              <a:spLocks noChangeArrowheads="1"/>
            </p:cNvSpPr>
            <p:nvPr/>
          </p:nvSpPr>
          <p:spPr bwMode="auto">
            <a:xfrm>
              <a:off x="4797" y="1953"/>
              <a:ext cx="105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2817">
                  <a:solidFill>
                    <a:srgbClr val="000000"/>
                  </a:solidFill>
                  <a:latin typeface="Times New Roman" panose="02020603050405020304" pitchFamily="18" charset="0"/>
                </a:rPr>
                <a:t>0</a:t>
              </a:r>
              <a:endParaRPr lang="en-US" altLang="en-US"/>
            </a:p>
          </p:txBody>
        </p:sp>
        <p:sp>
          <p:nvSpPr>
            <p:cNvPr id="36980" name="Rectangle 117"/>
            <p:cNvSpPr>
              <a:spLocks noChangeArrowheads="1"/>
            </p:cNvSpPr>
            <p:nvPr/>
          </p:nvSpPr>
          <p:spPr bwMode="auto">
            <a:xfrm>
              <a:off x="1482" y="1953"/>
              <a:ext cx="806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2817">
                  <a:solidFill>
                    <a:srgbClr val="000000"/>
                  </a:solidFill>
                  <a:latin typeface="Times New Roman" panose="02020603050405020304" pitchFamily="18" charset="0"/>
                </a:rPr>
                <a:t>such that </a:t>
              </a:r>
              <a:endParaRPr lang="en-US" altLang="en-US"/>
            </a:p>
          </p:txBody>
        </p:sp>
        <p:sp>
          <p:nvSpPr>
            <p:cNvPr id="36981" name="Rectangle 118"/>
            <p:cNvSpPr>
              <a:spLocks noChangeArrowheads="1"/>
            </p:cNvSpPr>
            <p:nvPr/>
          </p:nvSpPr>
          <p:spPr bwMode="auto">
            <a:xfrm>
              <a:off x="4996" y="1611"/>
              <a:ext cx="105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2817">
                  <a:solidFill>
                    <a:srgbClr val="000000"/>
                  </a:solidFill>
                  <a:latin typeface="Times New Roman" panose="02020603050405020304" pitchFamily="18" charset="0"/>
                </a:rPr>
                <a:t>1</a:t>
              </a:r>
              <a:endParaRPr lang="en-US" altLang="en-US"/>
            </a:p>
          </p:txBody>
        </p:sp>
        <p:sp>
          <p:nvSpPr>
            <p:cNvPr id="36982" name="Rectangle 119"/>
            <p:cNvSpPr>
              <a:spLocks noChangeArrowheads="1"/>
            </p:cNvSpPr>
            <p:nvPr/>
          </p:nvSpPr>
          <p:spPr bwMode="auto">
            <a:xfrm>
              <a:off x="1168" y="1611"/>
              <a:ext cx="152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2817">
                  <a:solidFill>
                    <a:srgbClr val="000000"/>
                  </a:solidFill>
                  <a:latin typeface="Times New Roman" panose="02020603050405020304" pitchFamily="18" charset="0"/>
                </a:rPr>
                <a:t>N</a:t>
              </a:r>
              <a:endParaRPr lang="en-US" altLang="en-US"/>
            </a:p>
          </p:txBody>
        </p:sp>
        <p:sp>
          <p:nvSpPr>
            <p:cNvPr id="36983" name="Rectangle 120"/>
            <p:cNvSpPr>
              <a:spLocks noChangeArrowheads="1"/>
            </p:cNvSpPr>
            <p:nvPr/>
          </p:nvSpPr>
          <p:spPr bwMode="auto">
            <a:xfrm>
              <a:off x="5194" y="1254"/>
              <a:ext cx="152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2817">
                  <a:solidFill>
                    <a:srgbClr val="000000"/>
                  </a:solidFill>
                  <a:latin typeface="Times New Roman" panose="02020603050405020304" pitchFamily="18" charset="0"/>
                </a:rPr>
                <a:t>N</a:t>
              </a:r>
              <a:endParaRPr lang="en-US" altLang="en-US"/>
            </a:p>
          </p:txBody>
        </p:sp>
        <p:sp>
          <p:nvSpPr>
            <p:cNvPr id="36984" name="Rectangle 121"/>
            <p:cNvSpPr>
              <a:spLocks noChangeArrowheads="1"/>
            </p:cNvSpPr>
            <p:nvPr/>
          </p:nvSpPr>
          <p:spPr bwMode="auto">
            <a:xfrm>
              <a:off x="5138" y="1254"/>
              <a:ext cx="52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2817">
                  <a:solidFill>
                    <a:srgbClr val="000000"/>
                  </a:solidFill>
                  <a:latin typeface="Times New Roman" panose="02020603050405020304" pitchFamily="18" charset="0"/>
                </a:rPr>
                <a:t> </a:t>
              </a:r>
              <a:endParaRPr lang="en-US" altLang="en-US"/>
            </a:p>
          </p:txBody>
        </p:sp>
        <p:sp>
          <p:nvSpPr>
            <p:cNvPr id="36985" name="Rectangle 122"/>
            <p:cNvSpPr>
              <a:spLocks noChangeArrowheads="1"/>
            </p:cNvSpPr>
            <p:nvPr/>
          </p:nvSpPr>
          <p:spPr bwMode="auto">
            <a:xfrm>
              <a:off x="4558" y="1254"/>
              <a:ext cx="596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2817">
                  <a:solidFill>
                    <a:srgbClr val="000000"/>
                  </a:solidFill>
                  <a:latin typeface="Times New Roman" panose="02020603050405020304" pitchFamily="18" charset="0"/>
                </a:rPr>
                <a:t>normal</a:t>
              </a:r>
              <a:endParaRPr lang="en-US" altLang="en-US"/>
            </a:p>
          </p:txBody>
        </p:sp>
        <p:sp>
          <p:nvSpPr>
            <p:cNvPr id="36986" name="Rectangle 123"/>
            <p:cNvSpPr>
              <a:spLocks noChangeArrowheads="1"/>
            </p:cNvSpPr>
            <p:nvPr/>
          </p:nvSpPr>
          <p:spPr bwMode="auto">
            <a:xfrm>
              <a:off x="4509" y="1254"/>
              <a:ext cx="52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2817">
                  <a:solidFill>
                    <a:srgbClr val="000000"/>
                  </a:solidFill>
                  <a:latin typeface="Times New Roman" panose="02020603050405020304" pitchFamily="18" charset="0"/>
                </a:rPr>
                <a:t> </a:t>
              </a:r>
              <a:endParaRPr lang="en-US" altLang="en-US"/>
            </a:p>
          </p:txBody>
        </p:sp>
        <p:sp>
          <p:nvSpPr>
            <p:cNvPr id="36987" name="Rectangle 124"/>
            <p:cNvSpPr>
              <a:spLocks noChangeArrowheads="1"/>
            </p:cNvSpPr>
            <p:nvPr/>
          </p:nvSpPr>
          <p:spPr bwMode="auto">
            <a:xfrm>
              <a:off x="4210" y="1254"/>
              <a:ext cx="304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2817">
                  <a:solidFill>
                    <a:srgbClr val="000000"/>
                  </a:solidFill>
                  <a:latin typeface="Times New Roman" panose="02020603050405020304" pitchFamily="18" charset="0"/>
                </a:rPr>
                <a:t>and</a:t>
              </a:r>
              <a:endParaRPr lang="en-US" altLang="en-US"/>
            </a:p>
          </p:txBody>
        </p:sp>
        <p:sp>
          <p:nvSpPr>
            <p:cNvPr id="36988" name="Rectangle 125"/>
            <p:cNvSpPr>
              <a:spLocks noChangeArrowheads="1"/>
            </p:cNvSpPr>
            <p:nvPr/>
          </p:nvSpPr>
          <p:spPr bwMode="auto">
            <a:xfrm>
              <a:off x="4165" y="1254"/>
              <a:ext cx="52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2817">
                  <a:solidFill>
                    <a:srgbClr val="000000"/>
                  </a:solidFill>
                  <a:latin typeface="Times New Roman" panose="02020603050405020304" pitchFamily="18" charset="0"/>
                </a:rPr>
                <a:t> </a:t>
              </a:r>
              <a:endParaRPr lang="en-US" altLang="en-US"/>
            </a:p>
          </p:txBody>
        </p:sp>
        <p:sp>
          <p:nvSpPr>
            <p:cNvPr id="36989" name="Rectangle 126"/>
            <p:cNvSpPr>
              <a:spLocks noChangeArrowheads="1"/>
            </p:cNvSpPr>
            <p:nvPr/>
          </p:nvSpPr>
          <p:spPr bwMode="auto">
            <a:xfrm>
              <a:off x="4053" y="1254"/>
              <a:ext cx="117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2817">
                  <a:solidFill>
                    <a:srgbClr val="000000"/>
                  </a:solidFill>
                  <a:latin typeface="Times New Roman" panose="02020603050405020304" pitchFamily="18" charset="0"/>
                </a:rPr>
                <a:t>P</a:t>
              </a:r>
              <a:endParaRPr lang="en-US" altLang="en-US"/>
            </a:p>
          </p:txBody>
        </p:sp>
        <p:sp>
          <p:nvSpPr>
            <p:cNvPr id="36990" name="Rectangle 127"/>
            <p:cNvSpPr>
              <a:spLocks noChangeArrowheads="1"/>
            </p:cNvSpPr>
            <p:nvPr/>
          </p:nvSpPr>
          <p:spPr bwMode="auto">
            <a:xfrm>
              <a:off x="3571" y="1254"/>
              <a:ext cx="486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2817">
                  <a:solidFill>
                    <a:srgbClr val="000000"/>
                  </a:solidFill>
                  <a:latin typeface="Times New Roman" panose="02020603050405020304" pitchFamily="18" charset="0"/>
                </a:rPr>
                <a:t>point </a:t>
              </a:r>
              <a:endParaRPr lang="en-US" altLang="en-US"/>
            </a:p>
          </p:txBody>
        </p:sp>
        <p:sp>
          <p:nvSpPr>
            <p:cNvPr id="36991" name="Rectangle 128"/>
            <p:cNvSpPr>
              <a:spLocks noChangeArrowheads="1"/>
            </p:cNvSpPr>
            <p:nvPr/>
          </p:nvSpPr>
          <p:spPr bwMode="auto">
            <a:xfrm>
              <a:off x="3319" y="1254"/>
              <a:ext cx="263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2817">
                  <a:solidFill>
                    <a:srgbClr val="000000"/>
                  </a:solidFill>
                  <a:latin typeface="Times New Roman" panose="02020603050405020304" pitchFamily="18" charset="0"/>
                </a:rPr>
                <a:t>by </a:t>
              </a:r>
              <a:endParaRPr lang="en-US" altLang="en-US"/>
            </a:p>
          </p:txBody>
        </p:sp>
        <p:sp>
          <p:nvSpPr>
            <p:cNvPr id="36992" name="Rectangle 129"/>
            <p:cNvSpPr>
              <a:spLocks noChangeArrowheads="1"/>
            </p:cNvSpPr>
            <p:nvPr/>
          </p:nvSpPr>
          <p:spPr bwMode="auto">
            <a:xfrm>
              <a:off x="3269" y="1254"/>
              <a:ext cx="52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2817">
                  <a:solidFill>
                    <a:srgbClr val="000000"/>
                  </a:solidFill>
                  <a:latin typeface="Times New Roman" panose="02020603050405020304" pitchFamily="18" charset="0"/>
                </a:rPr>
                <a:t> </a:t>
              </a:r>
              <a:endParaRPr lang="en-US" altLang="en-US"/>
            </a:p>
          </p:txBody>
        </p:sp>
        <p:sp>
          <p:nvSpPr>
            <p:cNvPr id="36993" name="Rectangle 132"/>
            <p:cNvSpPr>
              <a:spLocks noChangeArrowheads="1"/>
            </p:cNvSpPr>
            <p:nvPr/>
          </p:nvSpPr>
          <p:spPr bwMode="auto">
            <a:xfrm>
              <a:off x="2263" y="1254"/>
              <a:ext cx="52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2817">
                  <a:solidFill>
                    <a:srgbClr val="000000"/>
                  </a:solidFill>
                  <a:latin typeface="Times New Roman" panose="02020603050405020304" pitchFamily="18" charset="0"/>
                </a:rPr>
                <a:t> </a:t>
              </a:r>
              <a:endParaRPr lang="en-US" altLang="en-US"/>
            </a:p>
          </p:txBody>
        </p:sp>
        <p:sp>
          <p:nvSpPr>
            <p:cNvPr id="36994" name="Rectangle 133"/>
            <p:cNvSpPr>
              <a:spLocks noChangeArrowheads="1"/>
            </p:cNvSpPr>
            <p:nvPr/>
          </p:nvSpPr>
          <p:spPr bwMode="auto">
            <a:xfrm>
              <a:off x="2073" y="1254"/>
              <a:ext cx="1220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2817">
                  <a:solidFill>
                    <a:srgbClr val="000000"/>
                  </a:solidFill>
                  <a:latin typeface="Times New Roman" panose="02020603050405020304" pitchFamily="18" charset="0"/>
                </a:rPr>
                <a:t>be represented</a:t>
              </a:r>
              <a:endParaRPr lang="en-US" altLang="en-US" sz="2817"/>
            </a:p>
          </p:txBody>
        </p:sp>
        <p:sp>
          <p:nvSpPr>
            <p:cNvPr id="36995" name="Rectangle 134"/>
            <p:cNvSpPr>
              <a:spLocks noChangeArrowheads="1"/>
            </p:cNvSpPr>
            <p:nvPr/>
          </p:nvSpPr>
          <p:spPr bwMode="auto">
            <a:xfrm>
              <a:off x="1666" y="1254"/>
              <a:ext cx="415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2817" dirty="0">
                  <a:solidFill>
                    <a:srgbClr val="000000"/>
                  </a:solidFill>
                  <a:latin typeface="Times New Roman" panose="02020603050405020304" pitchFamily="18" charset="0"/>
                </a:rPr>
                <a:t>plan </a:t>
              </a:r>
              <a:endParaRPr lang="en-US" altLang="en-US" dirty="0"/>
            </a:p>
          </p:txBody>
        </p:sp>
        <p:sp>
          <p:nvSpPr>
            <p:cNvPr id="36996" name="Rectangle 135"/>
            <p:cNvSpPr>
              <a:spLocks noChangeArrowheads="1"/>
            </p:cNvSpPr>
            <p:nvPr/>
          </p:nvSpPr>
          <p:spPr bwMode="auto">
            <a:xfrm>
              <a:off x="1617" y="1254"/>
              <a:ext cx="52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2817">
                  <a:solidFill>
                    <a:srgbClr val="000000"/>
                  </a:solidFill>
                  <a:latin typeface="Times New Roman" panose="02020603050405020304" pitchFamily="18" charset="0"/>
                </a:rPr>
                <a:t> </a:t>
              </a:r>
              <a:endParaRPr lang="en-US" altLang="en-US"/>
            </a:p>
          </p:txBody>
        </p:sp>
        <p:sp>
          <p:nvSpPr>
            <p:cNvPr id="36997" name="Rectangle 136"/>
            <p:cNvSpPr>
              <a:spLocks noChangeArrowheads="1"/>
            </p:cNvSpPr>
            <p:nvPr/>
          </p:nvSpPr>
          <p:spPr bwMode="auto">
            <a:xfrm>
              <a:off x="1040" y="1254"/>
              <a:ext cx="590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2817" dirty="0">
                  <a:solidFill>
                    <a:srgbClr val="000000"/>
                  </a:solidFill>
                  <a:latin typeface="Times New Roman" panose="02020603050405020304" pitchFamily="18" charset="0"/>
                </a:rPr>
                <a:t>Let the</a:t>
              </a:r>
              <a:endParaRPr lang="en-US" altLang="en-US" dirty="0"/>
            </a:p>
          </p:txBody>
        </p:sp>
        <p:sp>
          <p:nvSpPr>
            <p:cNvPr id="36998" name="Rectangle 137"/>
            <p:cNvSpPr>
              <a:spLocks noChangeArrowheads="1"/>
            </p:cNvSpPr>
            <p:nvPr/>
          </p:nvSpPr>
          <p:spPr bwMode="auto">
            <a:xfrm>
              <a:off x="3379" y="3625"/>
              <a:ext cx="61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625">
                  <a:solidFill>
                    <a:srgbClr val="000000"/>
                  </a:solidFill>
                  <a:latin typeface="Times New Roman" panose="02020603050405020304" pitchFamily="18" charset="0"/>
                </a:rPr>
                <a:t>1</a:t>
              </a:r>
              <a:endParaRPr lang="en-US" altLang="en-US"/>
            </a:p>
          </p:txBody>
        </p:sp>
        <p:sp>
          <p:nvSpPr>
            <p:cNvPr id="36999" name="Rectangle 138"/>
            <p:cNvSpPr>
              <a:spLocks noChangeArrowheads="1"/>
            </p:cNvSpPr>
            <p:nvPr/>
          </p:nvSpPr>
          <p:spPr bwMode="auto">
            <a:xfrm>
              <a:off x="5298" y="3252"/>
              <a:ext cx="61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625">
                  <a:solidFill>
                    <a:srgbClr val="000000"/>
                  </a:solidFill>
                  <a:latin typeface="Times New Roman" panose="02020603050405020304" pitchFamily="18" charset="0"/>
                </a:rPr>
                <a:t>1</a:t>
              </a:r>
              <a:endParaRPr lang="en-US" altLang="en-US"/>
            </a:p>
          </p:txBody>
        </p:sp>
        <p:sp>
          <p:nvSpPr>
            <p:cNvPr id="37000" name="Rectangle 139"/>
            <p:cNvSpPr>
              <a:spLocks noChangeArrowheads="1"/>
            </p:cNvSpPr>
            <p:nvPr/>
          </p:nvSpPr>
          <p:spPr bwMode="auto">
            <a:xfrm>
              <a:off x="4678" y="3252"/>
              <a:ext cx="74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625">
                  <a:solidFill>
                    <a:srgbClr val="000000"/>
                  </a:solidFill>
                  <a:latin typeface="Times New Roman" panose="02020603050405020304" pitchFamily="18" charset="0"/>
                </a:rPr>
                <a:t>T</a:t>
              </a:r>
              <a:endParaRPr lang="en-US" altLang="en-US"/>
            </a:p>
          </p:txBody>
        </p:sp>
        <p:sp>
          <p:nvSpPr>
            <p:cNvPr id="37001" name="Rectangle 140"/>
            <p:cNvSpPr>
              <a:spLocks noChangeArrowheads="1"/>
            </p:cNvSpPr>
            <p:nvPr/>
          </p:nvSpPr>
          <p:spPr bwMode="auto">
            <a:xfrm>
              <a:off x="4432" y="2938"/>
              <a:ext cx="74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625">
                  <a:solidFill>
                    <a:srgbClr val="000000"/>
                  </a:solidFill>
                  <a:latin typeface="Times New Roman" panose="02020603050405020304" pitchFamily="18" charset="0"/>
                </a:rPr>
                <a:t>T</a:t>
              </a:r>
              <a:endParaRPr lang="en-US" altLang="en-US"/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Composite Transformations – 3D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b="1" dirty="0"/>
              <a:t>Some of the composite transformations to be studied are:</a:t>
            </a:r>
          </a:p>
          <a:p>
            <a:pPr eaLnBrk="1" hangingPunct="1">
              <a:buFont typeface="Wingdings" panose="05000000000000000000" pitchFamily="2" charset="2"/>
              <a:buNone/>
            </a:pPr>
            <a:endParaRPr lang="en-US" altLang="en-US" b="1" dirty="0"/>
          </a:p>
          <a:p>
            <a:pPr lvl="1"/>
            <a:r>
              <a:rPr lang="en-US" altLang="en-US" dirty="0"/>
              <a:t>Relative Scaling</a:t>
            </a:r>
          </a:p>
          <a:p>
            <a:pPr lvl="1"/>
            <a:r>
              <a:rPr lang="en-US" altLang="en-US" dirty="0"/>
              <a:t>A</a:t>
            </a:r>
            <a:r>
              <a:rPr lang="en-US" altLang="en-US" b="1" baseline="-25000" dirty="0"/>
              <a:t>V</a:t>
            </a:r>
            <a:r>
              <a:rPr lang="en-US" altLang="en-US" baseline="-25000" dirty="0"/>
              <a:t>,</a:t>
            </a:r>
            <a:r>
              <a:rPr lang="en-US" altLang="en-US" b="1" baseline="-25000" dirty="0"/>
              <a:t>N</a:t>
            </a:r>
            <a:r>
              <a:rPr lang="en-US" altLang="en-US" baseline="-25000" dirty="0"/>
              <a:t>   </a:t>
            </a:r>
            <a:r>
              <a:rPr lang="en-US" altLang="en-US" dirty="0"/>
              <a:t>= aligning a vector </a:t>
            </a:r>
            <a:r>
              <a:rPr lang="en-US" altLang="en-US" b="1" dirty="0"/>
              <a:t>V</a:t>
            </a:r>
            <a:r>
              <a:rPr lang="en-US" altLang="en-US" dirty="0"/>
              <a:t> with a vector </a:t>
            </a:r>
            <a:r>
              <a:rPr lang="en-US" altLang="en-US" b="1" dirty="0"/>
              <a:t>N</a:t>
            </a:r>
          </a:p>
          <a:p>
            <a:pPr lvl="1"/>
            <a:r>
              <a:rPr lang="en-US" altLang="en-US" dirty="0"/>
              <a:t>R</a:t>
            </a:r>
            <a:r>
              <a:rPr lang="en-US" altLang="en-US" baseline="-25000" dirty="0">
                <a:sym typeface="Symbol" panose="05050102010706020507" pitchFamily="18" charset="2"/>
              </a:rPr>
              <a:t>,L     </a:t>
            </a:r>
            <a:r>
              <a:rPr lang="en-US" altLang="en-US" dirty="0">
                <a:sym typeface="Symbol" panose="05050102010706020507" pitchFamily="18" charset="2"/>
              </a:rPr>
              <a:t>= rotation about an axis L( </a:t>
            </a:r>
            <a:r>
              <a:rPr lang="en-US" altLang="en-US" b="1" dirty="0">
                <a:sym typeface="Symbol" panose="05050102010706020507" pitchFamily="18" charset="2"/>
              </a:rPr>
              <a:t>V</a:t>
            </a:r>
            <a:r>
              <a:rPr lang="en-US" altLang="en-US" dirty="0">
                <a:sym typeface="Symbol" panose="05050102010706020507" pitchFamily="18" charset="2"/>
              </a:rPr>
              <a:t>, P )</a:t>
            </a:r>
          </a:p>
          <a:p>
            <a:pPr lvl="1"/>
            <a:r>
              <a:rPr lang="en-US" altLang="en-US" dirty="0" err="1"/>
              <a:t>S</a:t>
            </a:r>
            <a:r>
              <a:rPr lang="en-US" altLang="en-US" baseline="-25000" dirty="0" err="1"/>
              <a:t>sx,sy,P</a:t>
            </a:r>
            <a:r>
              <a:rPr lang="en-US" altLang="en-US" dirty="0"/>
              <a:t>= scaling w.r.t. point P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Amartya Kundu Durjoy, CSE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2">
            <a:extLst>
              <a:ext uri="{FF2B5EF4-FFF2-40B4-BE49-F238E27FC236}">
                <a16:creationId xmlns:a16="http://schemas.microsoft.com/office/drawing/2014/main" id="{BFB71E51-88C3-4AFD-85C4-EF84DAE5F2C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>
                <a:ea typeface="굴림" panose="020B0600000101010101" pitchFamily="34" charset="-127"/>
              </a:rPr>
              <a:t>Relative Scaling</a:t>
            </a:r>
          </a:p>
        </p:txBody>
      </p:sp>
      <p:sp>
        <p:nvSpPr>
          <p:cNvPr id="138243" name="Rectangle 3">
            <a:extLst>
              <a:ext uri="{FF2B5EF4-FFF2-40B4-BE49-F238E27FC236}">
                <a16:creationId xmlns:a16="http://schemas.microsoft.com/office/drawing/2014/main" id="{B50EFA13-C7CA-438F-81BD-891313012A00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>
                <a:ea typeface="굴림" panose="020B0600000101010101" pitchFamily="34" charset="-127"/>
              </a:rPr>
              <a:t>Scaling with a Selected Fixed Position</a:t>
            </a:r>
            <a:endParaRPr lang="en-US" altLang="ko-KR" sz="3200">
              <a:ea typeface="굴림" panose="020B0600000101010101" pitchFamily="34" charset="-127"/>
            </a:endParaRPr>
          </a:p>
          <a:p>
            <a:endParaRPr lang="en-US" altLang="ko-KR">
              <a:ea typeface="굴림" panose="020B0600000101010101" pitchFamily="34" charset="-127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Amartya Kundu Durjoy, CSE</a:t>
            </a:r>
          </a:p>
        </p:txBody>
      </p:sp>
      <p:graphicFrame>
        <p:nvGraphicFramePr>
          <p:cNvPr id="138244" name="Object 4">
            <a:extLst>
              <a:ext uri="{FF2B5EF4-FFF2-40B4-BE49-F238E27FC236}">
                <a16:creationId xmlns:a16="http://schemas.microsoft.com/office/drawing/2014/main" id="{08D1AD76-3C18-493B-9BA6-FB1C7766A64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214563" y="4724400"/>
          <a:ext cx="7840662" cy="1295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수식" r:id="rId2" imgW="6476760" imgH="914400" progId="Equation.3">
                  <p:embed/>
                </p:oleObj>
              </mc:Choice>
              <mc:Fallback>
                <p:oleObj name="수식" r:id="rId2" imgW="6476760" imgH="914400" progId="Equation.3">
                  <p:embed/>
                  <p:pic>
                    <p:nvPicPr>
                      <p:cNvPr id="138244" name="Object 4">
                        <a:extLst>
                          <a:ext uri="{FF2B5EF4-FFF2-40B4-BE49-F238E27FC236}">
                            <a16:creationId xmlns:a16="http://schemas.microsoft.com/office/drawing/2014/main" id="{08D1AD76-3C18-493B-9BA6-FB1C7766A64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14563" y="4724400"/>
                        <a:ext cx="7840662" cy="1295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8245" name="Line 5">
            <a:extLst>
              <a:ext uri="{FF2B5EF4-FFF2-40B4-BE49-F238E27FC236}">
                <a16:creationId xmlns:a16="http://schemas.microsoft.com/office/drawing/2014/main" id="{15F30010-ABC9-497C-8FD2-096760AA2C4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681941" y="1883565"/>
            <a:ext cx="0" cy="8064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138246" name="Line 6">
            <a:extLst>
              <a:ext uri="{FF2B5EF4-FFF2-40B4-BE49-F238E27FC236}">
                <a16:creationId xmlns:a16="http://schemas.microsoft.com/office/drawing/2014/main" id="{D6743DF2-D19A-48DA-8360-8B2FE64C6BF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089803" y="2690015"/>
            <a:ext cx="592138" cy="4699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138247" name="Line 7">
            <a:extLst>
              <a:ext uri="{FF2B5EF4-FFF2-40B4-BE49-F238E27FC236}">
                <a16:creationId xmlns:a16="http://schemas.microsoft.com/office/drawing/2014/main" id="{16AA0883-D2CC-4A0B-918D-EBF48B5AD908}"/>
              </a:ext>
            </a:extLst>
          </p:cNvPr>
          <p:cNvSpPr>
            <a:spLocks noChangeShapeType="1"/>
          </p:cNvSpPr>
          <p:nvPr/>
        </p:nvSpPr>
        <p:spPr bwMode="auto">
          <a:xfrm>
            <a:off x="2681942" y="2690016"/>
            <a:ext cx="738187" cy="33496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138248" name="AutoShape 8">
            <a:extLst>
              <a:ext uri="{FF2B5EF4-FFF2-40B4-BE49-F238E27FC236}">
                <a16:creationId xmlns:a16="http://schemas.microsoft.com/office/drawing/2014/main" id="{4095AE9A-5EE4-4CDE-BE6E-97AEE0E0DD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51829" y="2307507"/>
            <a:ext cx="245474" cy="430054"/>
          </a:xfrm>
          <a:prstGeom prst="cube">
            <a:avLst>
              <a:gd name="adj" fmla="val 25000"/>
            </a:avLst>
          </a:prstGeom>
          <a:solidFill>
            <a:srgbClr val="CCCCE6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38249" name="Line 9">
            <a:extLst>
              <a:ext uri="{FF2B5EF4-FFF2-40B4-BE49-F238E27FC236}">
                <a16:creationId xmlns:a16="http://schemas.microsoft.com/office/drawing/2014/main" id="{F9F65FD7-7495-4006-9349-492C1B3E029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602816" y="1883565"/>
            <a:ext cx="0" cy="8064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138250" name="Line 10">
            <a:extLst>
              <a:ext uri="{FF2B5EF4-FFF2-40B4-BE49-F238E27FC236}">
                <a16:creationId xmlns:a16="http://schemas.microsoft.com/office/drawing/2014/main" id="{D4C07CEC-5B0D-422E-8625-AE775085372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012266" y="2690015"/>
            <a:ext cx="590550" cy="4699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138251" name="Line 11">
            <a:extLst>
              <a:ext uri="{FF2B5EF4-FFF2-40B4-BE49-F238E27FC236}">
                <a16:creationId xmlns:a16="http://schemas.microsoft.com/office/drawing/2014/main" id="{9D76CDFD-3C3B-4651-91B4-3E155895E43D}"/>
              </a:ext>
            </a:extLst>
          </p:cNvPr>
          <p:cNvSpPr>
            <a:spLocks noChangeShapeType="1"/>
          </p:cNvSpPr>
          <p:nvPr/>
        </p:nvSpPr>
        <p:spPr bwMode="auto">
          <a:xfrm>
            <a:off x="4602817" y="2690016"/>
            <a:ext cx="739775" cy="33496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138252" name="AutoShape 12">
            <a:extLst>
              <a:ext uri="{FF2B5EF4-FFF2-40B4-BE49-F238E27FC236}">
                <a16:creationId xmlns:a16="http://schemas.microsoft.com/office/drawing/2014/main" id="{768B9191-1448-4EC7-A652-0B06F02BD1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02816" y="2270474"/>
            <a:ext cx="245474" cy="430054"/>
          </a:xfrm>
          <a:prstGeom prst="cube">
            <a:avLst>
              <a:gd name="adj" fmla="val 25000"/>
            </a:avLst>
          </a:prstGeom>
          <a:solidFill>
            <a:srgbClr val="CCCCE6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38253" name="Line 13">
            <a:extLst>
              <a:ext uri="{FF2B5EF4-FFF2-40B4-BE49-F238E27FC236}">
                <a16:creationId xmlns:a16="http://schemas.microsoft.com/office/drawing/2014/main" id="{449C9E2C-C827-4D65-9F3E-F8FA3A5C933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376053" y="1883565"/>
            <a:ext cx="0" cy="8064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138254" name="Line 14">
            <a:extLst>
              <a:ext uri="{FF2B5EF4-FFF2-40B4-BE49-F238E27FC236}">
                <a16:creationId xmlns:a16="http://schemas.microsoft.com/office/drawing/2014/main" id="{73837F17-B062-4D56-9042-FA5DC629F54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785503" y="2690015"/>
            <a:ext cx="590550" cy="4699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138255" name="Line 15">
            <a:extLst>
              <a:ext uri="{FF2B5EF4-FFF2-40B4-BE49-F238E27FC236}">
                <a16:creationId xmlns:a16="http://schemas.microsoft.com/office/drawing/2014/main" id="{3FC9F76B-F0BD-49E4-A8C5-C7B14A1D8482}"/>
              </a:ext>
            </a:extLst>
          </p:cNvPr>
          <p:cNvSpPr>
            <a:spLocks noChangeShapeType="1"/>
          </p:cNvSpPr>
          <p:nvPr/>
        </p:nvSpPr>
        <p:spPr bwMode="auto">
          <a:xfrm>
            <a:off x="6376054" y="2690016"/>
            <a:ext cx="739775" cy="33496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138256" name="AutoShape 16">
            <a:extLst>
              <a:ext uri="{FF2B5EF4-FFF2-40B4-BE49-F238E27FC236}">
                <a16:creationId xmlns:a16="http://schemas.microsoft.com/office/drawing/2014/main" id="{3621B090-802C-46BD-AB4D-F94D0DEE19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76054" y="2209677"/>
            <a:ext cx="517525" cy="490776"/>
          </a:xfrm>
          <a:prstGeom prst="cube">
            <a:avLst>
              <a:gd name="adj" fmla="val 25000"/>
            </a:avLst>
          </a:prstGeom>
          <a:solidFill>
            <a:srgbClr val="CCCCE6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138257" name="Line 17">
            <a:extLst>
              <a:ext uri="{FF2B5EF4-FFF2-40B4-BE49-F238E27FC236}">
                <a16:creationId xmlns:a16="http://schemas.microsoft.com/office/drawing/2014/main" id="{4779870F-E63C-416C-BB9B-BEAEF84FD6E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298516" y="1923253"/>
            <a:ext cx="0" cy="8064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138258" name="Line 18">
            <a:extLst>
              <a:ext uri="{FF2B5EF4-FFF2-40B4-BE49-F238E27FC236}">
                <a16:creationId xmlns:a16="http://schemas.microsoft.com/office/drawing/2014/main" id="{AB0DB01B-71AC-4E9F-AC6F-5713F458050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706378" y="2729703"/>
            <a:ext cx="592138" cy="4699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138259" name="Line 19">
            <a:extLst>
              <a:ext uri="{FF2B5EF4-FFF2-40B4-BE49-F238E27FC236}">
                <a16:creationId xmlns:a16="http://schemas.microsoft.com/office/drawing/2014/main" id="{D336EC76-AC72-4CB5-AF2E-7A7EEEEA0E14}"/>
              </a:ext>
            </a:extLst>
          </p:cNvPr>
          <p:cNvSpPr>
            <a:spLocks noChangeShapeType="1"/>
          </p:cNvSpPr>
          <p:nvPr/>
        </p:nvSpPr>
        <p:spPr bwMode="auto">
          <a:xfrm>
            <a:off x="8298517" y="2729703"/>
            <a:ext cx="738187" cy="3349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138260" name="AutoShape 20">
            <a:extLst>
              <a:ext uri="{FF2B5EF4-FFF2-40B4-BE49-F238E27FC236}">
                <a16:creationId xmlns:a16="http://schemas.microsoft.com/office/drawing/2014/main" id="{333B2CD6-D78F-4DE0-9723-82A5D3B6D8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68403" y="2181102"/>
            <a:ext cx="515938" cy="490776"/>
          </a:xfrm>
          <a:prstGeom prst="cube">
            <a:avLst>
              <a:gd name="adj" fmla="val 25000"/>
            </a:avLst>
          </a:prstGeom>
          <a:solidFill>
            <a:srgbClr val="CCCCE6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138261" name="Oval 21">
            <a:extLst>
              <a:ext uri="{FF2B5EF4-FFF2-40B4-BE49-F238E27FC236}">
                <a16:creationId xmlns:a16="http://schemas.microsoft.com/office/drawing/2014/main" id="{F13DB12E-7B3E-4A92-9EED-1BCAD11AB955}"/>
              </a:ext>
            </a:extLst>
          </p:cNvPr>
          <p:cNvSpPr>
            <a:spLocks noChangeArrowheads="1"/>
          </p:cNvSpPr>
          <p:nvPr/>
        </p:nvSpPr>
        <p:spPr bwMode="auto">
          <a:xfrm flipH="1" flipV="1">
            <a:off x="3008966" y="2678250"/>
            <a:ext cx="74612" cy="91440"/>
          </a:xfrm>
          <a:prstGeom prst="ellipse">
            <a:avLst/>
          </a:prstGeom>
          <a:solidFill>
            <a:srgbClr val="FF0000"/>
          </a:solidFill>
          <a:ln w="12700">
            <a:solidFill>
              <a:srgbClr val="FF0000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138265" name="Text Box 25">
            <a:extLst>
              <a:ext uri="{FF2B5EF4-FFF2-40B4-BE49-F238E27FC236}">
                <a16:creationId xmlns:a16="http://schemas.microsoft.com/office/drawing/2014/main" id="{0C9CE83F-7559-4709-8017-8CB75E928E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85178" y="2934491"/>
            <a:ext cx="311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latinLnBrk="0">
              <a:spcBef>
                <a:spcPct val="0"/>
              </a:spcBef>
              <a:buClrTx/>
              <a:buFontTx/>
              <a:buNone/>
            </a:pPr>
            <a:r>
              <a:rPr lang="en-US" altLang="ko-KR" b="1">
                <a:ea typeface="돋움" panose="020B0600000101010101" pitchFamily="34" charset="-127"/>
              </a:rPr>
              <a:t>x</a:t>
            </a:r>
            <a:endParaRPr lang="en-US" altLang="ko-KR" b="1">
              <a:solidFill>
                <a:schemeClr val="tx1"/>
              </a:solidFill>
              <a:latin typeface="Arial" panose="020B0604020202020204" pitchFamily="34" charset="0"/>
              <a:ea typeface="돋움" panose="020B0600000101010101" pitchFamily="34" charset="-127"/>
            </a:endParaRPr>
          </a:p>
        </p:txBody>
      </p:sp>
      <p:sp>
        <p:nvSpPr>
          <p:cNvPr id="138266" name="Text Box 26">
            <a:extLst>
              <a:ext uri="{FF2B5EF4-FFF2-40B4-BE49-F238E27FC236}">
                <a16:creationId xmlns:a16="http://schemas.microsoft.com/office/drawing/2014/main" id="{A7384494-3F95-452F-A49B-64C2A2212D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25103" y="2934491"/>
            <a:ext cx="311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latinLnBrk="0">
              <a:spcBef>
                <a:spcPct val="0"/>
              </a:spcBef>
              <a:buClrTx/>
              <a:buFontTx/>
              <a:buNone/>
            </a:pPr>
            <a:r>
              <a:rPr lang="en-US" altLang="ko-KR" b="1">
                <a:ea typeface="돋움" panose="020B0600000101010101" pitchFamily="34" charset="-127"/>
              </a:rPr>
              <a:t>x</a:t>
            </a:r>
            <a:endParaRPr lang="en-US" altLang="ko-KR" b="1">
              <a:solidFill>
                <a:schemeClr val="tx1"/>
              </a:solidFill>
              <a:latin typeface="Arial" panose="020B0604020202020204" pitchFamily="34" charset="0"/>
              <a:ea typeface="돋움" panose="020B0600000101010101" pitchFamily="34" charset="-127"/>
            </a:endParaRPr>
          </a:p>
        </p:txBody>
      </p:sp>
      <p:sp>
        <p:nvSpPr>
          <p:cNvPr id="138267" name="Text Box 27">
            <a:extLst>
              <a:ext uri="{FF2B5EF4-FFF2-40B4-BE49-F238E27FC236}">
                <a16:creationId xmlns:a16="http://schemas.microsoft.com/office/drawing/2014/main" id="{EC59F2D1-0224-4679-B3F2-13D1C9A956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98341" y="2934491"/>
            <a:ext cx="311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latinLnBrk="0">
              <a:spcBef>
                <a:spcPct val="0"/>
              </a:spcBef>
              <a:buClrTx/>
              <a:buFontTx/>
              <a:buNone/>
            </a:pPr>
            <a:r>
              <a:rPr lang="en-US" altLang="ko-KR" b="1">
                <a:ea typeface="돋움" panose="020B0600000101010101" pitchFamily="34" charset="-127"/>
              </a:rPr>
              <a:t>x</a:t>
            </a:r>
            <a:endParaRPr lang="en-US" altLang="ko-KR" b="1">
              <a:solidFill>
                <a:schemeClr val="tx1"/>
              </a:solidFill>
              <a:latin typeface="Arial" panose="020B0604020202020204" pitchFamily="34" charset="0"/>
              <a:ea typeface="돋움" panose="020B0600000101010101" pitchFamily="34" charset="-127"/>
            </a:endParaRPr>
          </a:p>
        </p:txBody>
      </p:sp>
      <p:sp>
        <p:nvSpPr>
          <p:cNvPr id="138268" name="Text Box 28">
            <a:extLst>
              <a:ext uri="{FF2B5EF4-FFF2-40B4-BE49-F238E27FC236}">
                <a16:creationId xmlns:a16="http://schemas.microsoft.com/office/drawing/2014/main" id="{638CE6B8-BFF8-4BA2-9DCF-DA5E1DA8A1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19216" y="2974178"/>
            <a:ext cx="311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latinLnBrk="0">
              <a:spcBef>
                <a:spcPct val="0"/>
              </a:spcBef>
              <a:buClrTx/>
              <a:buFontTx/>
              <a:buNone/>
            </a:pPr>
            <a:r>
              <a:rPr lang="en-US" altLang="ko-KR" b="1">
                <a:ea typeface="돋움" panose="020B0600000101010101" pitchFamily="34" charset="-127"/>
              </a:rPr>
              <a:t>x</a:t>
            </a:r>
            <a:endParaRPr lang="en-US" altLang="ko-KR" b="1">
              <a:solidFill>
                <a:schemeClr val="tx1"/>
              </a:solidFill>
              <a:latin typeface="Arial" panose="020B0604020202020204" pitchFamily="34" charset="0"/>
              <a:ea typeface="돋움" panose="020B0600000101010101" pitchFamily="34" charset="-127"/>
            </a:endParaRPr>
          </a:p>
        </p:txBody>
      </p:sp>
      <p:sp>
        <p:nvSpPr>
          <p:cNvPr id="138269" name="Text Box 29">
            <a:extLst>
              <a:ext uri="{FF2B5EF4-FFF2-40B4-BE49-F238E27FC236}">
                <a16:creationId xmlns:a16="http://schemas.microsoft.com/office/drawing/2014/main" id="{F0FE0DD8-AC8C-4F95-AD1D-A7D18425F1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90516" y="3040853"/>
            <a:ext cx="2984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latinLnBrk="0">
              <a:spcBef>
                <a:spcPct val="0"/>
              </a:spcBef>
              <a:buClrTx/>
              <a:buFontTx/>
              <a:buNone/>
            </a:pPr>
            <a:r>
              <a:rPr lang="en-US" altLang="ko-KR" b="1">
                <a:ea typeface="돋움" panose="020B0600000101010101" pitchFamily="34" charset="-127"/>
              </a:rPr>
              <a:t>z</a:t>
            </a:r>
            <a:endParaRPr lang="en-US" altLang="ko-KR" b="1">
              <a:solidFill>
                <a:schemeClr val="tx1"/>
              </a:solidFill>
              <a:latin typeface="Arial" panose="020B0604020202020204" pitchFamily="34" charset="0"/>
              <a:ea typeface="돋움" panose="020B0600000101010101" pitchFamily="34" charset="-127"/>
            </a:endParaRPr>
          </a:p>
        </p:txBody>
      </p:sp>
      <p:sp>
        <p:nvSpPr>
          <p:cNvPr id="138270" name="Text Box 30">
            <a:extLst>
              <a:ext uri="{FF2B5EF4-FFF2-40B4-BE49-F238E27FC236}">
                <a16:creationId xmlns:a16="http://schemas.microsoft.com/office/drawing/2014/main" id="{94FE6167-54D3-4DD9-A8F0-EB057A9C48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50591" y="3001166"/>
            <a:ext cx="2984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latinLnBrk="0">
              <a:spcBef>
                <a:spcPct val="0"/>
              </a:spcBef>
              <a:buClrTx/>
              <a:buFontTx/>
              <a:buNone/>
            </a:pPr>
            <a:r>
              <a:rPr lang="en-US" altLang="ko-KR" b="1">
                <a:ea typeface="돋움" panose="020B0600000101010101" pitchFamily="34" charset="-127"/>
              </a:rPr>
              <a:t>z</a:t>
            </a:r>
            <a:endParaRPr lang="en-US" altLang="ko-KR" b="1">
              <a:solidFill>
                <a:schemeClr val="tx1"/>
              </a:solidFill>
              <a:latin typeface="Arial" panose="020B0604020202020204" pitchFamily="34" charset="0"/>
              <a:ea typeface="돋움" panose="020B0600000101010101" pitchFamily="34" charset="-127"/>
            </a:endParaRPr>
          </a:p>
        </p:txBody>
      </p:sp>
      <p:sp>
        <p:nvSpPr>
          <p:cNvPr id="138271" name="Text Box 31">
            <a:extLst>
              <a:ext uri="{FF2B5EF4-FFF2-40B4-BE49-F238E27FC236}">
                <a16:creationId xmlns:a16="http://schemas.microsoft.com/office/drawing/2014/main" id="{2A992DF2-EFE7-42FA-8CBE-A575CEDE42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20203" y="3040853"/>
            <a:ext cx="2984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latinLnBrk="0">
              <a:spcBef>
                <a:spcPct val="0"/>
              </a:spcBef>
              <a:buClrTx/>
              <a:buFontTx/>
              <a:buNone/>
            </a:pPr>
            <a:r>
              <a:rPr lang="en-US" altLang="ko-KR" b="1">
                <a:ea typeface="돋움" panose="020B0600000101010101" pitchFamily="34" charset="-127"/>
              </a:rPr>
              <a:t>z</a:t>
            </a:r>
            <a:endParaRPr lang="en-US" altLang="ko-KR" b="1">
              <a:solidFill>
                <a:schemeClr val="tx1"/>
              </a:solidFill>
              <a:latin typeface="Arial" panose="020B0604020202020204" pitchFamily="34" charset="0"/>
              <a:ea typeface="돋움" panose="020B0600000101010101" pitchFamily="34" charset="-127"/>
            </a:endParaRPr>
          </a:p>
        </p:txBody>
      </p:sp>
      <p:sp>
        <p:nvSpPr>
          <p:cNvPr id="138272" name="Text Box 32">
            <a:extLst>
              <a:ext uri="{FF2B5EF4-FFF2-40B4-BE49-F238E27FC236}">
                <a16:creationId xmlns:a16="http://schemas.microsoft.com/office/drawing/2014/main" id="{19C0F6D3-39C8-4786-9B74-17812BD1C8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80278" y="3040853"/>
            <a:ext cx="2984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latinLnBrk="0">
              <a:spcBef>
                <a:spcPct val="0"/>
              </a:spcBef>
              <a:buClrTx/>
              <a:buFontTx/>
              <a:buNone/>
            </a:pPr>
            <a:r>
              <a:rPr lang="en-US" altLang="ko-KR" b="1">
                <a:ea typeface="돋움" panose="020B0600000101010101" pitchFamily="34" charset="-127"/>
              </a:rPr>
              <a:t>z</a:t>
            </a:r>
            <a:endParaRPr lang="en-US" altLang="ko-KR" b="1">
              <a:solidFill>
                <a:schemeClr val="tx1"/>
              </a:solidFill>
              <a:latin typeface="Arial" panose="020B0604020202020204" pitchFamily="34" charset="0"/>
              <a:ea typeface="돋움" panose="020B0600000101010101" pitchFamily="34" charset="-127"/>
            </a:endParaRPr>
          </a:p>
        </p:txBody>
      </p:sp>
      <p:sp>
        <p:nvSpPr>
          <p:cNvPr id="138273" name="Text Box 33">
            <a:extLst>
              <a:ext uri="{FF2B5EF4-FFF2-40B4-BE49-F238E27FC236}">
                <a16:creationId xmlns:a16="http://schemas.microsoft.com/office/drawing/2014/main" id="{B62977C6-73E6-46B3-8BFC-B734055B3F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653" y="1764503"/>
            <a:ext cx="311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latinLnBrk="0">
              <a:spcBef>
                <a:spcPct val="0"/>
              </a:spcBef>
              <a:buClrTx/>
              <a:buFontTx/>
              <a:buNone/>
            </a:pPr>
            <a:r>
              <a:rPr lang="en-US" altLang="ko-KR" b="1">
                <a:ea typeface="돋움" panose="020B0600000101010101" pitchFamily="34" charset="-127"/>
              </a:rPr>
              <a:t>y</a:t>
            </a:r>
            <a:endParaRPr lang="en-US" altLang="ko-KR" b="1">
              <a:solidFill>
                <a:schemeClr val="tx1"/>
              </a:solidFill>
              <a:latin typeface="Arial" panose="020B0604020202020204" pitchFamily="34" charset="0"/>
              <a:ea typeface="돋움" panose="020B0600000101010101" pitchFamily="34" charset="-127"/>
            </a:endParaRPr>
          </a:p>
        </p:txBody>
      </p:sp>
      <p:sp>
        <p:nvSpPr>
          <p:cNvPr id="138274" name="Text Box 34">
            <a:extLst>
              <a:ext uri="{FF2B5EF4-FFF2-40B4-BE49-F238E27FC236}">
                <a16:creationId xmlns:a16="http://schemas.microsoft.com/office/drawing/2014/main" id="{9F4D61E0-473D-4C34-A338-F3FA43298E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07578" y="1793078"/>
            <a:ext cx="311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latinLnBrk="0">
              <a:spcBef>
                <a:spcPct val="0"/>
              </a:spcBef>
              <a:buClrTx/>
              <a:buFontTx/>
              <a:buNone/>
            </a:pPr>
            <a:r>
              <a:rPr lang="en-US" altLang="ko-KR" b="1">
                <a:ea typeface="돋움" panose="020B0600000101010101" pitchFamily="34" charset="-127"/>
              </a:rPr>
              <a:t>y</a:t>
            </a:r>
            <a:endParaRPr lang="en-US" altLang="ko-KR" b="1">
              <a:solidFill>
                <a:schemeClr val="tx1"/>
              </a:solidFill>
              <a:latin typeface="Arial" panose="020B0604020202020204" pitchFamily="34" charset="0"/>
              <a:ea typeface="돋움" panose="020B0600000101010101" pitchFamily="34" charset="-127"/>
            </a:endParaRPr>
          </a:p>
        </p:txBody>
      </p:sp>
      <p:sp>
        <p:nvSpPr>
          <p:cNvPr id="138275" name="Text Box 35">
            <a:extLst>
              <a:ext uri="{FF2B5EF4-FFF2-40B4-BE49-F238E27FC236}">
                <a16:creationId xmlns:a16="http://schemas.microsoft.com/office/drawing/2014/main" id="{65A3527A-1FE1-4BB2-9222-8F90C43A40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80816" y="1793078"/>
            <a:ext cx="311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latinLnBrk="0">
              <a:spcBef>
                <a:spcPct val="0"/>
              </a:spcBef>
              <a:buClrTx/>
              <a:buFontTx/>
              <a:buNone/>
            </a:pPr>
            <a:r>
              <a:rPr lang="en-US" altLang="ko-KR" b="1">
                <a:ea typeface="돋움" panose="020B0600000101010101" pitchFamily="34" charset="-127"/>
              </a:rPr>
              <a:t>y</a:t>
            </a:r>
            <a:endParaRPr lang="en-US" altLang="ko-KR" b="1">
              <a:solidFill>
                <a:schemeClr val="tx1"/>
              </a:solidFill>
              <a:latin typeface="Arial" panose="020B0604020202020204" pitchFamily="34" charset="0"/>
              <a:ea typeface="돋움" panose="020B0600000101010101" pitchFamily="34" charset="-127"/>
            </a:endParaRPr>
          </a:p>
        </p:txBody>
      </p:sp>
      <p:sp>
        <p:nvSpPr>
          <p:cNvPr id="138276" name="Text Box 36">
            <a:extLst>
              <a:ext uri="{FF2B5EF4-FFF2-40B4-BE49-F238E27FC236}">
                <a16:creationId xmlns:a16="http://schemas.microsoft.com/office/drawing/2014/main" id="{B93A7E77-14DD-4026-85DF-94B8B8A752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01691" y="1831178"/>
            <a:ext cx="311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latinLnBrk="0">
              <a:spcBef>
                <a:spcPct val="0"/>
              </a:spcBef>
              <a:buClrTx/>
              <a:buFontTx/>
              <a:buNone/>
            </a:pPr>
            <a:r>
              <a:rPr lang="en-US" altLang="ko-KR" b="1">
                <a:ea typeface="돋움" panose="020B0600000101010101" pitchFamily="34" charset="-127"/>
              </a:rPr>
              <a:t>y</a:t>
            </a:r>
            <a:endParaRPr lang="en-US" altLang="ko-KR" b="1">
              <a:solidFill>
                <a:schemeClr val="tx1"/>
              </a:solidFill>
              <a:latin typeface="Arial" panose="020B0604020202020204" pitchFamily="34" charset="0"/>
              <a:ea typeface="돋움" panose="020B0600000101010101" pitchFamily="34" charset="-127"/>
            </a:endParaRPr>
          </a:p>
        </p:txBody>
      </p:sp>
      <p:sp>
        <p:nvSpPr>
          <p:cNvPr id="138277" name="Text Box 37">
            <a:extLst>
              <a:ext uri="{FF2B5EF4-FFF2-40B4-BE49-F238E27FC236}">
                <a16:creationId xmlns:a16="http://schemas.microsoft.com/office/drawing/2014/main" id="{1142329D-B76B-4488-922F-FDEFCEE1E1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69141" y="3491703"/>
            <a:ext cx="18161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latinLnBrk="0">
              <a:spcBef>
                <a:spcPct val="0"/>
              </a:spcBef>
              <a:buClrTx/>
              <a:buFontTx/>
              <a:buNone/>
            </a:pPr>
            <a:r>
              <a:rPr lang="en-US" altLang="ko-KR">
                <a:solidFill>
                  <a:schemeClr val="tx2"/>
                </a:solidFill>
                <a:latin typeface="Tahoma" panose="020B0604030504040204" pitchFamily="34" charset="0"/>
                <a:ea typeface="돋움" panose="020B0600000101010101" pitchFamily="34" charset="-127"/>
              </a:rPr>
              <a:t>Original position</a:t>
            </a:r>
          </a:p>
        </p:txBody>
      </p:sp>
      <p:sp>
        <p:nvSpPr>
          <p:cNvPr id="138278" name="Text Box 38">
            <a:extLst>
              <a:ext uri="{FF2B5EF4-FFF2-40B4-BE49-F238E27FC236}">
                <a16:creationId xmlns:a16="http://schemas.microsoft.com/office/drawing/2014/main" id="{EB46FC67-324D-479A-8238-E9BCC933BF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4028" y="3491703"/>
            <a:ext cx="1119188" cy="366712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/>
          <a:p>
            <a:pPr latinLnBrk="0">
              <a:spcBef>
                <a:spcPct val="0"/>
              </a:spcBef>
              <a:buClrTx/>
              <a:buFontTx/>
              <a:buNone/>
            </a:pPr>
            <a:r>
              <a:rPr lang="en-US" altLang="ko-KR">
                <a:solidFill>
                  <a:schemeClr val="tx2"/>
                </a:solidFill>
                <a:latin typeface="Tahoma" panose="020B0604030504040204" pitchFamily="34" charset="0"/>
                <a:ea typeface="돋움" panose="020B0600000101010101" pitchFamily="34" charset="-127"/>
              </a:rPr>
              <a:t>Translate</a:t>
            </a:r>
          </a:p>
        </p:txBody>
      </p:sp>
      <p:sp>
        <p:nvSpPr>
          <p:cNvPr id="138279" name="Text Box 39">
            <a:extLst>
              <a:ext uri="{FF2B5EF4-FFF2-40B4-BE49-F238E27FC236}">
                <a16:creationId xmlns:a16="http://schemas.microsoft.com/office/drawing/2014/main" id="{53BA0FA8-C213-49D9-A051-28609E6921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5066" y="3491703"/>
            <a:ext cx="895350" cy="366712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/>
          <a:p>
            <a:pPr latinLnBrk="0">
              <a:spcBef>
                <a:spcPct val="0"/>
              </a:spcBef>
              <a:buClrTx/>
              <a:buFontTx/>
              <a:buNone/>
            </a:pPr>
            <a:r>
              <a:rPr lang="en-US" altLang="ko-KR">
                <a:solidFill>
                  <a:schemeClr val="tx2"/>
                </a:solidFill>
                <a:latin typeface="Tahoma" panose="020B0604030504040204" pitchFamily="34" charset="0"/>
                <a:ea typeface="돋움" panose="020B0600000101010101" pitchFamily="34" charset="-127"/>
              </a:rPr>
              <a:t>Scaling</a:t>
            </a:r>
          </a:p>
        </p:txBody>
      </p:sp>
      <p:sp>
        <p:nvSpPr>
          <p:cNvPr id="138280" name="Text Box 40">
            <a:extLst>
              <a:ext uri="{FF2B5EF4-FFF2-40B4-BE49-F238E27FC236}">
                <a16:creationId xmlns:a16="http://schemas.microsoft.com/office/drawing/2014/main" id="{6003B004-52AF-41AA-A622-FC24939244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50791" y="3496466"/>
            <a:ext cx="2063750" cy="366713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 latinLnBrk="0">
              <a:spcBef>
                <a:spcPct val="0"/>
              </a:spcBef>
              <a:buClrTx/>
              <a:buFontTx/>
              <a:buNone/>
            </a:pPr>
            <a:r>
              <a:rPr lang="en-US" altLang="ko-KR">
                <a:solidFill>
                  <a:schemeClr val="tx2"/>
                </a:solidFill>
                <a:latin typeface="Tahoma" panose="020B0604030504040204" pitchFamily="34" charset="0"/>
                <a:ea typeface="돋움" panose="020B0600000101010101" pitchFamily="34" charset="-127"/>
              </a:rPr>
              <a:t>Inverse Translate</a:t>
            </a:r>
          </a:p>
        </p:txBody>
      </p:sp>
      <p:sp>
        <p:nvSpPr>
          <p:cNvPr id="138281" name="AutoShape 41">
            <a:extLst>
              <a:ext uri="{FF2B5EF4-FFF2-40B4-BE49-F238E27FC236}">
                <a16:creationId xmlns:a16="http://schemas.microsoft.com/office/drawing/2014/main" id="{99D1C1BE-0596-40A1-87F8-3B9AB390FA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45553" y="2353465"/>
            <a:ext cx="457200" cy="304800"/>
          </a:xfrm>
          <a:prstGeom prst="rightArrow">
            <a:avLst>
              <a:gd name="adj1" fmla="val 42704"/>
              <a:gd name="adj2" fmla="val 60938"/>
            </a:avLst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8282" name="AutoShape 42">
            <a:extLst>
              <a:ext uri="{FF2B5EF4-FFF2-40B4-BE49-F238E27FC236}">
                <a16:creationId xmlns:a16="http://schemas.microsoft.com/office/drawing/2014/main" id="{CA386DFE-6A4B-4967-B7A8-85670157A5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8153" y="2353465"/>
            <a:ext cx="457200" cy="304800"/>
          </a:xfrm>
          <a:prstGeom prst="rightArrow">
            <a:avLst>
              <a:gd name="adj1" fmla="val 42704"/>
              <a:gd name="adj2" fmla="val 60938"/>
            </a:avLst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8283" name="AutoShape 43">
            <a:extLst>
              <a:ext uri="{FF2B5EF4-FFF2-40B4-BE49-F238E27FC236}">
                <a16:creationId xmlns:a16="http://schemas.microsoft.com/office/drawing/2014/main" id="{7B2C3058-5052-4706-93D0-A43A75DC0E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03153" y="2353465"/>
            <a:ext cx="457200" cy="304800"/>
          </a:xfrm>
          <a:prstGeom prst="rightArrow">
            <a:avLst>
              <a:gd name="adj1" fmla="val 42704"/>
              <a:gd name="adj2" fmla="val 60938"/>
            </a:avLst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" name="Oval 21">
            <a:extLst>
              <a:ext uri="{FF2B5EF4-FFF2-40B4-BE49-F238E27FC236}">
                <a16:creationId xmlns:a16="http://schemas.microsoft.com/office/drawing/2014/main" id="{C3CCFC3A-83D8-9882-BE8F-B3C4A1CBFD0D}"/>
              </a:ext>
            </a:extLst>
          </p:cNvPr>
          <p:cNvSpPr>
            <a:spLocks noChangeArrowheads="1"/>
          </p:cNvSpPr>
          <p:nvPr/>
        </p:nvSpPr>
        <p:spPr bwMode="auto">
          <a:xfrm flipH="1" flipV="1">
            <a:off x="4557433" y="2638263"/>
            <a:ext cx="74612" cy="91440"/>
          </a:xfrm>
          <a:prstGeom prst="ellipse">
            <a:avLst/>
          </a:prstGeom>
          <a:solidFill>
            <a:srgbClr val="FF0000"/>
          </a:solidFill>
          <a:ln w="12700">
            <a:solidFill>
              <a:srgbClr val="FF0000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5" name="Oval 21">
            <a:extLst>
              <a:ext uri="{FF2B5EF4-FFF2-40B4-BE49-F238E27FC236}">
                <a16:creationId xmlns:a16="http://schemas.microsoft.com/office/drawing/2014/main" id="{87D159A7-207B-1B9C-5E90-240685797833}"/>
              </a:ext>
            </a:extLst>
          </p:cNvPr>
          <p:cNvSpPr>
            <a:spLocks noChangeArrowheads="1"/>
          </p:cNvSpPr>
          <p:nvPr/>
        </p:nvSpPr>
        <p:spPr bwMode="auto">
          <a:xfrm flipH="1" flipV="1">
            <a:off x="6343510" y="2638263"/>
            <a:ext cx="74612" cy="91440"/>
          </a:xfrm>
          <a:prstGeom prst="ellipse">
            <a:avLst/>
          </a:prstGeom>
          <a:solidFill>
            <a:srgbClr val="FF0000"/>
          </a:solidFill>
          <a:ln w="12700">
            <a:solidFill>
              <a:srgbClr val="FF0000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6" name="Oval 21">
            <a:extLst>
              <a:ext uri="{FF2B5EF4-FFF2-40B4-BE49-F238E27FC236}">
                <a16:creationId xmlns:a16="http://schemas.microsoft.com/office/drawing/2014/main" id="{E289B57E-11F7-AEF6-8F3A-82D64B69D625}"/>
              </a:ext>
            </a:extLst>
          </p:cNvPr>
          <p:cNvSpPr>
            <a:spLocks noChangeArrowheads="1"/>
          </p:cNvSpPr>
          <p:nvPr/>
        </p:nvSpPr>
        <p:spPr bwMode="auto">
          <a:xfrm flipH="1" flipV="1">
            <a:off x="8638960" y="2613355"/>
            <a:ext cx="74612" cy="91440"/>
          </a:xfrm>
          <a:prstGeom prst="ellipse">
            <a:avLst/>
          </a:prstGeom>
          <a:solidFill>
            <a:srgbClr val="FF0000"/>
          </a:solidFill>
          <a:ln w="12700">
            <a:solidFill>
              <a:srgbClr val="FF0000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423896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Av: Aligning vector V with k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Amartya Kundu Durjoy, CSE</a:t>
            </a:r>
          </a:p>
        </p:txBody>
      </p:sp>
      <p:grpSp>
        <p:nvGrpSpPr>
          <p:cNvPr id="2" name="Group 20"/>
          <p:cNvGrpSpPr>
            <a:grpSpLocks/>
          </p:cNvGrpSpPr>
          <p:nvPr/>
        </p:nvGrpSpPr>
        <p:grpSpPr bwMode="auto">
          <a:xfrm>
            <a:off x="5765800" y="2470149"/>
            <a:ext cx="2889250" cy="2889250"/>
            <a:chOff x="2688" y="1872"/>
            <a:chExt cx="1680" cy="1680"/>
          </a:xfrm>
        </p:grpSpPr>
        <p:sp>
          <p:nvSpPr>
            <p:cNvPr id="38939" name="Rectangle 5"/>
            <p:cNvSpPr>
              <a:spLocks noChangeArrowheads="1"/>
            </p:cNvSpPr>
            <p:nvPr/>
          </p:nvSpPr>
          <p:spPr bwMode="auto">
            <a:xfrm>
              <a:off x="2688" y="2304"/>
              <a:ext cx="1296" cy="124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8940" name="Rectangle 9"/>
            <p:cNvSpPr>
              <a:spLocks noChangeArrowheads="1"/>
            </p:cNvSpPr>
            <p:nvPr/>
          </p:nvSpPr>
          <p:spPr bwMode="auto">
            <a:xfrm>
              <a:off x="3072" y="1872"/>
              <a:ext cx="1296" cy="124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8941" name="Line 11"/>
            <p:cNvSpPr>
              <a:spLocks noChangeShapeType="1"/>
            </p:cNvSpPr>
            <p:nvPr/>
          </p:nvSpPr>
          <p:spPr bwMode="auto">
            <a:xfrm flipV="1">
              <a:off x="2688" y="1872"/>
              <a:ext cx="384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42" name="Line 12"/>
            <p:cNvSpPr>
              <a:spLocks noChangeShapeType="1"/>
            </p:cNvSpPr>
            <p:nvPr/>
          </p:nvSpPr>
          <p:spPr bwMode="auto">
            <a:xfrm flipV="1">
              <a:off x="3984" y="1872"/>
              <a:ext cx="384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43" name="Line 13"/>
            <p:cNvSpPr>
              <a:spLocks noChangeShapeType="1"/>
            </p:cNvSpPr>
            <p:nvPr/>
          </p:nvSpPr>
          <p:spPr bwMode="auto">
            <a:xfrm flipV="1">
              <a:off x="3984" y="3120"/>
              <a:ext cx="384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44" name="Line 14"/>
            <p:cNvSpPr>
              <a:spLocks noChangeShapeType="1"/>
            </p:cNvSpPr>
            <p:nvPr/>
          </p:nvSpPr>
          <p:spPr bwMode="auto">
            <a:xfrm flipV="1">
              <a:off x="2688" y="3120"/>
              <a:ext cx="384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8916" name="Line 23"/>
          <p:cNvSpPr>
            <a:spLocks noChangeShapeType="1"/>
          </p:cNvSpPr>
          <p:nvPr/>
        </p:nvSpPr>
        <p:spPr bwMode="auto">
          <a:xfrm rot="21420000" flipH="1">
            <a:off x="5081323" y="4625049"/>
            <a:ext cx="1403350" cy="14033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17" name="Line 24"/>
          <p:cNvSpPr>
            <a:spLocks noChangeShapeType="1"/>
          </p:cNvSpPr>
          <p:nvPr/>
        </p:nvSpPr>
        <p:spPr bwMode="auto">
          <a:xfrm>
            <a:off x="6426200" y="4616449"/>
            <a:ext cx="330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18" name="Line 25"/>
          <p:cNvSpPr>
            <a:spLocks noChangeShapeType="1"/>
          </p:cNvSpPr>
          <p:nvPr/>
        </p:nvSpPr>
        <p:spPr bwMode="auto">
          <a:xfrm flipV="1">
            <a:off x="6426200" y="1644649"/>
            <a:ext cx="0" cy="297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19" name="Text Box 28"/>
          <p:cNvSpPr txBox="1">
            <a:spLocks noChangeArrowheads="1"/>
          </p:cNvSpPr>
          <p:nvPr/>
        </p:nvSpPr>
        <p:spPr bwMode="auto">
          <a:xfrm>
            <a:off x="4692650" y="6102350"/>
            <a:ext cx="4127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/>
              <a:t>x</a:t>
            </a:r>
          </a:p>
        </p:txBody>
      </p:sp>
      <p:sp>
        <p:nvSpPr>
          <p:cNvPr id="38920" name="Text Box 29"/>
          <p:cNvSpPr txBox="1">
            <a:spLocks noChangeArrowheads="1"/>
          </p:cNvSpPr>
          <p:nvPr/>
        </p:nvSpPr>
        <p:spPr bwMode="auto">
          <a:xfrm>
            <a:off x="10058400" y="4533900"/>
            <a:ext cx="4127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/>
              <a:t>y</a:t>
            </a:r>
          </a:p>
        </p:txBody>
      </p:sp>
      <p:sp>
        <p:nvSpPr>
          <p:cNvPr id="38921" name="Text Box 30"/>
          <p:cNvSpPr txBox="1">
            <a:spLocks noChangeArrowheads="1"/>
          </p:cNvSpPr>
          <p:nvPr/>
        </p:nvSpPr>
        <p:spPr bwMode="auto">
          <a:xfrm>
            <a:off x="6178550" y="1066800"/>
            <a:ext cx="4127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/>
              <a:t>z</a:t>
            </a:r>
          </a:p>
        </p:txBody>
      </p:sp>
      <p:sp>
        <p:nvSpPr>
          <p:cNvPr id="54303" name="Text Box 31"/>
          <p:cNvSpPr txBox="1">
            <a:spLocks noChangeArrowheads="1"/>
          </p:cNvSpPr>
          <p:nvPr/>
        </p:nvSpPr>
        <p:spPr bwMode="auto">
          <a:xfrm>
            <a:off x="3619500" y="3625850"/>
            <a:ext cx="17335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/>
              <a:t>(</a:t>
            </a:r>
            <a:r>
              <a:rPr lang="en-US" altLang="en-US">
                <a:cs typeface="Arial" panose="020B0604020202020204" pitchFamily="34" charset="0"/>
              </a:rPr>
              <a:t>√(a</a:t>
            </a:r>
            <a:r>
              <a:rPr lang="en-US" altLang="en-US" baseline="30000">
                <a:ea typeface="Arial Unicode MS" pitchFamily="34" charset="-128"/>
              </a:rPr>
              <a:t>2</a:t>
            </a:r>
            <a:r>
              <a:rPr lang="en-US" altLang="en-US">
                <a:cs typeface="Arial" panose="020B0604020202020204" pitchFamily="34" charset="0"/>
              </a:rPr>
              <a:t>+b</a:t>
            </a:r>
            <a:r>
              <a:rPr lang="en-US" altLang="en-US" baseline="30000">
                <a:ea typeface="Arial Unicode MS" pitchFamily="34" charset="-128"/>
              </a:rPr>
              <a:t>2</a:t>
            </a:r>
            <a:r>
              <a:rPr lang="en-US" altLang="en-US">
                <a:cs typeface="Arial" panose="020B0604020202020204" pitchFamily="34" charset="0"/>
              </a:rPr>
              <a:t>)</a:t>
            </a:r>
            <a:r>
              <a:rPr lang="en-US" altLang="en-US"/>
              <a:t>,0,c)</a:t>
            </a:r>
          </a:p>
        </p:txBody>
      </p:sp>
      <p:sp>
        <p:nvSpPr>
          <p:cNvPr id="54304" name="Text Box 32"/>
          <p:cNvSpPr txBox="1">
            <a:spLocks noChangeArrowheads="1"/>
          </p:cNvSpPr>
          <p:nvPr/>
        </p:nvSpPr>
        <p:spPr bwMode="auto">
          <a:xfrm>
            <a:off x="3867150" y="1825228"/>
            <a:ext cx="17335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/>
              <a:t>(a,0,</a:t>
            </a:r>
            <a:r>
              <a:rPr lang="en-US" altLang="en-US">
                <a:cs typeface="Arial" panose="020B0604020202020204" pitchFamily="34" charset="0"/>
              </a:rPr>
              <a:t>√(b</a:t>
            </a:r>
            <a:r>
              <a:rPr lang="en-US" altLang="en-US" baseline="30000">
                <a:ea typeface="Arial Unicode MS" pitchFamily="34" charset="-128"/>
              </a:rPr>
              <a:t>2</a:t>
            </a:r>
            <a:r>
              <a:rPr lang="en-US" altLang="en-US">
                <a:cs typeface="Arial" panose="020B0604020202020204" pitchFamily="34" charset="0"/>
              </a:rPr>
              <a:t>+c</a:t>
            </a:r>
            <a:r>
              <a:rPr lang="en-US" altLang="en-US" baseline="30000">
                <a:ea typeface="Arial Unicode MS" pitchFamily="34" charset="-128"/>
              </a:rPr>
              <a:t>2</a:t>
            </a:r>
            <a:r>
              <a:rPr lang="en-US" altLang="en-US">
                <a:cs typeface="Arial" panose="020B0604020202020204" pitchFamily="34" charset="0"/>
              </a:rPr>
              <a:t>)</a:t>
            </a:r>
            <a:r>
              <a:rPr lang="en-US" altLang="en-US"/>
              <a:t>)</a:t>
            </a:r>
          </a:p>
        </p:txBody>
      </p:sp>
      <p:grpSp>
        <p:nvGrpSpPr>
          <p:cNvPr id="3" name="Group 37"/>
          <p:cNvGrpSpPr>
            <a:grpSpLocks/>
          </p:cNvGrpSpPr>
          <p:nvPr/>
        </p:nvGrpSpPr>
        <p:grpSpPr bwMode="auto">
          <a:xfrm>
            <a:off x="5098525" y="3206224"/>
            <a:ext cx="2896129" cy="1410229"/>
            <a:chOff x="2300" y="2300"/>
            <a:chExt cx="1684" cy="820"/>
          </a:xfrm>
        </p:grpSpPr>
        <p:grpSp>
          <p:nvGrpSpPr>
            <p:cNvPr id="38935" name="Group 21"/>
            <p:cNvGrpSpPr>
              <a:grpSpLocks/>
            </p:cNvGrpSpPr>
            <p:nvPr/>
          </p:nvGrpSpPr>
          <p:grpSpPr bwMode="auto">
            <a:xfrm>
              <a:off x="2300" y="2300"/>
              <a:ext cx="772" cy="820"/>
              <a:chOff x="2300" y="2300"/>
              <a:chExt cx="772" cy="820"/>
            </a:xfrm>
          </p:grpSpPr>
          <p:sp>
            <p:nvSpPr>
              <p:cNvPr id="38937" name="Line 16"/>
              <p:cNvSpPr>
                <a:spLocks noChangeShapeType="1"/>
              </p:cNvSpPr>
              <p:nvPr/>
            </p:nvSpPr>
            <p:spPr bwMode="auto">
              <a:xfrm rot="21480000" flipH="1">
                <a:off x="2300" y="2300"/>
                <a:ext cx="404" cy="48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938" name="Line 17"/>
              <p:cNvSpPr>
                <a:spLocks noChangeShapeType="1"/>
              </p:cNvSpPr>
              <p:nvPr/>
            </p:nvSpPr>
            <p:spPr bwMode="auto">
              <a:xfrm flipH="1" flipV="1">
                <a:off x="2496" y="2544"/>
                <a:ext cx="576" cy="57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38936" name="Arc 34"/>
            <p:cNvSpPr>
              <a:spLocks/>
            </p:cNvSpPr>
            <p:nvPr/>
          </p:nvSpPr>
          <p:spPr bwMode="auto">
            <a:xfrm flipV="1">
              <a:off x="2496" y="2304"/>
              <a:ext cx="1488" cy="240"/>
            </a:xfrm>
            <a:custGeom>
              <a:avLst/>
              <a:gdLst>
                <a:gd name="T0" fmla="*/ 0 w 21600"/>
                <a:gd name="T1" fmla="*/ 0 h 21600"/>
                <a:gd name="T2" fmla="*/ 103 w 21600"/>
                <a:gd name="T3" fmla="*/ 3 h 21600"/>
                <a:gd name="T4" fmla="*/ 0 w 21600"/>
                <a:gd name="T5" fmla="*/ 3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</p:grpSp>
      <p:grpSp>
        <p:nvGrpSpPr>
          <p:cNvPr id="5" name="Group 39"/>
          <p:cNvGrpSpPr>
            <a:grpSpLocks/>
          </p:cNvGrpSpPr>
          <p:nvPr/>
        </p:nvGrpSpPr>
        <p:grpSpPr bwMode="auto">
          <a:xfrm>
            <a:off x="5765800" y="2071157"/>
            <a:ext cx="2228850" cy="2545292"/>
            <a:chOff x="2688" y="1640"/>
            <a:chExt cx="1296" cy="1480"/>
          </a:xfrm>
        </p:grpSpPr>
        <p:grpSp>
          <p:nvGrpSpPr>
            <p:cNvPr id="38931" name="Group 22"/>
            <p:cNvGrpSpPr>
              <a:grpSpLocks/>
            </p:cNvGrpSpPr>
            <p:nvPr/>
          </p:nvGrpSpPr>
          <p:grpSpPr bwMode="auto">
            <a:xfrm>
              <a:off x="2688" y="1640"/>
              <a:ext cx="384" cy="1480"/>
              <a:chOff x="2688" y="1640"/>
              <a:chExt cx="384" cy="1480"/>
            </a:xfrm>
          </p:grpSpPr>
          <p:sp>
            <p:nvSpPr>
              <p:cNvPr id="38933" name="Line 18"/>
              <p:cNvSpPr>
                <a:spLocks noChangeShapeType="1"/>
              </p:cNvSpPr>
              <p:nvPr/>
            </p:nvSpPr>
            <p:spPr bwMode="auto">
              <a:xfrm flipV="1">
                <a:off x="2688" y="1640"/>
                <a:ext cx="0" cy="67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934" name="Line 19"/>
              <p:cNvSpPr>
                <a:spLocks noChangeShapeType="1"/>
              </p:cNvSpPr>
              <p:nvPr/>
            </p:nvSpPr>
            <p:spPr bwMode="auto">
              <a:xfrm flipH="1" flipV="1">
                <a:off x="2688" y="1824"/>
                <a:ext cx="384" cy="12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38932" name="Arc 38"/>
            <p:cNvSpPr>
              <a:spLocks/>
            </p:cNvSpPr>
            <p:nvPr/>
          </p:nvSpPr>
          <p:spPr bwMode="auto">
            <a:xfrm>
              <a:off x="2688" y="1824"/>
              <a:ext cx="1296" cy="480"/>
            </a:xfrm>
            <a:custGeom>
              <a:avLst/>
              <a:gdLst>
                <a:gd name="T0" fmla="*/ 0 w 21600"/>
                <a:gd name="T1" fmla="*/ 0 h 21600"/>
                <a:gd name="T2" fmla="*/ 78 w 21600"/>
                <a:gd name="T3" fmla="*/ 11 h 21600"/>
                <a:gd name="T4" fmla="*/ 0 w 21600"/>
                <a:gd name="T5" fmla="*/ 11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prstDash val="dash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</p:grpSp>
      <p:grpSp>
        <p:nvGrpSpPr>
          <p:cNvPr id="7" name="Group 41"/>
          <p:cNvGrpSpPr>
            <a:grpSpLocks/>
          </p:cNvGrpSpPr>
          <p:nvPr/>
        </p:nvGrpSpPr>
        <p:grpSpPr bwMode="auto">
          <a:xfrm>
            <a:off x="6426201" y="3137432"/>
            <a:ext cx="2872052" cy="1479021"/>
            <a:chOff x="3072" y="2260"/>
            <a:chExt cx="1670" cy="860"/>
          </a:xfrm>
        </p:grpSpPr>
        <p:grpSp>
          <p:nvGrpSpPr>
            <p:cNvPr id="38927" name="Group 27"/>
            <p:cNvGrpSpPr>
              <a:grpSpLocks/>
            </p:cNvGrpSpPr>
            <p:nvPr/>
          </p:nvGrpSpPr>
          <p:grpSpPr bwMode="auto">
            <a:xfrm>
              <a:off x="3072" y="2260"/>
              <a:ext cx="1670" cy="860"/>
              <a:chOff x="3072" y="2260"/>
              <a:chExt cx="1670" cy="860"/>
            </a:xfrm>
          </p:grpSpPr>
          <p:sp>
            <p:nvSpPr>
              <p:cNvPr id="38929" name="Line 15"/>
              <p:cNvSpPr>
                <a:spLocks noChangeShapeType="1"/>
              </p:cNvSpPr>
              <p:nvPr/>
            </p:nvSpPr>
            <p:spPr bwMode="auto">
              <a:xfrm flipV="1">
                <a:off x="3072" y="2304"/>
                <a:ext cx="912" cy="81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930" name="Text Box 26"/>
              <p:cNvSpPr txBox="1">
                <a:spLocks noChangeArrowheads="1"/>
              </p:cNvSpPr>
              <p:nvPr/>
            </p:nvSpPr>
            <p:spPr bwMode="auto">
              <a:xfrm>
                <a:off x="4022" y="2260"/>
                <a:ext cx="720" cy="2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en-US" altLang="en-US"/>
                  <a:t>(a,b,c)</a:t>
                </a:r>
              </a:p>
            </p:txBody>
          </p:sp>
        </p:grpSp>
        <p:sp>
          <p:nvSpPr>
            <p:cNvPr id="38928" name="Text Box 40"/>
            <p:cNvSpPr txBox="1">
              <a:spLocks noChangeArrowheads="1"/>
            </p:cNvSpPr>
            <p:nvPr/>
          </p:nvSpPr>
          <p:spPr bwMode="auto">
            <a:xfrm>
              <a:off x="3408" y="2736"/>
              <a:ext cx="432" cy="2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/>
                <a:t>V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4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54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303" grpId="0"/>
      <p:bldP spid="5430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Av: Aligning vector V with k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Amartya Kundu Durjoy, CSE</a:t>
            </a:r>
          </a:p>
        </p:txBody>
      </p:sp>
      <p:sp>
        <p:nvSpPr>
          <p:cNvPr id="38939" name="Rectangle 5"/>
          <p:cNvSpPr>
            <a:spLocks noChangeArrowheads="1"/>
          </p:cNvSpPr>
          <p:nvPr/>
        </p:nvSpPr>
        <p:spPr bwMode="auto">
          <a:xfrm>
            <a:off x="5765800" y="3213099"/>
            <a:ext cx="2228850" cy="2146300"/>
          </a:xfrm>
          <a:prstGeom prst="rect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38940" name="Rectangle 9"/>
          <p:cNvSpPr>
            <a:spLocks noChangeArrowheads="1"/>
          </p:cNvSpPr>
          <p:nvPr/>
        </p:nvSpPr>
        <p:spPr bwMode="auto">
          <a:xfrm>
            <a:off x="6426200" y="2470149"/>
            <a:ext cx="2082668" cy="2146300"/>
          </a:xfrm>
          <a:prstGeom prst="rect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38941" name="Line 11"/>
          <p:cNvSpPr>
            <a:spLocks noChangeShapeType="1"/>
          </p:cNvSpPr>
          <p:nvPr/>
        </p:nvSpPr>
        <p:spPr bwMode="auto">
          <a:xfrm flipV="1">
            <a:off x="5765800" y="2470149"/>
            <a:ext cx="660400" cy="74295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42" name="Line 12"/>
          <p:cNvSpPr>
            <a:spLocks noChangeShapeType="1"/>
          </p:cNvSpPr>
          <p:nvPr/>
        </p:nvSpPr>
        <p:spPr bwMode="auto">
          <a:xfrm flipV="1">
            <a:off x="7994650" y="2487173"/>
            <a:ext cx="514218" cy="725925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43" name="Line 13"/>
          <p:cNvSpPr>
            <a:spLocks noChangeShapeType="1"/>
          </p:cNvSpPr>
          <p:nvPr/>
        </p:nvSpPr>
        <p:spPr bwMode="auto">
          <a:xfrm flipV="1">
            <a:off x="7994650" y="4643611"/>
            <a:ext cx="514218" cy="715788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44" name="Line 14"/>
          <p:cNvSpPr>
            <a:spLocks noChangeShapeType="1"/>
          </p:cNvSpPr>
          <p:nvPr/>
        </p:nvSpPr>
        <p:spPr bwMode="auto">
          <a:xfrm flipV="1">
            <a:off x="5765800" y="4616449"/>
            <a:ext cx="660400" cy="74295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16" name="Line 23"/>
          <p:cNvSpPr>
            <a:spLocks noChangeShapeType="1"/>
          </p:cNvSpPr>
          <p:nvPr/>
        </p:nvSpPr>
        <p:spPr bwMode="auto">
          <a:xfrm rot="21420000" flipH="1">
            <a:off x="5081323" y="4625049"/>
            <a:ext cx="1403350" cy="14033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17" name="Line 24"/>
          <p:cNvSpPr>
            <a:spLocks noChangeShapeType="1"/>
          </p:cNvSpPr>
          <p:nvPr/>
        </p:nvSpPr>
        <p:spPr bwMode="auto">
          <a:xfrm>
            <a:off x="6426200" y="4616449"/>
            <a:ext cx="330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18" name="Line 25"/>
          <p:cNvSpPr>
            <a:spLocks noChangeShapeType="1"/>
          </p:cNvSpPr>
          <p:nvPr/>
        </p:nvSpPr>
        <p:spPr bwMode="auto">
          <a:xfrm flipH="1" flipV="1">
            <a:off x="6425867" y="1143000"/>
            <a:ext cx="0" cy="347344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19" name="Text Box 28"/>
          <p:cNvSpPr txBox="1">
            <a:spLocks noChangeArrowheads="1"/>
          </p:cNvSpPr>
          <p:nvPr/>
        </p:nvSpPr>
        <p:spPr bwMode="auto">
          <a:xfrm>
            <a:off x="4692650" y="6102350"/>
            <a:ext cx="4127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/>
              <a:t>x</a:t>
            </a:r>
          </a:p>
        </p:txBody>
      </p:sp>
      <p:sp>
        <p:nvSpPr>
          <p:cNvPr id="38920" name="Text Box 29"/>
          <p:cNvSpPr txBox="1">
            <a:spLocks noChangeArrowheads="1"/>
          </p:cNvSpPr>
          <p:nvPr/>
        </p:nvSpPr>
        <p:spPr bwMode="auto">
          <a:xfrm>
            <a:off x="10058400" y="4533900"/>
            <a:ext cx="4127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/>
              <a:t>y</a:t>
            </a:r>
          </a:p>
        </p:txBody>
      </p:sp>
      <p:sp>
        <p:nvSpPr>
          <p:cNvPr id="38921" name="Text Box 30"/>
          <p:cNvSpPr txBox="1">
            <a:spLocks noChangeArrowheads="1"/>
          </p:cNvSpPr>
          <p:nvPr/>
        </p:nvSpPr>
        <p:spPr bwMode="auto">
          <a:xfrm>
            <a:off x="6425535" y="896692"/>
            <a:ext cx="4127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dirty="0"/>
              <a:t>z</a:t>
            </a:r>
          </a:p>
        </p:txBody>
      </p:sp>
      <p:sp>
        <p:nvSpPr>
          <p:cNvPr id="54304" name="Text Box 32"/>
          <p:cNvSpPr txBox="1">
            <a:spLocks noChangeArrowheads="1"/>
          </p:cNvSpPr>
          <p:nvPr/>
        </p:nvSpPr>
        <p:spPr bwMode="auto">
          <a:xfrm>
            <a:off x="4876668" y="2429810"/>
            <a:ext cx="17335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dirty="0"/>
              <a:t>(a,0,</a:t>
            </a:r>
            <a:r>
              <a:rPr lang="en-US" altLang="en-US" dirty="0">
                <a:sym typeface="Symbol" panose="05050102010706020507" pitchFamily="18" charset="2"/>
              </a:rPr>
              <a:t> )</a:t>
            </a:r>
            <a:endParaRPr lang="en-US" altLang="en-US" dirty="0"/>
          </a:p>
        </p:txBody>
      </p:sp>
      <p:grpSp>
        <p:nvGrpSpPr>
          <p:cNvPr id="38931" name="Group 22"/>
          <p:cNvGrpSpPr>
            <a:grpSpLocks/>
          </p:cNvGrpSpPr>
          <p:nvPr/>
        </p:nvGrpSpPr>
        <p:grpSpPr bwMode="auto">
          <a:xfrm>
            <a:off x="5765800" y="2645619"/>
            <a:ext cx="660400" cy="1970825"/>
            <a:chOff x="2688" y="1761"/>
            <a:chExt cx="384" cy="1359"/>
          </a:xfrm>
        </p:grpSpPr>
        <p:sp>
          <p:nvSpPr>
            <p:cNvPr id="38933" name="Line 18"/>
            <p:cNvSpPr>
              <a:spLocks noChangeShapeType="1"/>
            </p:cNvSpPr>
            <p:nvPr/>
          </p:nvSpPr>
          <p:spPr bwMode="auto">
            <a:xfrm flipV="1">
              <a:off x="2688" y="1787"/>
              <a:ext cx="0" cy="6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34" name="Line 19"/>
            <p:cNvSpPr>
              <a:spLocks noChangeShapeType="1"/>
            </p:cNvSpPr>
            <p:nvPr/>
          </p:nvSpPr>
          <p:spPr bwMode="auto">
            <a:xfrm flipH="1" flipV="1">
              <a:off x="2688" y="1761"/>
              <a:ext cx="384" cy="1359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8932" name="Arc 38"/>
          <p:cNvSpPr>
            <a:spLocks/>
          </p:cNvSpPr>
          <p:nvPr/>
        </p:nvSpPr>
        <p:spPr bwMode="auto">
          <a:xfrm>
            <a:off x="5765800" y="2645136"/>
            <a:ext cx="2228850" cy="787943"/>
          </a:xfrm>
          <a:custGeom>
            <a:avLst/>
            <a:gdLst>
              <a:gd name="T0" fmla="*/ 0 w 21600"/>
              <a:gd name="T1" fmla="*/ 0 h 21600"/>
              <a:gd name="T2" fmla="*/ 78 w 21600"/>
              <a:gd name="T3" fmla="*/ 11 h 21600"/>
              <a:gd name="T4" fmla="*/ 0 w 21600"/>
              <a:gd name="T5" fmla="*/ 11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prstDash val="dash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grpSp>
        <p:nvGrpSpPr>
          <p:cNvPr id="38927" name="Group 27"/>
          <p:cNvGrpSpPr>
            <a:grpSpLocks/>
          </p:cNvGrpSpPr>
          <p:nvPr/>
        </p:nvGrpSpPr>
        <p:grpSpPr bwMode="auto">
          <a:xfrm>
            <a:off x="6426201" y="3087558"/>
            <a:ext cx="2713831" cy="1528895"/>
            <a:chOff x="3072" y="2231"/>
            <a:chExt cx="1578" cy="889"/>
          </a:xfrm>
        </p:grpSpPr>
        <p:sp>
          <p:nvSpPr>
            <p:cNvPr id="38929" name="Line 15"/>
            <p:cNvSpPr>
              <a:spLocks noChangeShapeType="1"/>
            </p:cNvSpPr>
            <p:nvPr/>
          </p:nvSpPr>
          <p:spPr bwMode="auto">
            <a:xfrm flipV="1">
              <a:off x="3072" y="2304"/>
              <a:ext cx="912" cy="816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30" name="Text Box 26"/>
            <p:cNvSpPr txBox="1">
              <a:spLocks noChangeArrowheads="1"/>
            </p:cNvSpPr>
            <p:nvPr/>
          </p:nvSpPr>
          <p:spPr bwMode="auto">
            <a:xfrm>
              <a:off x="3930" y="2231"/>
              <a:ext cx="720" cy="2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dirty="0"/>
                <a:t>(</a:t>
              </a:r>
              <a:r>
                <a:rPr lang="en-US" altLang="en-US" dirty="0" err="1"/>
                <a:t>a,b,c</a:t>
              </a:r>
              <a:r>
                <a:rPr lang="en-US" altLang="en-US" dirty="0"/>
                <a:t>)</a:t>
              </a:r>
            </a:p>
          </p:txBody>
        </p:sp>
      </p:grpSp>
      <p:sp>
        <p:nvSpPr>
          <p:cNvPr id="38928" name="Text Box 40"/>
          <p:cNvSpPr txBox="1">
            <a:spLocks noChangeArrowheads="1"/>
          </p:cNvSpPr>
          <p:nvPr/>
        </p:nvSpPr>
        <p:spPr bwMode="auto">
          <a:xfrm>
            <a:off x="7205362" y="3821270"/>
            <a:ext cx="58063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dirty="0"/>
              <a:t>|V|</a:t>
            </a:r>
          </a:p>
        </p:txBody>
      </p:sp>
      <p:sp>
        <p:nvSpPr>
          <p:cNvPr id="11" name="Line 15">
            <a:extLst>
              <a:ext uri="{FF2B5EF4-FFF2-40B4-BE49-F238E27FC236}">
                <a16:creationId xmlns:a16="http://schemas.microsoft.com/office/drawing/2014/main" id="{E9E8E749-EF90-D7D2-A1D8-7F7F17AAD58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426200" y="2469971"/>
            <a:ext cx="2083004" cy="2135450"/>
          </a:xfrm>
          <a:prstGeom prst="line">
            <a:avLst/>
          </a:prstGeom>
          <a:noFill/>
          <a:ln w="28575">
            <a:solidFill>
              <a:schemeClr val="accent6">
                <a:lumMod val="75000"/>
              </a:schemeClr>
            </a:solidFill>
            <a:prstDash val="dash"/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" name="Text Box 26">
            <a:extLst>
              <a:ext uri="{FF2B5EF4-FFF2-40B4-BE49-F238E27FC236}">
                <a16:creationId xmlns:a16="http://schemas.microsoft.com/office/drawing/2014/main" id="{DDD5E981-5E27-EE56-7CA6-58C7B3BACB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52441" y="2373214"/>
            <a:ext cx="1238450" cy="370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dirty="0"/>
              <a:t>(0,b,c)</a:t>
            </a:r>
          </a:p>
        </p:txBody>
      </p:sp>
      <p:sp>
        <p:nvSpPr>
          <p:cNvPr id="10" name="Text Box 40">
            <a:extLst>
              <a:ext uri="{FF2B5EF4-FFF2-40B4-BE49-F238E27FC236}">
                <a16:creationId xmlns:a16="http://schemas.microsoft.com/office/drawing/2014/main" id="{5B27117B-30F2-8A22-03A2-7F00550887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18696" y="3230827"/>
            <a:ext cx="242224" cy="3697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dirty="0">
                <a:sym typeface="Symbol" panose="05050102010706020507" pitchFamily="18" charset="2"/>
              </a:rPr>
              <a:t></a:t>
            </a:r>
            <a:endParaRPr lang="en-US" altLang="en-US" dirty="0"/>
          </a:p>
        </p:txBody>
      </p:sp>
      <p:sp>
        <p:nvSpPr>
          <p:cNvPr id="26" name="Text Box 32">
            <a:extLst>
              <a:ext uri="{FF2B5EF4-FFF2-40B4-BE49-F238E27FC236}">
                <a16:creationId xmlns:a16="http://schemas.microsoft.com/office/drawing/2014/main" id="{4CF4D965-1D8A-866C-385C-7471C2E1F5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04375" y="5775654"/>
            <a:ext cx="17335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dirty="0">
                <a:sym typeface="Symbol" panose="05050102010706020507" pitchFamily="18" charset="2"/>
              </a:rPr>
              <a:t></a:t>
            </a:r>
            <a:r>
              <a:rPr lang="en-US" altLang="en-US" dirty="0">
                <a:cs typeface="Arial" panose="020B0604020202020204" pitchFamily="34" charset="0"/>
              </a:rPr>
              <a:t>=√(b</a:t>
            </a:r>
            <a:r>
              <a:rPr lang="en-US" altLang="en-US" baseline="30000" dirty="0">
                <a:ea typeface="Arial Unicode MS" pitchFamily="34" charset="-128"/>
              </a:rPr>
              <a:t>2</a:t>
            </a:r>
            <a:r>
              <a:rPr lang="en-US" altLang="en-US" dirty="0">
                <a:cs typeface="Arial" panose="020B0604020202020204" pitchFamily="34" charset="0"/>
              </a:rPr>
              <a:t>+c</a:t>
            </a:r>
            <a:r>
              <a:rPr lang="en-US" altLang="en-US" baseline="30000" dirty="0">
                <a:ea typeface="Arial Unicode MS" pitchFamily="34" charset="-128"/>
              </a:rPr>
              <a:t>2</a:t>
            </a:r>
            <a:r>
              <a:rPr lang="en-US" altLang="en-US" dirty="0">
                <a:cs typeface="Arial" panose="020B0604020202020204" pitchFamily="34" charset="0"/>
              </a:rPr>
              <a:t>)</a:t>
            </a:r>
            <a:endParaRPr lang="en-US" altLang="en-US" dirty="0"/>
          </a:p>
        </p:txBody>
      </p:sp>
      <p:sp>
        <p:nvSpPr>
          <p:cNvPr id="27" name="Line 11">
            <a:extLst>
              <a:ext uri="{FF2B5EF4-FFF2-40B4-BE49-F238E27FC236}">
                <a16:creationId xmlns:a16="http://schemas.microsoft.com/office/drawing/2014/main" id="{4F717673-6AF9-D701-D009-E43235E9FAD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765634" y="1935932"/>
            <a:ext cx="660400" cy="74295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" name="Text Box 26">
            <a:extLst>
              <a:ext uri="{FF2B5EF4-FFF2-40B4-BE49-F238E27FC236}">
                <a16:creationId xmlns:a16="http://schemas.microsoft.com/office/drawing/2014/main" id="{BCE4A3CB-5B8B-AF6D-D20C-E44B2BB7E6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65871" y="2292363"/>
            <a:ext cx="865709" cy="370054"/>
          </a:xfrm>
          <a:prstGeom prst="rect">
            <a:avLst/>
          </a:prstGeom>
          <a:solidFill>
            <a:schemeClr val="bg1">
              <a:alpha val="86000"/>
            </a:schemeClr>
          </a:solidFill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dirty="0"/>
              <a:t>(0,0,c)</a:t>
            </a:r>
          </a:p>
        </p:txBody>
      </p:sp>
      <p:sp>
        <p:nvSpPr>
          <p:cNvPr id="29" name="Arc 28">
            <a:extLst>
              <a:ext uri="{FF2B5EF4-FFF2-40B4-BE49-F238E27FC236}">
                <a16:creationId xmlns:a16="http://schemas.microsoft.com/office/drawing/2014/main" id="{F0A97683-2329-5CF6-BC28-0CE0BB04C54B}"/>
              </a:ext>
            </a:extLst>
          </p:cNvPr>
          <p:cNvSpPr/>
          <p:nvPr/>
        </p:nvSpPr>
        <p:spPr>
          <a:xfrm rot="11359115">
            <a:off x="6212811" y="3822253"/>
            <a:ext cx="838196" cy="250544"/>
          </a:xfrm>
          <a:prstGeom prst="arc">
            <a:avLst>
              <a:gd name="adj1" fmla="val 11213304"/>
              <a:gd name="adj2" fmla="val 0"/>
            </a:avLst>
          </a:prstGeom>
          <a:ln>
            <a:headEnd type="stealth" w="lg" len="med"/>
            <a:tailEnd type="stealth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Line 15">
            <a:extLst>
              <a:ext uri="{FF2B5EF4-FFF2-40B4-BE49-F238E27FC236}">
                <a16:creationId xmlns:a16="http://schemas.microsoft.com/office/drawing/2014/main" id="{28297F2E-FCA6-6A14-4714-C4DDB1FA5D8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425531" y="1940857"/>
            <a:ext cx="0" cy="2664564"/>
          </a:xfrm>
          <a:prstGeom prst="line">
            <a:avLst/>
          </a:prstGeom>
          <a:noFill/>
          <a:ln w="28575">
            <a:solidFill>
              <a:schemeClr val="accent6">
                <a:lumMod val="75000"/>
              </a:schemeClr>
            </a:solidFill>
            <a:prstDash val="dash"/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" name="Text Box 40">
            <a:extLst>
              <a:ext uri="{FF2B5EF4-FFF2-40B4-BE49-F238E27FC236}">
                <a16:creationId xmlns:a16="http://schemas.microsoft.com/office/drawing/2014/main" id="{8A88F8EF-C122-7E59-3C42-EBDC3FCE11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71151" y="3846880"/>
            <a:ext cx="242224" cy="3697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dirty="0">
                <a:sym typeface="Symbol" panose="05050102010706020507" pitchFamily="18" charset="2"/>
              </a:rPr>
              <a:t></a:t>
            </a:r>
            <a:endParaRPr lang="en-US" altLang="en-US" dirty="0"/>
          </a:p>
        </p:txBody>
      </p:sp>
      <p:sp>
        <p:nvSpPr>
          <p:cNvPr id="32" name="Arc 31">
            <a:extLst>
              <a:ext uri="{FF2B5EF4-FFF2-40B4-BE49-F238E27FC236}">
                <a16:creationId xmlns:a16="http://schemas.microsoft.com/office/drawing/2014/main" id="{65D17E00-0D85-89E8-8D46-9407559D78B0}"/>
              </a:ext>
            </a:extLst>
          </p:cNvPr>
          <p:cNvSpPr/>
          <p:nvPr/>
        </p:nvSpPr>
        <p:spPr>
          <a:xfrm rot="13394499" flipV="1">
            <a:off x="6345762" y="3554410"/>
            <a:ext cx="818607" cy="482571"/>
          </a:xfrm>
          <a:prstGeom prst="arc">
            <a:avLst>
              <a:gd name="adj1" fmla="val 12682969"/>
              <a:gd name="adj2" fmla="val 0"/>
            </a:avLst>
          </a:prstGeom>
          <a:ln>
            <a:headEnd type="stealth" w="lg" len="med"/>
            <a:tailEnd type="stealth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ext Box 40">
            <a:extLst>
              <a:ext uri="{FF2B5EF4-FFF2-40B4-BE49-F238E27FC236}">
                <a16:creationId xmlns:a16="http://schemas.microsoft.com/office/drawing/2014/main" id="{E85F0645-5E08-4B21-617C-2B1A2AD8AB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06279" y="3351054"/>
            <a:ext cx="242224" cy="3697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dirty="0">
                <a:sym typeface="Symbol" panose="05050102010706020507" pitchFamily="18" charset="2"/>
              </a:rPr>
              <a:t></a:t>
            </a:r>
            <a:endParaRPr lang="en-US" altLang="en-US" dirty="0"/>
          </a:p>
        </p:txBody>
      </p:sp>
      <p:sp>
        <p:nvSpPr>
          <p:cNvPr id="34" name="Text Box 26">
            <a:extLst>
              <a:ext uri="{FF2B5EF4-FFF2-40B4-BE49-F238E27FC236}">
                <a16:creationId xmlns:a16="http://schemas.microsoft.com/office/drawing/2014/main" id="{3BB6CFD5-7D50-404E-02C8-0379B8D22D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05440" y="1805629"/>
            <a:ext cx="909560" cy="3693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dirty="0"/>
              <a:t>(0,0,</a:t>
            </a:r>
            <a:r>
              <a:rPr lang="en-US" altLang="en-US" dirty="0">
                <a:sym typeface="Symbol" panose="05050102010706020507" pitchFamily="18" charset="2"/>
              </a:rPr>
              <a:t> </a:t>
            </a:r>
            <a:r>
              <a:rPr lang="en-US" altLang="en-US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674597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4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304" grpId="0"/>
      <p:bldP spid="2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" name="Group 44">
            <a:extLst>
              <a:ext uri="{FF2B5EF4-FFF2-40B4-BE49-F238E27FC236}">
                <a16:creationId xmlns:a16="http://schemas.microsoft.com/office/drawing/2014/main" id="{8F89F8B0-4B5B-DE9D-A9C1-2A1B1D33E557}"/>
              </a:ext>
            </a:extLst>
          </p:cNvPr>
          <p:cNvGrpSpPr/>
          <p:nvPr/>
        </p:nvGrpSpPr>
        <p:grpSpPr>
          <a:xfrm>
            <a:off x="6221249" y="896692"/>
            <a:ext cx="5332789" cy="5468001"/>
            <a:chOff x="6221249" y="896692"/>
            <a:chExt cx="5332789" cy="5468001"/>
          </a:xfrm>
        </p:grpSpPr>
        <p:sp>
          <p:nvSpPr>
            <p:cNvPr id="18" name="Line 23">
              <a:extLst>
                <a:ext uri="{FF2B5EF4-FFF2-40B4-BE49-F238E27FC236}">
                  <a16:creationId xmlns:a16="http://schemas.microsoft.com/office/drawing/2014/main" id="{EA4544A0-FB62-696B-10EB-8A89A5BE1975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1420000" flipH="1">
              <a:off x="6421173" y="4625049"/>
              <a:ext cx="1403350" cy="14033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Line 24">
              <a:extLst>
                <a:ext uri="{FF2B5EF4-FFF2-40B4-BE49-F238E27FC236}">
                  <a16:creationId xmlns:a16="http://schemas.microsoft.com/office/drawing/2014/main" id="{0EA8E433-664E-A5C3-E6DC-B0334E31C73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766050" y="4616449"/>
              <a:ext cx="330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Line 25">
              <a:extLst>
                <a:ext uri="{FF2B5EF4-FFF2-40B4-BE49-F238E27FC236}">
                  <a16:creationId xmlns:a16="http://schemas.microsoft.com/office/drawing/2014/main" id="{B1CBCD75-DF99-2361-A3ED-06BA6BB5665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7765717" y="1143000"/>
              <a:ext cx="0" cy="347344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Text Box 28">
              <a:extLst>
                <a:ext uri="{FF2B5EF4-FFF2-40B4-BE49-F238E27FC236}">
                  <a16:creationId xmlns:a16="http://schemas.microsoft.com/office/drawing/2014/main" id="{79A3FE39-A1D8-0BA5-7C43-54172E4840C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221249" y="5995361"/>
              <a:ext cx="41275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dirty="0"/>
                <a:t>x</a:t>
              </a:r>
            </a:p>
          </p:txBody>
        </p:sp>
        <p:sp>
          <p:nvSpPr>
            <p:cNvPr id="22" name="Text Box 29">
              <a:extLst>
                <a:ext uri="{FF2B5EF4-FFF2-40B4-BE49-F238E27FC236}">
                  <a16:creationId xmlns:a16="http://schemas.microsoft.com/office/drawing/2014/main" id="{FA75AFA5-9773-DAB1-C899-E86D5F8604C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141288" y="4404621"/>
              <a:ext cx="41275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dirty="0"/>
                <a:t>y</a:t>
              </a:r>
            </a:p>
          </p:txBody>
        </p:sp>
        <p:sp>
          <p:nvSpPr>
            <p:cNvPr id="23" name="Text Box 30">
              <a:extLst>
                <a:ext uri="{FF2B5EF4-FFF2-40B4-BE49-F238E27FC236}">
                  <a16:creationId xmlns:a16="http://schemas.microsoft.com/office/drawing/2014/main" id="{87509172-D2C9-F4B2-256F-2109541B2A1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765385" y="896692"/>
              <a:ext cx="41275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dirty="0"/>
                <a:t>z</a:t>
              </a:r>
            </a:p>
          </p:txBody>
        </p:sp>
      </p:grpSp>
      <p:sp>
        <p:nvSpPr>
          <p:cNvPr id="52226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A</a:t>
            </a:r>
            <a:r>
              <a:rPr lang="en-US" altLang="en-US" b="0" baseline="-25000"/>
              <a:t>V</a:t>
            </a:r>
            <a:r>
              <a:rPr lang="en-US" altLang="en-US" b="0"/>
              <a:t> : </a:t>
            </a:r>
            <a:r>
              <a:rPr lang="en-US" altLang="en-US"/>
              <a:t>aligning vector </a:t>
            </a:r>
            <a:r>
              <a:rPr lang="en-US" altLang="en-US" b="0"/>
              <a:t>V</a:t>
            </a:r>
            <a:r>
              <a:rPr lang="en-US" altLang="en-US"/>
              <a:t> with </a:t>
            </a:r>
            <a:r>
              <a:rPr lang="en-US" altLang="en-US" b="0"/>
              <a:t>k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Amartya Kundu Durjoy, CSE</a:t>
            </a:r>
          </a:p>
        </p:txBody>
      </p:sp>
      <p:sp>
        <p:nvSpPr>
          <p:cNvPr id="52227" name="Text Box 3"/>
          <p:cNvSpPr txBox="1">
            <a:spLocks noChangeArrowheads="1"/>
          </p:cNvSpPr>
          <p:nvPr/>
        </p:nvSpPr>
        <p:spPr bwMode="auto">
          <a:xfrm>
            <a:off x="2794004" y="5768053"/>
            <a:ext cx="980397" cy="6258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3467">
                <a:latin typeface="Times New Roman" panose="02020603050405020304" pitchFamily="18" charset="0"/>
              </a:rPr>
              <a:t>A</a:t>
            </a:r>
            <a:r>
              <a:rPr lang="en-US" altLang="en-US" sz="3467" baseline="-25000">
                <a:latin typeface="Times New Roman" panose="02020603050405020304" pitchFamily="18" charset="0"/>
              </a:rPr>
              <a:t>v</a:t>
            </a:r>
            <a:r>
              <a:rPr lang="en-US" altLang="en-US" sz="3467">
                <a:latin typeface="Times New Roman" panose="02020603050405020304" pitchFamily="18" charset="0"/>
              </a:rPr>
              <a:t> =</a:t>
            </a:r>
          </a:p>
        </p:txBody>
      </p:sp>
      <p:sp>
        <p:nvSpPr>
          <p:cNvPr id="52228" name="Text Box 4"/>
          <p:cNvSpPr txBox="1">
            <a:spLocks noChangeArrowheads="1"/>
          </p:cNvSpPr>
          <p:nvPr/>
        </p:nvSpPr>
        <p:spPr bwMode="auto">
          <a:xfrm>
            <a:off x="5105400" y="5768053"/>
            <a:ext cx="908050" cy="6258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3467">
                <a:latin typeface="Times New Roman" panose="02020603050405020304" pitchFamily="18" charset="0"/>
              </a:rPr>
              <a:t>R</a:t>
            </a:r>
            <a:r>
              <a:rPr lang="en-US" altLang="en-US" sz="3467" baseline="-25000">
                <a:latin typeface="Times New Roman" panose="02020603050405020304" pitchFamily="18" charset="0"/>
                <a:sym typeface="Symbol" panose="05050102010706020507" pitchFamily="18" charset="2"/>
              </a:rPr>
              <a:t>,i</a:t>
            </a:r>
            <a:r>
              <a:rPr lang="en-US" altLang="en-US" sz="3467">
                <a:latin typeface="Times New Roman" panose="02020603050405020304" pitchFamily="18" charset="0"/>
              </a:rPr>
              <a:t> </a:t>
            </a:r>
          </a:p>
        </p:txBody>
      </p:sp>
      <p:graphicFrame>
        <p:nvGraphicFramePr>
          <p:cNvPr id="52230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27286857"/>
              </p:ext>
            </p:extLst>
          </p:nvPr>
        </p:nvGraphicFramePr>
        <p:xfrm>
          <a:off x="1144614" y="1695292"/>
          <a:ext cx="3133725" cy="1655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587240" imgH="838080" progId="Equation.DSMT4">
                  <p:embed/>
                </p:oleObj>
              </mc:Choice>
              <mc:Fallback>
                <p:oleObj name="Equation" r:id="rId2" imgW="1587240" imgH="838080" progId="Equation.DSMT4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4614" y="1695292"/>
                        <a:ext cx="3133725" cy="16557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Rectangle 5">
            <a:extLst>
              <a:ext uri="{FF2B5EF4-FFF2-40B4-BE49-F238E27FC236}">
                <a16:creationId xmlns:a16="http://schemas.microsoft.com/office/drawing/2014/main" id="{18E653E2-EDD9-8DEF-19E9-EF58692A43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05650" y="3213099"/>
            <a:ext cx="2228850" cy="2146300"/>
          </a:xfrm>
          <a:prstGeom prst="rect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13" name="Rectangle 9">
            <a:extLst>
              <a:ext uri="{FF2B5EF4-FFF2-40B4-BE49-F238E27FC236}">
                <a16:creationId xmlns:a16="http://schemas.microsoft.com/office/drawing/2014/main" id="{DE74641D-99AE-A3DE-D026-FA3A7F2967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66050" y="2470149"/>
            <a:ext cx="2082668" cy="2146300"/>
          </a:xfrm>
          <a:prstGeom prst="rect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14" name="Line 11">
            <a:extLst>
              <a:ext uri="{FF2B5EF4-FFF2-40B4-BE49-F238E27FC236}">
                <a16:creationId xmlns:a16="http://schemas.microsoft.com/office/drawing/2014/main" id="{919817B6-A96D-0090-C265-3C63E1A0D92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105650" y="2470149"/>
            <a:ext cx="660400" cy="74295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" name="Line 12">
            <a:extLst>
              <a:ext uri="{FF2B5EF4-FFF2-40B4-BE49-F238E27FC236}">
                <a16:creationId xmlns:a16="http://schemas.microsoft.com/office/drawing/2014/main" id="{3E34EC2D-FDFF-F8D8-E2BB-F1DE2E9498B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9334500" y="2487173"/>
            <a:ext cx="514218" cy="725925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" name="Line 13">
            <a:extLst>
              <a:ext uri="{FF2B5EF4-FFF2-40B4-BE49-F238E27FC236}">
                <a16:creationId xmlns:a16="http://schemas.microsoft.com/office/drawing/2014/main" id="{0F0AC022-6B71-4A9C-3B56-F5C49C6B02F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9334500" y="4643611"/>
            <a:ext cx="514218" cy="715788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" name="Text Box 32">
            <a:extLst>
              <a:ext uri="{FF2B5EF4-FFF2-40B4-BE49-F238E27FC236}">
                <a16:creationId xmlns:a16="http://schemas.microsoft.com/office/drawing/2014/main" id="{39E1F0B5-426D-A3BA-0B64-54601790EE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16518" y="2429810"/>
            <a:ext cx="91803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dirty="0"/>
              <a:t>(a,0,</a:t>
            </a:r>
            <a:r>
              <a:rPr lang="en-US" altLang="en-US" dirty="0">
                <a:sym typeface="Symbol" panose="05050102010706020507" pitchFamily="18" charset="2"/>
              </a:rPr>
              <a:t> )</a:t>
            </a:r>
            <a:endParaRPr lang="en-US" altLang="en-US" dirty="0"/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1F56232E-0760-2F0E-B3B8-AA4B61C66B99}"/>
              </a:ext>
            </a:extLst>
          </p:cNvPr>
          <p:cNvGrpSpPr/>
          <p:nvPr/>
        </p:nvGrpSpPr>
        <p:grpSpPr>
          <a:xfrm>
            <a:off x="7766051" y="3087558"/>
            <a:ext cx="2713831" cy="1528895"/>
            <a:chOff x="7766051" y="3087558"/>
            <a:chExt cx="2713831" cy="1528895"/>
          </a:xfrm>
        </p:grpSpPr>
        <p:sp>
          <p:nvSpPr>
            <p:cNvPr id="30" name="Line 15">
              <a:extLst>
                <a:ext uri="{FF2B5EF4-FFF2-40B4-BE49-F238E27FC236}">
                  <a16:creationId xmlns:a16="http://schemas.microsoft.com/office/drawing/2014/main" id="{7C4BCCA6-670C-14F5-67A9-D271AF8F008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766051" y="3213103"/>
              <a:ext cx="1568450" cy="140335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Text Box 26">
              <a:extLst>
                <a:ext uri="{FF2B5EF4-FFF2-40B4-BE49-F238E27FC236}">
                  <a16:creationId xmlns:a16="http://schemas.microsoft.com/office/drawing/2014/main" id="{B4AEE42A-691A-1849-3F44-8D1A0B4FF4B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241632" y="3087558"/>
              <a:ext cx="1238250" cy="3697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dirty="0"/>
                <a:t>(</a:t>
              </a:r>
              <a:r>
                <a:rPr lang="en-US" altLang="en-US" dirty="0" err="1"/>
                <a:t>a,b,c</a:t>
              </a:r>
              <a:r>
                <a:rPr lang="en-US" altLang="en-US" dirty="0"/>
                <a:t>)</a:t>
              </a:r>
            </a:p>
          </p:txBody>
        </p:sp>
        <p:sp>
          <p:nvSpPr>
            <p:cNvPr id="32" name="Text Box 40">
              <a:extLst>
                <a:ext uri="{FF2B5EF4-FFF2-40B4-BE49-F238E27FC236}">
                  <a16:creationId xmlns:a16="http://schemas.microsoft.com/office/drawing/2014/main" id="{511C34BA-BB70-9241-9ED5-AADAF5A2E71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545212" y="3821270"/>
              <a:ext cx="58063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dirty="0"/>
                <a:t>|V|</a:t>
              </a: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D3D1A7A8-9F8D-254F-987D-7B70970DBE9A}"/>
              </a:ext>
            </a:extLst>
          </p:cNvPr>
          <p:cNvGrpSpPr/>
          <p:nvPr/>
        </p:nvGrpSpPr>
        <p:grpSpPr>
          <a:xfrm>
            <a:off x="7766050" y="2373214"/>
            <a:ext cx="2891949" cy="2232207"/>
            <a:chOff x="7766050" y="2373214"/>
            <a:chExt cx="2891949" cy="2232207"/>
          </a:xfrm>
        </p:grpSpPr>
        <p:sp>
          <p:nvSpPr>
            <p:cNvPr id="34" name="Text Box 26">
              <a:extLst>
                <a:ext uri="{FF2B5EF4-FFF2-40B4-BE49-F238E27FC236}">
                  <a16:creationId xmlns:a16="http://schemas.microsoft.com/office/drawing/2014/main" id="{E3187BD4-97B8-BDCE-9316-0EC99DEF899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792290" y="2373214"/>
              <a:ext cx="865709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dirty="0"/>
                <a:t>(0,b,c)</a:t>
              </a:r>
            </a:p>
          </p:txBody>
        </p:sp>
        <p:sp>
          <p:nvSpPr>
            <p:cNvPr id="33" name="Line 15">
              <a:extLst>
                <a:ext uri="{FF2B5EF4-FFF2-40B4-BE49-F238E27FC236}">
                  <a16:creationId xmlns:a16="http://schemas.microsoft.com/office/drawing/2014/main" id="{794EEE75-86AC-C407-3A60-05414473B98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766050" y="2469971"/>
              <a:ext cx="2083004" cy="2135450"/>
            </a:xfrm>
            <a:prstGeom prst="line">
              <a:avLst/>
            </a:prstGeom>
            <a:noFill/>
            <a:ln w="28575">
              <a:solidFill>
                <a:schemeClr val="accent6">
                  <a:lumMod val="75000"/>
                </a:schemeClr>
              </a:solidFill>
              <a:prstDash val="dash"/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" name="Text Box 40">
              <a:extLst>
                <a:ext uri="{FF2B5EF4-FFF2-40B4-BE49-F238E27FC236}">
                  <a16:creationId xmlns:a16="http://schemas.microsoft.com/office/drawing/2014/main" id="{C74C0E84-FBB8-B583-5CE6-DDB6B7F0814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600312" y="3232048"/>
              <a:ext cx="242224" cy="36975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dirty="0">
                  <a:sym typeface="Symbol" panose="05050102010706020507" pitchFamily="18" charset="2"/>
                </a:rPr>
                <a:t></a:t>
              </a:r>
              <a:endParaRPr lang="en-US" altLang="en-US" dirty="0"/>
            </a:p>
          </p:txBody>
        </p:sp>
      </p:grpSp>
      <p:sp>
        <p:nvSpPr>
          <p:cNvPr id="36" name="Line 11">
            <a:extLst>
              <a:ext uri="{FF2B5EF4-FFF2-40B4-BE49-F238E27FC236}">
                <a16:creationId xmlns:a16="http://schemas.microsoft.com/office/drawing/2014/main" id="{30380D2E-8ED1-6B6C-5FC6-B40C335F602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105484" y="1935932"/>
            <a:ext cx="660400" cy="74295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" name="Text Box 26">
            <a:extLst>
              <a:ext uri="{FF2B5EF4-FFF2-40B4-BE49-F238E27FC236}">
                <a16:creationId xmlns:a16="http://schemas.microsoft.com/office/drawing/2014/main" id="{67E67BF9-9EC0-BAA1-23AA-49FAE0D87B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45290" y="1805629"/>
            <a:ext cx="909560" cy="3693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dirty="0"/>
              <a:t>(0,0,</a:t>
            </a:r>
            <a:r>
              <a:rPr lang="en-US" altLang="en-US" dirty="0">
                <a:sym typeface="Symbol" panose="05050102010706020507" pitchFamily="18" charset="2"/>
              </a:rPr>
              <a:t> </a:t>
            </a:r>
            <a:r>
              <a:rPr lang="en-US" altLang="en-US" dirty="0"/>
              <a:t>)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E561E44C-8BC1-72E6-2328-3197A9D8D455}"/>
              </a:ext>
            </a:extLst>
          </p:cNvPr>
          <p:cNvSpPr txBox="1"/>
          <p:nvPr/>
        </p:nvSpPr>
        <p:spPr>
          <a:xfrm>
            <a:off x="148750" y="1136692"/>
            <a:ext cx="45528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Step 1: Rotate about x-axis by </a:t>
            </a:r>
            <a:r>
              <a:rPr lang="en-US" sz="2400" dirty="0">
                <a:sym typeface="Symbol" panose="05050102010706020507" pitchFamily="18" charset="2"/>
              </a:rPr>
              <a:t></a:t>
            </a:r>
            <a:endParaRPr lang="en-US" sz="2400" dirty="0"/>
          </a:p>
        </p:txBody>
      </p:sp>
      <p:sp>
        <p:nvSpPr>
          <p:cNvPr id="26" name="Line 18">
            <a:extLst>
              <a:ext uri="{FF2B5EF4-FFF2-40B4-BE49-F238E27FC236}">
                <a16:creationId xmlns:a16="http://schemas.microsoft.com/office/drawing/2014/main" id="{C1B268C5-979B-D850-0D63-1A95F19F083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105650" y="2683324"/>
            <a:ext cx="0" cy="974536"/>
          </a:xfrm>
          <a:prstGeom prst="line">
            <a:avLst/>
          </a:prstGeom>
          <a:noFill/>
          <a:ln w="9525">
            <a:solidFill>
              <a:schemeClr val="tx1"/>
            </a:solidFill>
            <a:prstDash val="dash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" name="Line 19">
            <a:extLst>
              <a:ext uri="{FF2B5EF4-FFF2-40B4-BE49-F238E27FC236}">
                <a16:creationId xmlns:a16="http://schemas.microsoft.com/office/drawing/2014/main" id="{0A15B6C4-C045-C2D1-1A08-AD58233838CB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7105650" y="2645619"/>
            <a:ext cx="660400" cy="1970825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" name="Arc 38">
            <a:extLst>
              <a:ext uri="{FF2B5EF4-FFF2-40B4-BE49-F238E27FC236}">
                <a16:creationId xmlns:a16="http://schemas.microsoft.com/office/drawing/2014/main" id="{71C18C25-ED73-5410-DE3E-72DF7FBA9E1F}"/>
              </a:ext>
            </a:extLst>
          </p:cNvPr>
          <p:cNvSpPr>
            <a:spLocks/>
          </p:cNvSpPr>
          <p:nvPr/>
        </p:nvSpPr>
        <p:spPr bwMode="auto">
          <a:xfrm>
            <a:off x="7105650" y="2645136"/>
            <a:ext cx="2218191" cy="604287"/>
          </a:xfrm>
          <a:custGeom>
            <a:avLst/>
            <a:gdLst>
              <a:gd name="T0" fmla="*/ 0 w 21600"/>
              <a:gd name="T1" fmla="*/ 0 h 21600"/>
              <a:gd name="T2" fmla="*/ 78 w 21600"/>
              <a:gd name="T3" fmla="*/ 11 h 21600"/>
              <a:gd name="T4" fmla="*/ 0 w 21600"/>
              <a:gd name="T5" fmla="*/ 11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prstDash val="dash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38" name="Arc 37">
            <a:extLst>
              <a:ext uri="{FF2B5EF4-FFF2-40B4-BE49-F238E27FC236}">
                <a16:creationId xmlns:a16="http://schemas.microsoft.com/office/drawing/2014/main" id="{89B4E502-8D18-902C-C88C-F340D0573348}"/>
              </a:ext>
            </a:extLst>
          </p:cNvPr>
          <p:cNvSpPr/>
          <p:nvPr/>
        </p:nvSpPr>
        <p:spPr>
          <a:xfrm rot="11359115">
            <a:off x="7552661" y="3822253"/>
            <a:ext cx="838196" cy="250544"/>
          </a:xfrm>
          <a:prstGeom prst="arc">
            <a:avLst>
              <a:gd name="adj1" fmla="val 11213304"/>
              <a:gd name="adj2" fmla="val 0"/>
            </a:avLst>
          </a:prstGeom>
          <a:ln>
            <a:headEnd type="stealth" w="lg" len="med"/>
            <a:tailEnd type="stealth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Line 15">
            <a:extLst>
              <a:ext uri="{FF2B5EF4-FFF2-40B4-BE49-F238E27FC236}">
                <a16:creationId xmlns:a16="http://schemas.microsoft.com/office/drawing/2014/main" id="{1C920A27-C83D-F36E-43B3-AADE0C0393F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765381" y="1940857"/>
            <a:ext cx="0" cy="2664564"/>
          </a:xfrm>
          <a:prstGeom prst="line">
            <a:avLst/>
          </a:prstGeom>
          <a:noFill/>
          <a:ln w="28575">
            <a:solidFill>
              <a:schemeClr val="accent6">
                <a:lumMod val="75000"/>
              </a:schemeClr>
            </a:solidFill>
            <a:prstDash val="dash"/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" name="Text Box 40">
            <a:extLst>
              <a:ext uri="{FF2B5EF4-FFF2-40B4-BE49-F238E27FC236}">
                <a16:creationId xmlns:a16="http://schemas.microsoft.com/office/drawing/2014/main" id="{E122915A-8939-3BAC-4B96-6030C2A1BD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11001" y="3846880"/>
            <a:ext cx="242224" cy="3697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dirty="0">
                <a:sym typeface="Symbol" panose="05050102010706020507" pitchFamily="18" charset="2"/>
              </a:rPr>
              <a:t></a:t>
            </a:r>
            <a:endParaRPr lang="en-US" altLang="en-US" dirty="0"/>
          </a:p>
        </p:txBody>
      </p:sp>
      <p:sp>
        <p:nvSpPr>
          <p:cNvPr id="41" name="Arc 40">
            <a:extLst>
              <a:ext uri="{FF2B5EF4-FFF2-40B4-BE49-F238E27FC236}">
                <a16:creationId xmlns:a16="http://schemas.microsoft.com/office/drawing/2014/main" id="{D0EAB784-3BC1-78A7-0A93-4A7E4566216D}"/>
              </a:ext>
            </a:extLst>
          </p:cNvPr>
          <p:cNvSpPr/>
          <p:nvPr/>
        </p:nvSpPr>
        <p:spPr>
          <a:xfrm rot="13394499" flipV="1">
            <a:off x="7685612" y="3554410"/>
            <a:ext cx="818607" cy="482571"/>
          </a:xfrm>
          <a:prstGeom prst="arc">
            <a:avLst>
              <a:gd name="adj1" fmla="val 12682969"/>
              <a:gd name="adj2" fmla="val 0"/>
            </a:avLst>
          </a:prstGeom>
          <a:ln>
            <a:headEnd type="stealth" w="lg" len="med"/>
            <a:tailEnd type="stealth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Text Box 40">
            <a:extLst>
              <a:ext uri="{FF2B5EF4-FFF2-40B4-BE49-F238E27FC236}">
                <a16:creationId xmlns:a16="http://schemas.microsoft.com/office/drawing/2014/main" id="{657240DB-5CA8-CBFB-41A0-F0FAEFEE3C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46129" y="3351054"/>
            <a:ext cx="242224" cy="3697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dirty="0">
                <a:sym typeface="Symbol" panose="05050102010706020507" pitchFamily="18" charset="2"/>
              </a:rPr>
              <a:t></a:t>
            </a:r>
            <a:endParaRPr lang="en-US" altLang="en-US" dirty="0"/>
          </a:p>
        </p:txBody>
      </p:sp>
      <p:sp>
        <p:nvSpPr>
          <p:cNvPr id="46" name="Arc 38">
            <a:extLst>
              <a:ext uri="{FF2B5EF4-FFF2-40B4-BE49-F238E27FC236}">
                <a16:creationId xmlns:a16="http://schemas.microsoft.com/office/drawing/2014/main" id="{DC6EF97E-210C-6C2A-CDF0-5B15E017A943}"/>
              </a:ext>
            </a:extLst>
          </p:cNvPr>
          <p:cNvSpPr>
            <a:spLocks/>
          </p:cNvSpPr>
          <p:nvPr/>
        </p:nvSpPr>
        <p:spPr bwMode="auto">
          <a:xfrm>
            <a:off x="7777046" y="1933471"/>
            <a:ext cx="2082667" cy="597922"/>
          </a:xfrm>
          <a:custGeom>
            <a:avLst/>
            <a:gdLst>
              <a:gd name="T0" fmla="*/ 0 w 21600"/>
              <a:gd name="T1" fmla="*/ 0 h 21600"/>
              <a:gd name="T2" fmla="*/ 78 w 21600"/>
              <a:gd name="T3" fmla="*/ 11 h 21600"/>
              <a:gd name="T4" fmla="*/ 0 w 21600"/>
              <a:gd name="T5" fmla="*/ 11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prstDash val="dash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1" name="Text Box 32">
            <a:extLst>
              <a:ext uri="{FF2B5EF4-FFF2-40B4-BE49-F238E27FC236}">
                <a16:creationId xmlns:a16="http://schemas.microsoft.com/office/drawing/2014/main" id="{01EE10B5-1D56-8C1E-4C6B-76DD16F0F2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18117" y="2856577"/>
            <a:ext cx="17335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dirty="0">
                <a:sym typeface="Symbol" panose="05050102010706020507" pitchFamily="18" charset="2"/>
              </a:rPr>
              <a:t></a:t>
            </a:r>
            <a:r>
              <a:rPr lang="en-US" altLang="en-US" dirty="0">
                <a:cs typeface="Arial" panose="020B0604020202020204" pitchFamily="34" charset="0"/>
              </a:rPr>
              <a:t>=√(b</a:t>
            </a:r>
            <a:r>
              <a:rPr lang="en-US" altLang="en-US" baseline="30000" dirty="0">
                <a:ea typeface="Arial Unicode MS" pitchFamily="34" charset="-128"/>
              </a:rPr>
              <a:t>2</a:t>
            </a:r>
            <a:r>
              <a:rPr lang="en-US" altLang="en-US" dirty="0">
                <a:cs typeface="Arial" panose="020B0604020202020204" pitchFamily="34" charset="0"/>
              </a:rPr>
              <a:t>+c</a:t>
            </a:r>
            <a:r>
              <a:rPr lang="en-US" altLang="en-US" baseline="30000" dirty="0">
                <a:ea typeface="Arial Unicode MS" pitchFamily="34" charset="-128"/>
              </a:rPr>
              <a:t>2</a:t>
            </a:r>
            <a:r>
              <a:rPr lang="en-US" altLang="en-US" dirty="0">
                <a:cs typeface="Arial" panose="020B0604020202020204" pitchFamily="34" charset="0"/>
              </a:rPr>
              <a:t>)</a:t>
            </a:r>
            <a:endParaRPr lang="en-US" altLang="en-US" dirty="0"/>
          </a:p>
        </p:txBody>
      </p:sp>
      <p:grpSp>
        <p:nvGrpSpPr>
          <p:cNvPr id="62" name="Group 61">
            <a:extLst>
              <a:ext uri="{FF2B5EF4-FFF2-40B4-BE49-F238E27FC236}">
                <a16:creationId xmlns:a16="http://schemas.microsoft.com/office/drawing/2014/main" id="{806E84AD-2E58-F382-4BF9-44F9CCC398D6}"/>
              </a:ext>
            </a:extLst>
          </p:cNvPr>
          <p:cNvGrpSpPr/>
          <p:nvPr/>
        </p:nvGrpSpPr>
        <p:grpSpPr>
          <a:xfrm>
            <a:off x="7605783" y="2245944"/>
            <a:ext cx="2253821" cy="2361213"/>
            <a:chOff x="10546283" y="2184482"/>
            <a:chExt cx="2253821" cy="2113455"/>
          </a:xfrm>
        </p:grpSpPr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B872FEB1-D4C6-38AE-00D9-D8ADB3FFA46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696984" y="2381105"/>
              <a:ext cx="210312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ECCB3529-A744-42DB-4076-671BE2F96930}"/>
                </a:ext>
              </a:extLst>
            </p:cNvPr>
            <p:cNvCxnSpPr>
              <a:cxnSpLocks/>
            </p:cNvCxnSpPr>
            <p:nvPr/>
          </p:nvCxnSpPr>
          <p:spPr>
            <a:xfrm>
              <a:off x="10700126" y="2381105"/>
              <a:ext cx="15366" cy="1916832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57" name="Text Box 26">
              <a:extLst>
                <a:ext uri="{FF2B5EF4-FFF2-40B4-BE49-F238E27FC236}">
                  <a16:creationId xmlns:a16="http://schemas.microsoft.com/office/drawing/2014/main" id="{CDCE3999-6554-DC4A-D2D2-F8A344B38B0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769605" y="2184482"/>
              <a:ext cx="308480" cy="3700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dirty="0"/>
                <a:t>b</a:t>
              </a:r>
            </a:p>
          </p:txBody>
        </p:sp>
        <p:sp>
          <p:nvSpPr>
            <p:cNvPr id="56" name="Text Box 26">
              <a:extLst>
                <a:ext uri="{FF2B5EF4-FFF2-40B4-BE49-F238E27FC236}">
                  <a16:creationId xmlns:a16="http://schemas.microsoft.com/office/drawing/2014/main" id="{3ABEF3F2-F3CE-D2F6-BC7D-EDA6C3D2CE4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46283" y="2669623"/>
              <a:ext cx="365976" cy="370054"/>
            </a:xfrm>
            <a:prstGeom prst="rect">
              <a:avLst/>
            </a:prstGeom>
            <a:solidFill>
              <a:schemeClr val="bg1">
                <a:alpha val="86000"/>
              </a:schemeClr>
            </a:solidFill>
            <a:ln>
              <a:noFill/>
            </a:ln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dirty="0"/>
                <a:t>c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7" dur="500"/>
                                        <p:tgtEl>
                                          <p:spTgt spid="52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 nodeType="clickPar">
                      <p:stCondLst>
                        <p:cond delay="indefinite"/>
                      </p:stCondLst>
                      <p:childTnLst>
                        <p:par>
                          <p:cTn id="8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2" dur="500"/>
                                        <p:tgtEl>
                                          <p:spTgt spid="52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28" grpId="0" autoUpdateAnimBg="0"/>
      <p:bldP spid="12" grpId="0" animBg="1"/>
      <p:bldP spid="13" grpId="0" animBg="1"/>
      <p:bldP spid="14" grpId="0" animBg="1"/>
      <p:bldP spid="15" grpId="0" animBg="1"/>
      <p:bldP spid="16" grpId="0" animBg="1"/>
      <p:bldP spid="24" grpId="0"/>
      <p:bldP spid="24" grpId="1"/>
      <p:bldP spid="36" grpId="0" animBg="1"/>
      <p:bldP spid="36" grpId="1" animBg="1"/>
      <p:bldP spid="43" grpId="0"/>
      <p:bldP spid="43" grpId="1"/>
      <p:bldP spid="26" grpId="0" animBg="1"/>
      <p:bldP spid="26" grpId="1" animBg="1"/>
      <p:bldP spid="27" grpId="0" animBg="1"/>
      <p:bldP spid="27" grpId="1" animBg="1"/>
      <p:bldP spid="28" grpId="0" animBg="1"/>
      <p:bldP spid="28" grpId="1" animBg="1"/>
      <p:bldP spid="38" grpId="0" animBg="1"/>
      <p:bldP spid="38" grpId="1" animBg="1"/>
      <p:bldP spid="39" grpId="0" animBg="1"/>
      <p:bldP spid="39" grpId="1" animBg="1"/>
      <p:bldP spid="40" grpId="0" animBg="1"/>
      <p:bldP spid="40" grpId="1" animBg="1"/>
      <p:bldP spid="41" grpId="0" animBg="1"/>
      <p:bldP spid="42" grpId="0" animBg="1"/>
      <p:bldP spid="46" grpId="0" animBg="1"/>
      <p:bldP spid="46" grpId="1" animBg="1"/>
      <p:bldP spid="51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" name="Group 44">
            <a:extLst>
              <a:ext uri="{FF2B5EF4-FFF2-40B4-BE49-F238E27FC236}">
                <a16:creationId xmlns:a16="http://schemas.microsoft.com/office/drawing/2014/main" id="{8F89F8B0-4B5B-DE9D-A9C1-2A1B1D33E557}"/>
              </a:ext>
            </a:extLst>
          </p:cNvPr>
          <p:cNvGrpSpPr/>
          <p:nvPr/>
        </p:nvGrpSpPr>
        <p:grpSpPr>
          <a:xfrm>
            <a:off x="6221249" y="896692"/>
            <a:ext cx="5332789" cy="5468001"/>
            <a:chOff x="6221249" y="896692"/>
            <a:chExt cx="5332789" cy="5468001"/>
          </a:xfrm>
        </p:grpSpPr>
        <p:sp>
          <p:nvSpPr>
            <p:cNvPr id="18" name="Line 23">
              <a:extLst>
                <a:ext uri="{FF2B5EF4-FFF2-40B4-BE49-F238E27FC236}">
                  <a16:creationId xmlns:a16="http://schemas.microsoft.com/office/drawing/2014/main" id="{EA4544A0-FB62-696B-10EB-8A89A5BE1975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1420000" flipH="1">
              <a:off x="6421173" y="4625049"/>
              <a:ext cx="1403350" cy="14033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Line 24">
              <a:extLst>
                <a:ext uri="{FF2B5EF4-FFF2-40B4-BE49-F238E27FC236}">
                  <a16:creationId xmlns:a16="http://schemas.microsoft.com/office/drawing/2014/main" id="{0EA8E433-664E-A5C3-E6DC-B0334E31C73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766050" y="4616449"/>
              <a:ext cx="330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Line 25">
              <a:extLst>
                <a:ext uri="{FF2B5EF4-FFF2-40B4-BE49-F238E27FC236}">
                  <a16:creationId xmlns:a16="http://schemas.microsoft.com/office/drawing/2014/main" id="{B1CBCD75-DF99-2361-A3ED-06BA6BB5665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7765717" y="1143000"/>
              <a:ext cx="0" cy="347344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Text Box 28">
              <a:extLst>
                <a:ext uri="{FF2B5EF4-FFF2-40B4-BE49-F238E27FC236}">
                  <a16:creationId xmlns:a16="http://schemas.microsoft.com/office/drawing/2014/main" id="{79A3FE39-A1D8-0BA5-7C43-54172E4840C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221249" y="5995361"/>
              <a:ext cx="41275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dirty="0"/>
                <a:t>x</a:t>
              </a:r>
            </a:p>
          </p:txBody>
        </p:sp>
        <p:sp>
          <p:nvSpPr>
            <p:cNvPr id="22" name="Text Box 29">
              <a:extLst>
                <a:ext uri="{FF2B5EF4-FFF2-40B4-BE49-F238E27FC236}">
                  <a16:creationId xmlns:a16="http://schemas.microsoft.com/office/drawing/2014/main" id="{FA75AFA5-9773-DAB1-C899-E86D5F8604C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141288" y="4404621"/>
              <a:ext cx="41275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dirty="0"/>
                <a:t>y</a:t>
              </a:r>
            </a:p>
          </p:txBody>
        </p:sp>
        <p:sp>
          <p:nvSpPr>
            <p:cNvPr id="23" name="Text Box 30">
              <a:extLst>
                <a:ext uri="{FF2B5EF4-FFF2-40B4-BE49-F238E27FC236}">
                  <a16:creationId xmlns:a16="http://schemas.microsoft.com/office/drawing/2014/main" id="{87509172-D2C9-F4B2-256F-2109541B2A1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765385" y="896692"/>
              <a:ext cx="41275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dirty="0"/>
                <a:t>z</a:t>
              </a:r>
            </a:p>
          </p:txBody>
        </p:sp>
      </p:grpSp>
      <p:sp>
        <p:nvSpPr>
          <p:cNvPr id="52226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A</a:t>
            </a:r>
            <a:r>
              <a:rPr lang="en-US" altLang="en-US" b="0" baseline="-25000"/>
              <a:t>V</a:t>
            </a:r>
            <a:r>
              <a:rPr lang="en-US" altLang="en-US" b="0"/>
              <a:t> : </a:t>
            </a:r>
            <a:r>
              <a:rPr lang="en-US" altLang="en-US"/>
              <a:t>aligning vector </a:t>
            </a:r>
            <a:r>
              <a:rPr lang="en-US" altLang="en-US" b="0"/>
              <a:t>V</a:t>
            </a:r>
            <a:r>
              <a:rPr lang="en-US" altLang="en-US"/>
              <a:t> with </a:t>
            </a:r>
            <a:r>
              <a:rPr lang="en-US" altLang="en-US" b="0"/>
              <a:t>k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Amartya Kundu Durjoy, CSE</a:t>
            </a:r>
          </a:p>
        </p:txBody>
      </p:sp>
      <p:sp>
        <p:nvSpPr>
          <p:cNvPr id="52227" name="Text Box 3"/>
          <p:cNvSpPr txBox="1">
            <a:spLocks noChangeArrowheads="1"/>
          </p:cNvSpPr>
          <p:nvPr/>
        </p:nvSpPr>
        <p:spPr bwMode="auto">
          <a:xfrm>
            <a:off x="2794004" y="5768053"/>
            <a:ext cx="980397" cy="6258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3467">
                <a:latin typeface="Times New Roman" panose="02020603050405020304" pitchFamily="18" charset="0"/>
              </a:rPr>
              <a:t>A</a:t>
            </a:r>
            <a:r>
              <a:rPr lang="en-US" altLang="en-US" sz="3467" baseline="-25000">
                <a:latin typeface="Times New Roman" panose="02020603050405020304" pitchFamily="18" charset="0"/>
              </a:rPr>
              <a:t>v</a:t>
            </a:r>
            <a:r>
              <a:rPr lang="en-US" altLang="en-US" sz="3467">
                <a:latin typeface="Times New Roman" panose="02020603050405020304" pitchFamily="18" charset="0"/>
              </a:rPr>
              <a:t> =</a:t>
            </a:r>
          </a:p>
        </p:txBody>
      </p:sp>
      <p:sp>
        <p:nvSpPr>
          <p:cNvPr id="52228" name="Text Box 4"/>
          <p:cNvSpPr txBox="1">
            <a:spLocks noChangeArrowheads="1"/>
          </p:cNvSpPr>
          <p:nvPr/>
        </p:nvSpPr>
        <p:spPr bwMode="auto">
          <a:xfrm>
            <a:off x="5105400" y="5768053"/>
            <a:ext cx="908050" cy="6258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3467">
                <a:latin typeface="Times New Roman" panose="02020603050405020304" pitchFamily="18" charset="0"/>
              </a:rPr>
              <a:t>R</a:t>
            </a:r>
            <a:r>
              <a:rPr lang="en-US" altLang="en-US" sz="3467" baseline="-25000">
                <a:latin typeface="Times New Roman" panose="02020603050405020304" pitchFamily="18" charset="0"/>
                <a:sym typeface="Symbol" panose="05050102010706020507" pitchFamily="18" charset="2"/>
              </a:rPr>
              <a:t>,i</a:t>
            </a:r>
            <a:r>
              <a:rPr lang="en-US" altLang="en-US" sz="3467">
                <a:latin typeface="Times New Roman" panose="02020603050405020304" pitchFamily="18" charset="0"/>
              </a:rPr>
              <a:t> </a:t>
            </a:r>
          </a:p>
        </p:txBody>
      </p:sp>
      <p:graphicFrame>
        <p:nvGraphicFramePr>
          <p:cNvPr id="52230" name="Object 6"/>
          <p:cNvGraphicFramePr>
            <a:graphicFrameLocks noChangeAspect="1"/>
          </p:cNvGraphicFramePr>
          <p:nvPr/>
        </p:nvGraphicFramePr>
        <p:xfrm>
          <a:off x="1144614" y="1695292"/>
          <a:ext cx="3133725" cy="1655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587240" imgH="838080" progId="Equation.DSMT4">
                  <p:embed/>
                </p:oleObj>
              </mc:Choice>
              <mc:Fallback>
                <p:oleObj name="Equation" r:id="rId2" imgW="1587240" imgH="838080" progId="Equation.DSMT4">
                  <p:embed/>
                  <p:pic>
                    <p:nvPicPr>
                      <p:cNvPr id="5223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4614" y="1695292"/>
                        <a:ext cx="3133725" cy="16557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Rectangle 5">
            <a:extLst>
              <a:ext uri="{FF2B5EF4-FFF2-40B4-BE49-F238E27FC236}">
                <a16:creationId xmlns:a16="http://schemas.microsoft.com/office/drawing/2014/main" id="{18E653E2-EDD9-8DEF-19E9-EF58692A43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05650" y="3213099"/>
            <a:ext cx="2228850" cy="2146300"/>
          </a:xfrm>
          <a:prstGeom prst="rect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13" name="Rectangle 9">
            <a:extLst>
              <a:ext uri="{FF2B5EF4-FFF2-40B4-BE49-F238E27FC236}">
                <a16:creationId xmlns:a16="http://schemas.microsoft.com/office/drawing/2014/main" id="{DE74641D-99AE-A3DE-D026-FA3A7F2967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66050" y="2470149"/>
            <a:ext cx="2082668" cy="2146300"/>
          </a:xfrm>
          <a:prstGeom prst="rect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14" name="Line 11">
            <a:extLst>
              <a:ext uri="{FF2B5EF4-FFF2-40B4-BE49-F238E27FC236}">
                <a16:creationId xmlns:a16="http://schemas.microsoft.com/office/drawing/2014/main" id="{919817B6-A96D-0090-C265-3C63E1A0D92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105650" y="2470149"/>
            <a:ext cx="660400" cy="74295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" name="Line 12">
            <a:extLst>
              <a:ext uri="{FF2B5EF4-FFF2-40B4-BE49-F238E27FC236}">
                <a16:creationId xmlns:a16="http://schemas.microsoft.com/office/drawing/2014/main" id="{3E34EC2D-FDFF-F8D8-E2BB-F1DE2E9498B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9334500" y="2487173"/>
            <a:ext cx="514218" cy="725925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" name="Line 13">
            <a:extLst>
              <a:ext uri="{FF2B5EF4-FFF2-40B4-BE49-F238E27FC236}">
                <a16:creationId xmlns:a16="http://schemas.microsoft.com/office/drawing/2014/main" id="{0F0AC022-6B71-4A9C-3B56-F5C49C6B02F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9334500" y="4643611"/>
            <a:ext cx="514218" cy="715788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" name="Text Box 32">
            <a:extLst>
              <a:ext uri="{FF2B5EF4-FFF2-40B4-BE49-F238E27FC236}">
                <a16:creationId xmlns:a16="http://schemas.microsoft.com/office/drawing/2014/main" id="{39E1F0B5-426D-A3BA-0B64-54601790EE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16518" y="2429810"/>
            <a:ext cx="91803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dirty="0"/>
              <a:t>(a,0,</a:t>
            </a:r>
            <a:r>
              <a:rPr lang="en-US" altLang="en-US" dirty="0">
                <a:sym typeface="Symbol" panose="05050102010706020507" pitchFamily="18" charset="2"/>
              </a:rPr>
              <a:t> )</a:t>
            </a:r>
            <a:endParaRPr lang="en-US" altLang="en-US" dirty="0"/>
          </a:p>
        </p:txBody>
      </p:sp>
      <p:sp>
        <p:nvSpPr>
          <p:cNvPr id="36" name="Line 11">
            <a:extLst>
              <a:ext uri="{FF2B5EF4-FFF2-40B4-BE49-F238E27FC236}">
                <a16:creationId xmlns:a16="http://schemas.microsoft.com/office/drawing/2014/main" id="{30380D2E-8ED1-6B6C-5FC6-B40C335F602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105484" y="1935932"/>
            <a:ext cx="660400" cy="74295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" name="Text Box 26">
            <a:extLst>
              <a:ext uri="{FF2B5EF4-FFF2-40B4-BE49-F238E27FC236}">
                <a16:creationId xmlns:a16="http://schemas.microsoft.com/office/drawing/2014/main" id="{67E67BF9-9EC0-BAA1-23AA-49FAE0D87B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26424" y="1731657"/>
            <a:ext cx="909560" cy="3693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dirty="0"/>
              <a:t>(0,0,</a:t>
            </a:r>
            <a:r>
              <a:rPr lang="en-US" altLang="en-US" dirty="0">
                <a:sym typeface="Symbol" panose="05050102010706020507" pitchFamily="18" charset="2"/>
              </a:rPr>
              <a:t> </a:t>
            </a:r>
            <a:r>
              <a:rPr lang="en-US" altLang="en-US" dirty="0"/>
              <a:t>)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E561E44C-8BC1-72E6-2328-3197A9D8D455}"/>
              </a:ext>
            </a:extLst>
          </p:cNvPr>
          <p:cNvSpPr txBox="1"/>
          <p:nvPr/>
        </p:nvSpPr>
        <p:spPr>
          <a:xfrm>
            <a:off x="148750" y="1136692"/>
            <a:ext cx="48429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Step 1: Rotate V about x-axis by </a:t>
            </a:r>
            <a:r>
              <a:rPr lang="en-US" sz="2400" dirty="0">
                <a:sym typeface="Symbol" panose="05050102010706020507" pitchFamily="18" charset="2"/>
              </a:rPr>
              <a:t></a:t>
            </a:r>
            <a:endParaRPr lang="en-US" sz="2400" dirty="0"/>
          </a:p>
        </p:txBody>
      </p:sp>
      <p:sp>
        <p:nvSpPr>
          <p:cNvPr id="26" name="Line 18">
            <a:extLst>
              <a:ext uri="{FF2B5EF4-FFF2-40B4-BE49-F238E27FC236}">
                <a16:creationId xmlns:a16="http://schemas.microsoft.com/office/drawing/2014/main" id="{C1B268C5-979B-D850-0D63-1A95F19F083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105650" y="2683324"/>
            <a:ext cx="0" cy="974536"/>
          </a:xfrm>
          <a:prstGeom prst="line">
            <a:avLst/>
          </a:prstGeom>
          <a:noFill/>
          <a:ln w="9525">
            <a:solidFill>
              <a:schemeClr val="tx1"/>
            </a:solidFill>
            <a:prstDash val="dash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" name="Line 19">
            <a:extLst>
              <a:ext uri="{FF2B5EF4-FFF2-40B4-BE49-F238E27FC236}">
                <a16:creationId xmlns:a16="http://schemas.microsoft.com/office/drawing/2014/main" id="{0A15B6C4-C045-C2D1-1A08-AD58233838CB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7105650" y="2645619"/>
            <a:ext cx="660400" cy="1970825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" name="Line 15">
            <a:extLst>
              <a:ext uri="{FF2B5EF4-FFF2-40B4-BE49-F238E27FC236}">
                <a16:creationId xmlns:a16="http://schemas.microsoft.com/office/drawing/2014/main" id="{1C920A27-C83D-F36E-43B3-AADE0C0393F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765381" y="1940857"/>
            <a:ext cx="0" cy="2664564"/>
          </a:xfrm>
          <a:prstGeom prst="line">
            <a:avLst/>
          </a:prstGeom>
          <a:noFill/>
          <a:ln w="28575">
            <a:solidFill>
              <a:schemeClr val="accent6">
                <a:lumMod val="75000"/>
              </a:schemeClr>
            </a:solidFill>
            <a:prstDash val="dash"/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" name="Arc 40">
            <a:extLst>
              <a:ext uri="{FF2B5EF4-FFF2-40B4-BE49-F238E27FC236}">
                <a16:creationId xmlns:a16="http://schemas.microsoft.com/office/drawing/2014/main" id="{D0EAB784-3BC1-78A7-0A93-4A7E4566216D}"/>
              </a:ext>
            </a:extLst>
          </p:cNvPr>
          <p:cNvSpPr/>
          <p:nvPr/>
        </p:nvSpPr>
        <p:spPr>
          <a:xfrm rot="10250963" flipV="1">
            <a:off x="7481828" y="3447224"/>
            <a:ext cx="516650" cy="482571"/>
          </a:xfrm>
          <a:prstGeom prst="arc">
            <a:avLst>
              <a:gd name="adj1" fmla="val 15095662"/>
              <a:gd name="adj2" fmla="val 0"/>
            </a:avLst>
          </a:prstGeom>
          <a:ln>
            <a:headEnd type="stealth" w="lg" len="med"/>
            <a:tailEnd type="stealth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Arc 3">
            <a:extLst>
              <a:ext uri="{FF2B5EF4-FFF2-40B4-BE49-F238E27FC236}">
                <a16:creationId xmlns:a16="http://schemas.microsoft.com/office/drawing/2014/main" id="{A33BD5C3-6397-B3EE-6A9B-2AA75257C6DF}"/>
              </a:ext>
            </a:extLst>
          </p:cNvPr>
          <p:cNvSpPr/>
          <p:nvPr/>
        </p:nvSpPr>
        <p:spPr>
          <a:xfrm rot="8111965" flipV="1">
            <a:off x="6849876" y="1679937"/>
            <a:ext cx="1970265" cy="682746"/>
          </a:xfrm>
          <a:prstGeom prst="arc">
            <a:avLst>
              <a:gd name="adj1" fmla="val 13892575"/>
              <a:gd name="adj2" fmla="val 21444623"/>
            </a:avLst>
          </a:prstGeom>
          <a:ln>
            <a:prstDash val="dash"/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 Box 26">
            <a:extLst>
              <a:ext uri="{FF2B5EF4-FFF2-40B4-BE49-F238E27FC236}">
                <a16:creationId xmlns:a16="http://schemas.microsoft.com/office/drawing/2014/main" id="{E92CAE57-5C8E-F83B-FC58-03D58524CF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00208" y="3178338"/>
            <a:ext cx="293937" cy="37005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dirty="0">
                <a:sym typeface="Symbol" panose="05050102010706020507" pitchFamily="18" charset="2"/>
              </a:rPr>
              <a:t></a:t>
            </a:r>
            <a:endParaRPr lang="en-US" altLang="en-US" dirty="0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677168E4-2417-8631-8997-F9A8892CBE1A}"/>
              </a:ext>
            </a:extLst>
          </p:cNvPr>
          <p:cNvSpPr/>
          <p:nvPr/>
        </p:nvSpPr>
        <p:spPr>
          <a:xfrm rot="19792866">
            <a:off x="7599259" y="2098196"/>
            <a:ext cx="145356" cy="130133"/>
          </a:xfrm>
          <a:custGeom>
            <a:avLst/>
            <a:gdLst>
              <a:gd name="connsiteX0" fmla="*/ 0 w 512064"/>
              <a:gd name="connsiteY0" fmla="*/ 0 h 603504"/>
              <a:gd name="connsiteX1" fmla="*/ 6096 w 512064"/>
              <a:gd name="connsiteY1" fmla="*/ 603504 h 603504"/>
              <a:gd name="connsiteX2" fmla="*/ 512064 w 512064"/>
              <a:gd name="connsiteY2" fmla="*/ 585216 h 603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12064" h="603504">
                <a:moveTo>
                  <a:pt x="0" y="0"/>
                </a:moveTo>
                <a:lnTo>
                  <a:pt x="6096" y="603504"/>
                </a:lnTo>
                <a:lnTo>
                  <a:pt x="512064" y="585216"/>
                </a:lnTo>
              </a:path>
            </a:pathLst>
          </a:cu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 Box 26">
            <a:extLst>
              <a:ext uri="{FF2B5EF4-FFF2-40B4-BE49-F238E27FC236}">
                <a16:creationId xmlns:a16="http://schemas.microsoft.com/office/drawing/2014/main" id="{535C8325-3BD6-D41D-4407-90A33F91C5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51163" y="3774472"/>
            <a:ext cx="482253" cy="3385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600" dirty="0">
                <a:sym typeface="Symbol" panose="05050102010706020507" pitchFamily="18" charset="2"/>
              </a:rPr>
              <a:t>|V|</a:t>
            </a:r>
            <a:endParaRPr lang="en-US" altLang="en-US" sz="1600" dirty="0"/>
          </a:p>
        </p:txBody>
      </p:sp>
      <p:sp>
        <p:nvSpPr>
          <p:cNvPr id="8" name="Text Box 5">
            <a:extLst>
              <a:ext uri="{FF2B5EF4-FFF2-40B4-BE49-F238E27FC236}">
                <a16:creationId xmlns:a16="http://schemas.microsoft.com/office/drawing/2014/main" id="{C2658208-19D5-BE23-5B72-326C34D9E6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67150" y="5765804"/>
            <a:ext cx="1568450" cy="6258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3467">
                <a:latin typeface="Times New Roman" panose="02020603050405020304" pitchFamily="18" charset="0"/>
              </a:rPr>
              <a:t>R</a:t>
            </a:r>
            <a:r>
              <a:rPr lang="en-US" altLang="en-US" sz="3467" baseline="-25000">
                <a:latin typeface="Times New Roman" panose="02020603050405020304" pitchFamily="18" charset="0"/>
              </a:rPr>
              <a:t>-</a:t>
            </a:r>
            <a:r>
              <a:rPr lang="en-US" altLang="en-US" sz="3467" baseline="-25000">
                <a:latin typeface="Times New Roman" panose="02020603050405020304" pitchFamily="18" charset="0"/>
                <a:sym typeface="Symbol" panose="05050102010706020507" pitchFamily="18" charset="2"/>
              </a:rPr>
              <a:t>,j</a:t>
            </a:r>
            <a:r>
              <a:rPr lang="en-US" altLang="en-US" sz="3467">
                <a:latin typeface="Times New Roman" panose="02020603050405020304" pitchFamily="18" charset="0"/>
              </a:rPr>
              <a:t> *</a:t>
            </a:r>
          </a:p>
        </p:txBody>
      </p:sp>
      <p:graphicFrame>
        <p:nvGraphicFramePr>
          <p:cNvPr id="9" name="Object 7">
            <a:extLst>
              <a:ext uri="{FF2B5EF4-FFF2-40B4-BE49-F238E27FC236}">
                <a16:creationId xmlns:a16="http://schemas.microsoft.com/office/drawing/2014/main" id="{9009C1E9-ED28-8EFE-E8DB-8DF8DDF1AA7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29676803"/>
              </p:ext>
            </p:extLst>
          </p:nvPr>
        </p:nvGraphicFramePr>
        <p:xfrm>
          <a:off x="1263650" y="4051300"/>
          <a:ext cx="4159250" cy="1665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222280" imgH="888840" progId="Equation.DSMT4">
                  <p:embed/>
                </p:oleObj>
              </mc:Choice>
              <mc:Fallback>
                <p:oleObj name="Equation" r:id="rId4" imgW="2222280" imgH="888840" progId="Equation.DSMT4">
                  <p:embed/>
                  <p:pic>
                    <p:nvPicPr>
                      <p:cNvPr id="53255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63650" y="4051300"/>
                        <a:ext cx="4159250" cy="16652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9DD33FF4-BF9A-EF43-DA64-4700FD31F645}"/>
              </a:ext>
            </a:extLst>
          </p:cNvPr>
          <p:cNvSpPr txBox="1"/>
          <p:nvPr/>
        </p:nvSpPr>
        <p:spPr>
          <a:xfrm>
            <a:off x="210160" y="3543299"/>
            <a:ext cx="50369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Step 2: Rotate V about y-axis by </a:t>
            </a:r>
            <a:r>
              <a:rPr lang="en-US" sz="2400" dirty="0">
                <a:sym typeface="Symbol" panose="05050102010706020507" pitchFamily="18" charset="2"/>
              </a:rPr>
              <a:t>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785729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36" grpId="0" animBg="1"/>
      <p:bldP spid="43" grpId="0"/>
      <p:bldP spid="39" grpId="0" animBg="1"/>
      <p:bldP spid="41" grpId="0" animBg="1"/>
      <p:bldP spid="4" grpId="0" animBg="1"/>
      <p:bldP spid="4" grpId="1" animBg="1"/>
      <p:bldP spid="5" grpId="0"/>
      <p:bldP spid="6" grpId="0" animBg="1"/>
      <p:bldP spid="7" grpId="0" animBg="1"/>
      <p:bldP spid="8" grpId="0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7" name="AutoShape 1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Av: Alignment transformation</a:t>
            </a:r>
          </a:p>
        </p:txBody>
      </p:sp>
      <p:graphicFrame>
        <p:nvGraphicFramePr>
          <p:cNvPr id="13314" name="Object 4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94177476"/>
              </p:ext>
            </p:extLst>
          </p:nvPr>
        </p:nvGraphicFramePr>
        <p:xfrm>
          <a:off x="7391400" y="3235119"/>
          <a:ext cx="3091743" cy="25586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841400" imgH="1523880" progId="Equation.DSMT4">
                  <p:embed/>
                </p:oleObj>
              </mc:Choice>
              <mc:Fallback>
                <p:oleObj name="Equation" r:id="rId2" imgW="1841400" imgH="152388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91400" y="3235119"/>
                        <a:ext cx="3091743" cy="255868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Amartya Kundu Durjoy, CSE</a:t>
            </a:r>
          </a:p>
        </p:txBody>
      </p:sp>
      <p:graphicFrame>
        <p:nvGraphicFramePr>
          <p:cNvPr id="13315" name="Object 7"/>
          <p:cNvGraphicFramePr>
            <a:graphicFrameLocks noGrp="1" noChangeAspect="1"/>
          </p:cNvGraphicFramePr>
          <p:nvPr>
            <p:ph sz="quarter" idx="4294967295"/>
            <p:extLst>
              <p:ext uri="{D42A27DB-BD31-4B8C-83A1-F6EECF244321}">
                <p14:modId xmlns:p14="http://schemas.microsoft.com/office/powerpoint/2010/main" val="2596877869"/>
              </p:ext>
            </p:extLst>
          </p:nvPr>
        </p:nvGraphicFramePr>
        <p:xfrm>
          <a:off x="533400" y="3338917"/>
          <a:ext cx="5116513" cy="2351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819160" imgH="1295280" progId="Equation.3">
                  <p:embed/>
                </p:oleObj>
              </mc:Choice>
              <mc:Fallback>
                <p:oleObj name="Equation" r:id="rId4" imgW="2819160" imgH="129528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3338917"/>
                        <a:ext cx="5116513" cy="2351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16" name="Object 10"/>
          <p:cNvGraphicFramePr>
            <a:graphicFrameLocks noGrp="1" noChangeAspect="1"/>
          </p:cNvGraphicFramePr>
          <p:nvPr>
            <p:ph sz="quarter" idx="4294967295"/>
            <p:extLst>
              <p:ext uri="{D42A27DB-BD31-4B8C-83A1-F6EECF244321}">
                <p14:modId xmlns:p14="http://schemas.microsoft.com/office/powerpoint/2010/main" val="1092631205"/>
              </p:ext>
            </p:extLst>
          </p:nvPr>
        </p:nvGraphicFramePr>
        <p:xfrm>
          <a:off x="523461" y="1183412"/>
          <a:ext cx="6772275" cy="171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3911400" imgH="990360" progId="Equation.3">
                  <p:embed/>
                </p:oleObj>
              </mc:Choice>
              <mc:Fallback>
                <p:oleObj name="Equation" r:id="rId6" imgW="3911400" imgH="99036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3461" y="1183412"/>
                        <a:ext cx="6772275" cy="1714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Av: Alignment transformation</a:t>
            </a:r>
          </a:p>
        </p:txBody>
      </p:sp>
      <p:sp>
        <p:nvSpPr>
          <p:cNvPr id="14340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z="2600" dirty="0"/>
              <a:t>If we normalize </a:t>
            </a:r>
            <a:r>
              <a:rPr lang="en-US" altLang="en-US" sz="2600" b="1" dirty="0"/>
              <a:t>V = </a:t>
            </a:r>
            <a:r>
              <a:rPr lang="en-US" altLang="en-US" sz="2600" b="1" dirty="0" err="1"/>
              <a:t>aI</a:t>
            </a:r>
            <a:r>
              <a:rPr lang="en-US" altLang="en-US" sz="2600" b="1" dirty="0"/>
              <a:t> + </a:t>
            </a:r>
            <a:r>
              <a:rPr lang="en-US" altLang="en-US" sz="2600" b="1" dirty="0" err="1"/>
              <a:t>bJ</a:t>
            </a:r>
            <a:r>
              <a:rPr lang="en-US" altLang="en-US" sz="2600" b="1" dirty="0"/>
              <a:t> + </a:t>
            </a:r>
            <a:r>
              <a:rPr lang="en-US" altLang="en-US" sz="2600" b="1" dirty="0" err="1"/>
              <a:t>cK</a:t>
            </a:r>
            <a:r>
              <a:rPr lang="en-US" altLang="en-US" sz="2600" dirty="0"/>
              <a:t> to a unit vector </a:t>
            </a:r>
            <a:r>
              <a:rPr lang="en-US" altLang="en-US" sz="2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 = </a:t>
            </a:r>
            <a:r>
              <a:rPr lang="en-US" altLang="en-US" sz="2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</a:t>
            </a:r>
            <a:r>
              <a:rPr lang="en-US" altLang="en-US" sz="2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lang="en-US" alt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en-US" altLang="en-US" sz="2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en-US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600" dirty="0"/>
              <a:t> before rotation the matrix become simple enough</a:t>
            </a:r>
          </a:p>
          <a:p>
            <a:pPr eaLnBrk="1" hangingPunct="1"/>
            <a:r>
              <a:rPr lang="en-US" altLang="en-US" sz="2600" dirty="0"/>
              <a:t>Where     </a:t>
            </a:r>
            <a:r>
              <a:rPr lang="en-US" altLang="en-US" sz="2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2600" b="1" dirty="0"/>
              <a:t> = a / |V|         </a:t>
            </a:r>
            <a:r>
              <a:rPr lang="en-US" altLang="en-US" sz="2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2600" b="1" dirty="0"/>
              <a:t> = b / |V|         </a:t>
            </a:r>
            <a:r>
              <a:rPr lang="en-US" altLang="en-US" sz="2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en-US" sz="2600" b="1" dirty="0"/>
              <a:t> = c / |V|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Amartya Kundu Durjoy, CSE</a:t>
            </a:r>
          </a:p>
        </p:txBody>
      </p:sp>
      <p:graphicFrame>
        <p:nvGraphicFramePr>
          <p:cNvPr id="9" name="Object 4">
            <a:extLst>
              <a:ext uri="{FF2B5EF4-FFF2-40B4-BE49-F238E27FC236}">
                <a16:creationId xmlns:a16="http://schemas.microsoft.com/office/drawing/2014/main" id="{DF128400-5623-2FC4-702E-9B0DBB1D479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29885360"/>
              </p:ext>
            </p:extLst>
          </p:nvPr>
        </p:nvGraphicFramePr>
        <p:xfrm>
          <a:off x="3498844" y="2911045"/>
          <a:ext cx="3892555" cy="27801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777680" imgH="1269720" progId="Equation.3">
                  <p:embed/>
                </p:oleObj>
              </mc:Choice>
              <mc:Fallback>
                <p:oleObj name="Equation" r:id="rId2" imgW="1777680" imgH="1269720" progId="Equation.3">
                  <p:embed/>
                  <p:pic>
                    <p:nvPicPr>
                      <p:cNvPr id="6" name="Object 4">
                        <a:extLst>
                          <a:ext uri="{FF2B5EF4-FFF2-40B4-BE49-F238E27FC236}">
                            <a16:creationId xmlns:a16="http://schemas.microsoft.com/office/drawing/2014/main" id="{916A87D5-0F68-13AB-BCA8-25BE3CE22D9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98844" y="2911045"/>
                        <a:ext cx="3892555" cy="278013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Inverse Alignment</a:t>
            </a:r>
          </a:p>
        </p:txBody>
      </p:sp>
      <p:sp>
        <p:nvSpPr>
          <p:cNvPr id="1536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193800"/>
            <a:ext cx="7950200" cy="3149600"/>
          </a:xfrm>
        </p:spPr>
        <p:txBody>
          <a:bodyPr/>
          <a:lstStyle/>
          <a:p>
            <a:pPr eaLnBrk="1" hangingPunct="1"/>
            <a:r>
              <a:rPr lang="en-US" altLang="en-US" sz="2600" dirty="0"/>
              <a:t>Aligns the vector k with vector v</a:t>
            </a:r>
          </a:p>
          <a:p>
            <a:pPr eaLnBrk="1" hangingPunct="1"/>
            <a:endParaRPr lang="en-US" altLang="en-US" sz="2600" dirty="0"/>
          </a:p>
          <a:p>
            <a:pPr eaLnBrk="1" hangingPunct="1"/>
            <a:endParaRPr lang="en-US" altLang="en-US" sz="2600" dirty="0"/>
          </a:p>
        </p:txBody>
      </p:sp>
      <p:graphicFrame>
        <p:nvGraphicFramePr>
          <p:cNvPr id="15363" name="Object 6"/>
          <p:cNvGraphicFramePr>
            <a:graphicFrameLocks noGrp="1" noChangeAspect="1"/>
          </p:cNvGraphicFramePr>
          <p:nvPr>
            <p:ph sz="quarter" idx="2"/>
          </p:nvPr>
        </p:nvGraphicFramePr>
        <p:xfrm>
          <a:off x="2051050" y="2120900"/>
          <a:ext cx="8337550" cy="744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844720" imgH="253800" progId="Equation.3">
                  <p:embed/>
                </p:oleObj>
              </mc:Choice>
              <mc:Fallback>
                <p:oleObj name="Equation" r:id="rId2" imgW="2844720" imgH="2538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1050" y="2120900"/>
                        <a:ext cx="8337550" cy="7445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Amartya Kundu Durjoy, CSE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A</a:t>
            </a:r>
            <a:r>
              <a:rPr lang="en-US" altLang="en-US" b="0" baseline="-25000" dirty="0"/>
              <a:t>V</a:t>
            </a:r>
            <a:r>
              <a:rPr lang="en-US" altLang="en-US" b="0" dirty="0"/>
              <a:t> : </a:t>
            </a:r>
            <a:r>
              <a:rPr lang="en-US" altLang="en-US" dirty="0"/>
              <a:t>aligning vector </a:t>
            </a:r>
            <a:r>
              <a:rPr lang="en-US" altLang="en-US" b="0" dirty="0"/>
              <a:t>v (V)</a:t>
            </a:r>
            <a:r>
              <a:rPr lang="en-US" altLang="en-US" dirty="0"/>
              <a:t> with n (N)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495285" indent="-495285" eaLnBrk="1" hangingPunct="1"/>
            <a:r>
              <a:rPr lang="en-US" altLang="en-US" sz="2600"/>
              <a:t>A</a:t>
            </a:r>
            <a:r>
              <a:rPr lang="en-US" altLang="en-US" sz="2600" baseline="-25000"/>
              <a:t>V</a:t>
            </a:r>
            <a:r>
              <a:rPr lang="en-US" altLang="en-US" sz="2600" baseline="30000"/>
              <a:t>-1</a:t>
            </a:r>
            <a:r>
              <a:rPr lang="en-US" altLang="en-US" sz="2600"/>
              <a:t> = A</a:t>
            </a:r>
            <a:r>
              <a:rPr lang="en-US" altLang="en-US" sz="2600" baseline="-25000"/>
              <a:t>V</a:t>
            </a:r>
            <a:r>
              <a:rPr lang="en-US" altLang="en-US" sz="2600" baseline="30000"/>
              <a:t>T</a:t>
            </a:r>
          </a:p>
          <a:p>
            <a:pPr marL="495285" indent="-495285" eaLnBrk="1" hangingPunct="1"/>
            <a:r>
              <a:rPr lang="en-US" altLang="en-US" sz="2600"/>
              <a:t>A</a:t>
            </a:r>
            <a:r>
              <a:rPr lang="en-US" altLang="en-US" sz="2600" baseline="-25000"/>
              <a:t>V,N</a:t>
            </a:r>
            <a:r>
              <a:rPr lang="en-US" altLang="en-US" sz="2600"/>
              <a:t> = A</a:t>
            </a:r>
            <a:r>
              <a:rPr lang="en-US" altLang="en-US" sz="2600" baseline="-25000"/>
              <a:t>N</a:t>
            </a:r>
            <a:r>
              <a:rPr lang="en-US" altLang="en-US" sz="2600" baseline="30000"/>
              <a:t>-1 </a:t>
            </a:r>
            <a:r>
              <a:rPr lang="en-US" altLang="en-US" sz="2600"/>
              <a:t>* A</a:t>
            </a:r>
            <a:r>
              <a:rPr lang="en-US" altLang="en-US" sz="2600" baseline="-25000"/>
              <a:t>V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Amartya Kundu Durjoy, CSE</a:t>
            </a:r>
          </a:p>
        </p:txBody>
      </p:sp>
      <p:graphicFrame>
        <p:nvGraphicFramePr>
          <p:cNvPr id="55300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51043454"/>
              </p:ext>
            </p:extLst>
          </p:nvPr>
        </p:nvGraphicFramePr>
        <p:xfrm>
          <a:off x="6477000" y="1797954"/>
          <a:ext cx="4649408" cy="296515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473120" imgH="939600" progId="Equation.3">
                  <p:embed/>
                </p:oleObj>
              </mc:Choice>
              <mc:Fallback>
                <p:oleObj name="Equation" r:id="rId2" imgW="1473120" imgH="9396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77000" y="1797954"/>
                        <a:ext cx="4649408" cy="296515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6389" name="Group 38"/>
          <p:cNvGrpSpPr>
            <a:grpSpLocks/>
          </p:cNvGrpSpPr>
          <p:nvPr/>
        </p:nvGrpSpPr>
        <p:grpSpPr bwMode="auto">
          <a:xfrm>
            <a:off x="1774958" y="2355850"/>
            <a:ext cx="3940043" cy="4148138"/>
            <a:chOff x="493" y="1908"/>
            <a:chExt cx="1800" cy="1799"/>
          </a:xfrm>
        </p:grpSpPr>
        <p:sp>
          <p:nvSpPr>
            <p:cNvPr id="16390" name="Line 9"/>
            <p:cNvSpPr>
              <a:spLocks noChangeShapeType="1"/>
            </p:cNvSpPr>
            <p:nvPr/>
          </p:nvSpPr>
          <p:spPr bwMode="auto">
            <a:xfrm>
              <a:off x="1141" y="2001"/>
              <a:ext cx="1" cy="1058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391" name="Freeform 10"/>
            <p:cNvSpPr>
              <a:spLocks/>
            </p:cNvSpPr>
            <p:nvPr/>
          </p:nvSpPr>
          <p:spPr bwMode="auto">
            <a:xfrm>
              <a:off x="1107" y="1908"/>
              <a:ext cx="67" cy="101"/>
            </a:xfrm>
            <a:custGeom>
              <a:avLst/>
              <a:gdLst>
                <a:gd name="T0" fmla="*/ 67 w 67"/>
                <a:gd name="T1" fmla="*/ 101 h 101"/>
                <a:gd name="T2" fmla="*/ 34 w 67"/>
                <a:gd name="T3" fmla="*/ 0 h 101"/>
                <a:gd name="T4" fmla="*/ 0 w 67"/>
                <a:gd name="T5" fmla="*/ 101 h 101"/>
                <a:gd name="T6" fmla="*/ 67 w 67"/>
                <a:gd name="T7" fmla="*/ 101 h 10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67"/>
                <a:gd name="T13" fmla="*/ 0 h 101"/>
                <a:gd name="T14" fmla="*/ 67 w 67"/>
                <a:gd name="T15" fmla="*/ 101 h 10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67" h="101">
                  <a:moveTo>
                    <a:pt x="67" y="101"/>
                  </a:moveTo>
                  <a:lnTo>
                    <a:pt x="34" y="0"/>
                  </a:lnTo>
                  <a:lnTo>
                    <a:pt x="0" y="101"/>
                  </a:lnTo>
                  <a:lnTo>
                    <a:pt x="67" y="10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6392" name="Line 11"/>
            <p:cNvSpPr>
              <a:spLocks noChangeShapeType="1"/>
            </p:cNvSpPr>
            <p:nvPr/>
          </p:nvSpPr>
          <p:spPr bwMode="auto">
            <a:xfrm flipV="1">
              <a:off x="558" y="3059"/>
              <a:ext cx="583" cy="583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393" name="Freeform 12"/>
            <p:cNvSpPr>
              <a:spLocks/>
            </p:cNvSpPr>
            <p:nvPr/>
          </p:nvSpPr>
          <p:spPr bwMode="auto">
            <a:xfrm>
              <a:off x="493" y="3611"/>
              <a:ext cx="94" cy="96"/>
            </a:xfrm>
            <a:custGeom>
              <a:avLst/>
              <a:gdLst>
                <a:gd name="T0" fmla="*/ 48 w 94"/>
                <a:gd name="T1" fmla="*/ 0 h 96"/>
                <a:gd name="T2" fmla="*/ 0 w 94"/>
                <a:gd name="T3" fmla="*/ 96 h 96"/>
                <a:gd name="T4" fmla="*/ 94 w 94"/>
                <a:gd name="T5" fmla="*/ 48 h 96"/>
                <a:gd name="T6" fmla="*/ 48 w 94"/>
                <a:gd name="T7" fmla="*/ 0 h 9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94"/>
                <a:gd name="T13" fmla="*/ 0 h 96"/>
                <a:gd name="T14" fmla="*/ 94 w 94"/>
                <a:gd name="T15" fmla="*/ 96 h 9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94" h="96">
                  <a:moveTo>
                    <a:pt x="48" y="0"/>
                  </a:moveTo>
                  <a:lnTo>
                    <a:pt x="0" y="96"/>
                  </a:lnTo>
                  <a:lnTo>
                    <a:pt x="94" y="48"/>
                  </a:lnTo>
                  <a:lnTo>
                    <a:pt x="4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6394" name="Line 13"/>
            <p:cNvSpPr>
              <a:spLocks noChangeShapeType="1"/>
            </p:cNvSpPr>
            <p:nvPr/>
          </p:nvSpPr>
          <p:spPr bwMode="auto">
            <a:xfrm flipH="1">
              <a:off x="1141" y="3059"/>
              <a:ext cx="1059" cy="1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395" name="Freeform 14"/>
            <p:cNvSpPr>
              <a:spLocks/>
            </p:cNvSpPr>
            <p:nvPr/>
          </p:nvSpPr>
          <p:spPr bwMode="auto">
            <a:xfrm>
              <a:off x="2192" y="3026"/>
              <a:ext cx="101" cy="67"/>
            </a:xfrm>
            <a:custGeom>
              <a:avLst/>
              <a:gdLst>
                <a:gd name="T0" fmla="*/ 0 w 101"/>
                <a:gd name="T1" fmla="*/ 67 h 67"/>
                <a:gd name="T2" fmla="*/ 101 w 101"/>
                <a:gd name="T3" fmla="*/ 33 h 67"/>
                <a:gd name="T4" fmla="*/ 0 w 101"/>
                <a:gd name="T5" fmla="*/ 0 h 67"/>
                <a:gd name="T6" fmla="*/ 0 w 101"/>
                <a:gd name="T7" fmla="*/ 67 h 6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1"/>
                <a:gd name="T13" fmla="*/ 0 h 67"/>
                <a:gd name="T14" fmla="*/ 101 w 101"/>
                <a:gd name="T15" fmla="*/ 67 h 6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1" h="67">
                  <a:moveTo>
                    <a:pt x="0" y="67"/>
                  </a:moveTo>
                  <a:lnTo>
                    <a:pt x="101" y="33"/>
                  </a:lnTo>
                  <a:lnTo>
                    <a:pt x="0" y="0"/>
                  </a:lnTo>
                  <a:lnTo>
                    <a:pt x="0" y="6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6396" name="Line 15"/>
            <p:cNvSpPr>
              <a:spLocks noChangeShapeType="1"/>
            </p:cNvSpPr>
            <p:nvPr/>
          </p:nvSpPr>
          <p:spPr bwMode="auto">
            <a:xfrm flipH="1">
              <a:off x="1141" y="2722"/>
              <a:ext cx="225" cy="337"/>
            </a:xfrm>
            <a:prstGeom prst="line">
              <a:avLst/>
            </a:prstGeom>
            <a:noFill/>
            <a:ln w="17463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397" name="Freeform 16"/>
            <p:cNvSpPr>
              <a:spLocks/>
            </p:cNvSpPr>
            <p:nvPr/>
          </p:nvSpPr>
          <p:spPr bwMode="auto">
            <a:xfrm>
              <a:off x="1326" y="2628"/>
              <a:ext cx="103" cy="126"/>
            </a:xfrm>
            <a:custGeom>
              <a:avLst/>
              <a:gdLst>
                <a:gd name="T0" fmla="*/ 69 w 103"/>
                <a:gd name="T1" fmla="*/ 126 h 126"/>
                <a:gd name="T2" fmla="*/ 103 w 103"/>
                <a:gd name="T3" fmla="*/ 0 h 126"/>
                <a:gd name="T4" fmla="*/ 0 w 103"/>
                <a:gd name="T5" fmla="*/ 80 h 126"/>
                <a:gd name="T6" fmla="*/ 69 w 103"/>
                <a:gd name="T7" fmla="*/ 126 h 12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3"/>
                <a:gd name="T13" fmla="*/ 0 h 126"/>
                <a:gd name="T14" fmla="*/ 103 w 103"/>
                <a:gd name="T15" fmla="*/ 126 h 12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3" h="126">
                  <a:moveTo>
                    <a:pt x="69" y="126"/>
                  </a:moveTo>
                  <a:lnTo>
                    <a:pt x="103" y="0"/>
                  </a:lnTo>
                  <a:lnTo>
                    <a:pt x="0" y="80"/>
                  </a:lnTo>
                  <a:lnTo>
                    <a:pt x="69" y="126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6398" name="Rectangle 17"/>
            <p:cNvSpPr>
              <a:spLocks noChangeArrowheads="1"/>
            </p:cNvSpPr>
            <p:nvPr/>
          </p:nvSpPr>
          <p:spPr bwMode="auto">
            <a:xfrm>
              <a:off x="1269" y="2634"/>
              <a:ext cx="51" cy="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300">
                  <a:solidFill>
                    <a:srgbClr val="000000"/>
                  </a:solidFill>
                </a:rPr>
                <a:t>V</a:t>
              </a:r>
              <a:endParaRPr lang="en-US" altLang="en-US"/>
            </a:p>
          </p:txBody>
        </p:sp>
        <p:sp>
          <p:nvSpPr>
            <p:cNvPr id="16399" name="Line 30"/>
            <p:cNvSpPr>
              <a:spLocks noChangeShapeType="1"/>
            </p:cNvSpPr>
            <p:nvPr/>
          </p:nvSpPr>
          <p:spPr bwMode="auto">
            <a:xfrm>
              <a:off x="1141" y="2845"/>
              <a:ext cx="1" cy="214"/>
            </a:xfrm>
            <a:prstGeom prst="line">
              <a:avLst/>
            </a:prstGeom>
            <a:noFill/>
            <a:ln w="12700">
              <a:solidFill>
                <a:srgbClr val="FF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400" name="Freeform 31"/>
            <p:cNvSpPr>
              <a:spLocks/>
            </p:cNvSpPr>
            <p:nvPr/>
          </p:nvSpPr>
          <p:spPr bwMode="auto">
            <a:xfrm>
              <a:off x="1104" y="2772"/>
              <a:ext cx="74" cy="83"/>
            </a:xfrm>
            <a:custGeom>
              <a:avLst/>
              <a:gdLst>
                <a:gd name="T0" fmla="*/ 74 w 74"/>
                <a:gd name="T1" fmla="*/ 75 h 83"/>
                <a:gd name="T2" fmla="*/ 37 w 74"/>
                <a:gd name="T3" fmla="*/ 0 h 83"/>
                <a:gd name="T4" fmla="*/ 0 w 74"/>
                <a:gd name="T5" fmla="*/ 75 h 83"/>
                <a:gd name="T6" fmla="*/ 5 w 74"/>
                <a:gd name="T7" fmla="*/ 76 h 83"/>
                <a:gd name="T8" fmla="*/ 10 w 74"/>
                <a:gd name="T9" fmla="*/ 78 h 83"/>
                <a:gd name="T10" fmla="*/ 14 w 74"/>
                <a:gd name="T11" fmla="*/ 79 h 83"/>
                <a:gd name="T12" fmla="*/ 21 w 74"/>
                <a:gd name="T13" fmla="*/ 81 h 83"/>
                <a:gd name="T14" fmla="*/ 26 w 74"/>
                <a:gd name="T15" fmla="*/ 83 h 83"/>
                <a:gd name="T16" fmla="*/ 32 w 74"/>
                <a:gd name="T17" fmla="*/ 83 h 83"/>
                <a:gd name="T18" fmla="*/ 37 w 74"/>
                <a:gd name="T19" fmla="*/ 83 h 83"/>
                <a:gd name="T20" fmla="*/ 42 w 74"/>
                <a:gd name="T21" fmla="*/ 83 h 83"/>
                <a:gd name="T22" fmla="*/ 48 w 74"/>
                <a:gd name="T23" fmla="*/ 83 h 83"/>
                <a:gd name="T24" fmla="*/ 53 w 74"/>
                <a:gd name="T25" fmla="*/ 81 h 83"/>
                <a:gd name="T26" fmla="*/ 59 w 74"/>
                <a:gd name="T27" fmla="*/ 79 h 83"/>
                <a:gd name="T28" fmla="*/ 64 w 74"/>
                <a:gd name="T29" fmla="*/ 78 h 83"/>
                <a:gd name="T30" fmla="*/ 69 w 74"/>
                <a:gd name="T31" fmla="*/ 76 h 83"/>
                <a:gd name="T32" fmla="*/ 74 w 74"/>
                <a:gd name="T33" fmla="*/ 75 h 8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74"/>
                <a:gd name="T52" fmla="*/ 0 h 83"/>
                <a:gd name="T53" fmla="*/ 74 w 74"/>
                <a:gd name="T54" fmla="*/ 83 h 83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74" h="83">
                  <a:moveTo>
                    <a:pt x="74" y="75"/>
                  </a:moveTo>
                  <a:lnTo>
                    <a:pt x="37" y="0"/>
                  </a:lnTo>
                  <a:lnTo>
                    <a:pt x="0" y="75"/>
                  </a:lnTo>
                  <a:lnTo>
                    <a:pt x="5" y="76"/>
                  </a:lnTo>
                  <a:lnTo>
                    <a:pt x="10" y="78"/>
                  </a:lnTo>
                  <a:lnTo>
                    <a:pt x="14" y="79"/>
                  </a:lnTo>
                  <a:lnTo>
                    <a:pt x="21" y="81"/>
                  </a:lnTo>
                  <a:lnTo>
                    <a:pt x="26" y="83"/>
                  </a:lnTo>
                  <a:lnTo>
                    <a:pt x="32" y="83"/>
                  </a:lnTo>
                  <a:lnTo>
                    <a:pt x="37" y="83"/>
                  </a:lnTo>
                  <a:lnTo>
                    <a:pt x="42" y="83"/>
                  </a:lnTo>
                  <a:lnTo>
                    <a:pt x="48" y="83"/>
                  </a:lnTo>
                  <a:lnTo>
                    <a:pt x="53" y="81"/>
                  </a:lnTo>
                  <a:lnTo>
                    <a:pt x="59" y="79"/>
                  </a:lnTo>
                  <a:lnTo>
                    <a:pt x="64" y="78"/>
                  </a:lnTo>
                  <a:lnTo>
                    <a:pt x="69" y="76"/>
                  </a:lnTo>
                  <a:lnTo>
                    <a:pt x="74" y="75"/>
                  </a:lnTo>
                  <a:close/>
                </a:path>
              </a:pathLst>
            </a:custGeom>
            <a:solidFill>
              <a:srgbClr val="FF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6401" name="Rectangle 32"/>
            <p:cNvSpPr>
              <a:spLocks noChangeArrowheads="1"/>
            </p:cNvSpPr>
            <p:nvPr/>
          </p:nvSpPr>
          <p:spPr bwMode="auto">
            <a:xfrm>
              <a:off x="1046" y="1915"/>
              <a:ext cx="38" cy="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300">
                  <a:solidFill>
                    <a:srgbClr val="000000"/>
                  </a:solidFill>
                </a:rPr>
                <a:t>z</a:t>
              </a:r>
              <a:endParaRPr lang="en-US" altLang="en-US"/>
            </a:p>
          </p:txBody>
        </p:sp>
        <p:sp>
          <p:nvSpPr>
            <p:cNvPr id="16402" name="Rectangle 33"/>
            <p:cNvSpPr>
              <a:spLocks noChangeArrowheads="1"/>
            </p:cNvSpPr>
            <p:nvPr/>
          </p:nvSpPr>
          <p:spPr bwMode="auto">
            <a:xfrm>
              <a:off x="613" y="3586"/>
              <a:ext cx="38" cy="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300">
                  <a:solidFill>
                    <a:srgbClr val="000000"/>
                  </a:solidFill>
                </a:rPr>
                <a:t>x</a:t>
              </a:r>
              <a:endParaRPr lang="en-US" altLang="en-US"/>
            </a:p>
          </p:txBody>
        </p:sp>
        <p:sp>
          <p:nvSpPr>
            <p:cNvPr id="16403" name="Rectangle 34"/>
            <p:cNvSpPr>
              <a:spLocks noChangeArrowheads="1"/>
            </p:cNvSpPr>
            <p:nvPr/>
          </p:nvSpPr>
          <p:spPr bwMode="auto">
            <a:xfrm>
              <a:off x="2198" y="3082"/>
              <a:ext cx="38" cy="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300">
                  <a:solidFill>
                    <a:srgbClr val="000000"/>
                  </a:solidFill>
                </a:rPr>
                <a:t>y</a:t>
              </a:r>
              <a:endParaRPr lang="en-US" altLang="en-US"/>
            </a:p>
          </p:txBody>
        </p:sp>
        <p:sp>
          <p:nvSpPr>
            <p:cNvPr id="16404" name="Rectangle 35"/>
            <p:cNvSpPr>
              <a:spLocks noChangeArrowheads="1"/>
            </p:cNvSpPr>
            <p:nvPr/>
          </p:nvSpPr>
          <p:spPr bwMode="auto">
            <a:xfrm>
              <a:off x="1040" y="2813"/>
              <a:ext cx="38" cy="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300">
                  <a:solidFill>
                    <a:srgbClr val="000000"/>
                  </a:solidFill>
                </a:rPr>
                <a:t>k</a:t>
              </a:r>
              <a:endParaRPr lang="en-US" altLang="en-US"/>
            </a:p>
          </p:txBody>
        </p:sp>
        <p:sp>
          <p:nvSpPr>
            <p:cNvPr id="16405" name="Line 36"/>
            <p:cNvSpPr>
              <a:spLocks noChangeShapeType="1"/>
            </p:cNvSpPr>
            <p:nvPr/>
          </p:nvSpPr>
          <p:spPr bwMode="auto">
            <a:xfrm flipV="1">
              <a:off x="1143" y="2727"/>
              <a:ext cx="432" cy="33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406" name="Rectangle 37"/>
            <p:cNvSpPr>
              <a:spLocks noChangeArrowheads="1"/>
            </p:cNvSpPr>
            <p:nvPr/>
          </p:nvSpPr>
          <p:spPr bwMode="auto">
            <a:xfrm>
              <a:off x="1616" y="2730"/>
              <a:ext cx="55" cy="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300">
                  <a:solidFill>
                    <a:srgbClr val="000000"/>
                  </a:solidFill>
                </a:rPr>
                <a:t>N</a:t>
              </a:r>
              <a:endParaRPr lang="en-US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52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52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5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5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5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5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53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53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298" grpId="0" autoUpdateAnimBg="0"/>
      <p:bldP spid="55299" grpId="0" build="p" autoUpdateAnimBg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2">
            <a:extLst>
              <a:ext uri="{FF2B5EF4-FFF2-40B4-BE49-F238E27FC236}">
                <a16:creationId xmlns:a16="http://schemas.microsoft.com/office/drawing/2014/main" id="{8C3F04A8-708A-4DFF-8589-61D5B050E27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panose="020B0600000101010101" pitchFamily="34" charset="-127"/>
              </a:rPr>
              <a:t>General 3D Rotations</a:t>
            </a:r>
          </a:p>
        </p:txBody>
      </p:sp>
      <p:sp>
        <p:nvSpPr>
          <p:cNvPr id="142339" name="Rectangle 3">
            <a:extLst>
              <a:ext uri="{FF2B5EF4-FFF2-40B4-BE49-F238E27FC236}">
                <a16:creationId xmlns:a16="http://schemas.microsoft.com/office/drawing/2014/main" id="{6FF8720D-D28F-4B46-ABBA-6C1B89C823E0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ko-KR" dirty="0">
                <a:ea typeface="굴림" panose="020B0600000101010101" pitchFamily="34" charset="-127"/>
              </a:rPr>
              <a:t>Rotation about an Axis that is Parallel to One of the Coordinate Axes</a:t>
            </a:r>
          </a:p>
          <a:p>
            <a:pPr lvl="1">
              <a:lnSpc>
                <a:spcPct val="90000"/>
              </a:lnSpc>
            </a:pPr>
            <a:r>
              <a:rPr lang="en-US" altLang="ko-KR" b="1" dirty="0">
                <a:solidFill>
                  <a:srgbClr val="C00000"/>
                </a:solidFill>
                <a:ea typeface="굴림" panose="020B0600000101010101" pitchFamily="34" charset="-127"/>
              </a:rPr>
              <a:t>Translate</a:t>
            </a:r>
            <a:r>
              <a:rPr lang="en-US" altLang="ko-KR" b="1" dirty="0">
                <a:solidFill>
                  <a:srgbClr val="000080"/>
                </a:solidFill>
                <a:ea typeface="굴림" panose="020B0600000101010101" pitchFamily="34" charset="-127"/>
              </a:rPr>
              <a:t> </a:t>
            </a:r>
            <a:r>
              <a:rPr lang="en-US" altLang="ko-KR" dirty="0">
                <a:ea typeface="굴림" panose="020B0600000101010101" pitchFamily="34" charset="-127"/>
              </a:rPr>
              <a:t>the object so that the rotation axis </a:t>
            </a:r>
            <a:r>
              <a:rPr lang="en-US" altLang="ko-KR" u="sng" dirty="0">
                <a:ea typeface="굴림" panose="020B0600000101010101" pitchFamily="34" charset="-127"/>
              </a:rPr>
              <a:t>coincides with the parallel coordinate axis</a:t>
            </a:r>
          </a:p>
          <a:p>
            <a:pPr lvl="1">
              <a:lnSpc>
                <a:spcPct val="90000"/>
              </a:lnSpc>
            </a:pPr>
            <a:r>
              <a:rPr lang="en-US" altLang="ko-KR" dirty="0">
                <a:ea typeface="굴림" panose="020B0600000101010101" pitchFamily="34" charset="-127"/>
              </a:rPr>
              <a:t>Perform the specified </a:t>
            </a:r>
            <a:r>
              <a:rPr lang="en-US" altLang="ko-KR" b="1" dirty="0">
                <a:solidFill>
                  <a:srgbClr val="C00000"/>
                </a:solidFill>
                <a:ea typeface="굴림" panose="020B0600000101010101" pitchFamily="34" charset="-127"/>
              </a:rPr>
              <a:t>rotation</a:t>
            </a:r>
            <a:r>
              <a:rPr lang="en-US" altLang="ko-KR" dirty="0">
                <a:ea typeface="굴림" panose="020B0600000101010101" pitchFamily="34" charset="-127"/>
              </a:rPr>
              <a:t> about that axis</a:t>
            </a:r>
          </a:p>
          <a:p>
            <a:pPr lvl="1">
              <a:lnSpc>
                <a:spcPct val="90000"/>
              </a:lnSpc>
            </a:pPr>
            <a:r>
              <a:rPr lang="en-US" altLang="ko-KR" b="1" dirty="0">
                <a:solidFill>
                  <a:srgbClr val="C00000"/>
                </a:solidFill>
                <a:ea typeface="굴림" panose="020B0600000101010101" pitchFamily="34" charset="-127"/>
              </a:rPr>
              <a:t>Translate</a:t>
            </a:r>
            <a:r>
              <a:rPr lang="en-US" altLang="ko-KR" dirty="0">
                <a:ea typeface="굴림" panose="020B0600000101010101" pitchFamily="34" charset="-127"/>
              </a:rPr>
              <a:t> the object so that the rotation axis is </a:t>
            </a:r>
            <a:r>
              <a:rPr lang="en-US" altLang="ko-KR" u="sng" dirty="0">
                <a:ea typeface="굴림" panose="020B0600000101010101" pitchFamily="34" charset="-127"/>
              </a:rPr>
              <a:t>moved </a:t>
            </a:r>
            <a:r>
              <a:rPr lang="en-US" altLang="ko-KR" b="1" u="sng" dirty="0">
                <a:solidFill>
                  <a:schemeClr val="tx1">
                    <a:lumMod val="60000"/>
                    <a:lumOff val="40000"/>
                  </a:schemeClr>
                </a:solidFill>
                <a:ea typeface="굴림" panose="020B0600000101010101" pitchFamily="34" charset="-127"/>
              </a:rPr>
              <a:t>back</a:t>
            </a:r>
            <a:r>
              <a:rPr lang="en-US" altLang="ko-KR" u="sng" dirty="0">
                <a:ea typeface="굴림" panose="020B0600000101010101" pitchFamily="34" charset="-127"/>
              </a:rPr>
              <a:t> to its original position</a:t>
            </a:r>
            <a:endParaRPr lang="en-US" altLang="ko-KR" sz="2000" u="sng" dirty="0">
              <a:ea typeface="굴림" panose="020B0600000101010101" pitchFamily="34" charset="-127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Amartya Kundu Durjoy, CSE</a:t>
            </a:r>
          </a:p>
        </p:txBody>
      </p:sp>
      <p:pic>
        <p:nvPicPr>
          <p:cNvPr id="142340" name="Picture 4" descr="t4">
            <a:extLst>
              <a:ext uri="{FF2B5EF4-FFF2-40B4-BE49-F238E27FC236}">
                <a16:creationId xmlns:a16="http://schemas.microsoft.com/office/drawing/2014/main" id="{6F6BC972-5477-4991-8BBE-703B37AB8F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8164" y="4267200"/>
            <a:ext cx="1824037" cy="213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2341" name="Picture 5" descr="t3">
            <a:extLst>
              <a:ext uri="{FF2B5EF4-FFF2-40B4-BE49-F238E27FC236}">
                <a16:creationId xmlns:a16="http://schemas.microsoft.com/office/drawing/2014/main" id="{CC0D6A7C-8FFF-4865-8723-965E224C1A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3164" y="4267200"/>
            <a:ext cx="1984375" cy="213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2342" name="Picture 6" descr="t2">
            <a:extLst>
              <a:ext uri="{FF2B5EF4-FFF2-40B4-BE49-F238E27FC236}">
                <a16:creationId xmlns:a16="http://schemas.microsoft.com/office/drawing/2014/main" id="{BFCA0439-EEA6-4DE4-81A1-ED273A3023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8164" y="4267201"/>
            <a:ext cx="1984375" cy="2124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2343" name="Picture 7" descr="t1">
            <a:extLst>
              <a:ext uri="{FF2B5EF4-FFF2-40B4-BE49-F238E27FC236}">
                <a16:creationId xmlns:a16="http://schemas.microsoft.com/office/drawing/2014/main" id="{966AA96B-AAEB-4FC1-A107-14C537A3B8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6038" y="4267200"/>
            <a:ext cx="1847850" cy="213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923647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R</a:t>
            </a:r>
            <a:r>
              <a:rPr lang="en-US" altLang="en-US" baseline="-25000" dirty="0">
                <a:sym typeface="Symbol" panose="05050102010706020507" pitchFamily="18" charset="2"/>
              </a:rPr>
              <a:t>,L   </a:t>
            </a:r>
            <a:r>
              <a:rPr lang="en-US" altLang="en-US" dirty="0">
                <a:sym typeface="Symbol" panose="05050102010706020507" pitchFamily="18" charset="2"/>
              </a:rPr>
              <a:t>:</a:t>
            </a:r>
            <a:r>
              <a:rPr lang="en-US" altLang="en-US" baseline="-25000" dirty="0">
                <a:sym typeface="Symbol" panose="05050102010706020507" pitchFamily="18" charset="2"/>
              </a:rPr>
              <a:t>  </a:t>
            </a:r>
            <a:r>
              <a:rPr lang="en-US" altLang="en-US" dirty="0">
                <a:sym typeface="Symbol" panose="05050102010706020507" pitchFamily="18" charset="2"/>
              </a:rPr>
              <a:t>rotation about an axis defined by line L</a:t>
            </a:r>
          </a:p>
        </p:txBody>
      </p:sp>
      <p:sp>
        <p:nvSpPr>
          <p:cNvPr id="63491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295400"/>
            <a:ext cx="9994900" cy="908050"/>
          </a:xfrm>
        </p:spPr>
        <p:txBody>
          <a:bodyPr>
            <a:normAutofit/>
          </a:bodyPr>
          <a:lstStyle/>
          <a:p>
            <a:pPr marL="457200" indent="-457200"/>
            <a:r>
              <a:rPr lang="en-US" altLang="en-US" dirty="0"/>
              <a:t>Let L be represented by vector V and passing through point P</a:t>
            </a: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Amartya Kundu Durjoy, CSE</a:t>
            </a:r>
          </a:p>
        </p:txBody>
      </p:sp>
      <p:sp>
        <p:nvSpPr>
          <p:cNvPr id="63497" name="Rectangle 9"/>
          <p:cNvSpPr>
            <a:spLocks noChangeArrowheads="1"/>
          </p:cNvSpPr>
          <p:nvPr/>
        </p:nvSpPr>
        <p:spPr bwMode="auto">
          <a:xfrm>
            <a:off x="2286000" y="5753100"/>
            <a:ext cx="132080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748" tIns="49875" rIns="99748" bIns="49875"/>
          <a:lstStyle>
            <a:lvl1pPr marL="338138" indent="-3381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None/>
            </a:pPr>
            <a:r>
              <a:rPr lang="en-US" altLang="en-US" sz="3200">
                <a:latin typeface="Times New Roman" panose="02020603050405020304" pitchFamily="18" charset="0"/>
              </a:rPr>
              <a:t>R</a:t>
            </a:r>
            <a:r>
              <a:rPr lang="en-US" altLang="en-US" sz="3200" baseline="-25000">
                <a:latin typeface="Times New Roman" panose="02020603050405020304" pitchFamily="18" charset="0"/>
                <a:sym typeface="Symbol" panose="05050102010706020507" pitchFamily="18" charset="2"/>
              </a:rPr>
              <a:t>,L</a:t>
            </a:r>
            <a:r>
              <a:rPr lang="en-US" altLang="en-US" sz="3200">
                <a:latin typeface="Times New Roman" panose="02020603050405020304" pitchFamily="18" charset="0"/>
                <a:sym typeface="Symbol" panose="05050102010706020507" pitchFamily="18" charset="2"/>
              </a:rPr>
              <a:t> = </a:t>
            </a:r>
            <a:endParaRPr lang="en-US" altLang="en-US" sz="3200" baseline="-25000">
              <a:latin typeface="Times New Roman" panose="02020603050405020304" pitchFamily="18" charset="0"/>
            </a:endParaRPr>
          </a:p>
        </p:txBody>
      </p:sp>
      <p:grpSp>
        <p:nvGrpSpPr>
          <p:cNvPr id="2" name="Group 17"/>
          <p:cNvGrpSpPr>
            <a:grpSpLocks/>
          </p:cNvGrpSpPr>
          <p:nvPr/>
        </p:nvGrpSpPr>
        <p:grpSpPr bwMode="auto">
          <a:xfrm>
            <a:off x="2286000" y="2286000"/>
            <a:ext cx="6769100" cy="3962400"/>
            <a:chOff x="912" y="1776"/>
            <a:chExt cx="3936" cy="2304"/>
          </a:xfrm>
        </p:grpSpPr>
        <p:sp>
          <p:nvSpPr>
            <p:cNvPr id="17428" name="Rectangle 4"/>
            <p:cNvSpPr>
              <a:spLocks noChangeArrowheads="1"/>
            </p:cNvSpPr>
            <p:nvPr/>
          </p:nvSpPr>
          <p:spPr bwMode="auto">
            <a:xfrm>
              <a:off x="912" y="1776"/>
              <a:ext cx="3004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9748" tIns="49875" rIns="99748" bIns="49875"/>
            <a:lstStyle>
              <a:lvl1pPr marL="338138" indent="-338138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20000"/>
                </a:spcBef>
                <a:buClr>
                  <a:schemeClr val="tx2"/>
                </a:buClr>
                <a:buSzPct val="95000"/>
                <a:buFont typeface="Wingdings" panose="05000000000000000000" pitchFamily="2" charset="2"/>
                <a:buAutoNum type="arabicPeriod"/>
              </a:pPr>
              <a:r>
                <a:rPr lang="en-US" altLang="en-US" sz="3200" dirty="0">
                  <a:latin typeface="+mn-lt"/>
                </a:rPr>
                <a:t>Translate P to the origin</a:t>
              </a:r>
            </a:p>
          </p:txBody>
        </p:sp>
        <p:sp>
          <p:nvSpPr>
            <p:cNvPr id="17429" name="Rectangle 10"/>
            <p:cNvSpPr>
              <a:spLocks noChangeArrowheads="1"/>
            </p:cNvSpPr>
            <p:nvPr/>
          </p:nvSpPr>
          <p:spPr bwMode="auto">
            <a:xfrm>
              <a:off x="4368" y="3792"/>
              <a:ext cx="48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9748" tIns="49875" rIns="99748" bIns="49875"/>
            <a:lstStyle>
              <a:lvl1pPr marL="338138" indent="-338138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20000"/>
                </a:spcBef>
                <a:buClr>
                  <a:schemeClr val="tx2"/>
                </a:buClr>
                <a:buSzPct val="95000"/>
                <a:buFont typeface="Wingdings" panose="05000000000000000000" pitchFamily="2" charset="2"/>
                <a:buNone/>
              </a:pPr>
              <a:r>
                <a:rPr lang="en-US" altLang="en-US" sz="3200">
                  <a:latin typeface="+mn-lt"/>
                </a:rPr>
                <a:t>T</a:t>
              </a:r>
              <a:r>
                <a:rPr lang="en-US" altLang="en-US" sz="3200" baseline="-25000">
                  <a:latin typeface="+mn-lt"/>
                </a:rPr>
                <a:t>-P</a:t>
              </a:r>
            </a:p>
          </p:txBody>
        </p:sp>
      </p:grpSp>
      <p:grpSp>
        <p:nvGrpSpPr>
          <p:cNvPr id="3" name="Group 18"/>
          <p:cNvGrpSpPr>
            <a:grpSpLocks/>
          </p:cNvGrpSpPr>
          <p:nvPr/>
        </p:nvGrpSpPr>
        <p:grpSpPr bwMode="auto">
          <a:xfrm>
            <a:off x="2286000" y="2946400"/>
            <a:ext cx="6026150" cy="3302000"/>
            <a:chOff x="912" y="2160"/>
            <a:chExt cx="3504" cy="1920"/>
          </a:xfrm>
        </p:grpSpPr>
        <p:sp>
          <p:nvSpPr>
            <p:cNvPr id="17426" name="Rectangle 5"/>
            <p:cNvSpPr>
              <a:spLocks noChangeArrowheads="1"/>
            </p:cNvSpPr>
            <p:nvPr/>
          </p:nvSpPr>
          <p:spPr bwMode="auto">
            <a:xfrm>
              <a:off x="912" y="2160"/>
              <a:ext cx="3004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9748" tIns="49875" rIns="99748" bIns="49875"/>
            <a:lstStyle>
              <a:lvl1pPr marL="338138" indent="-338138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20000"/>
                </a:spcBef>
                <a:buClr>
                  <a:schemeClr val="tx2"/>
                </a:buClr>
                <a:buSzPct val="95000"/>
                <a:buFont typeface="Wingdings" panose="05000000000000000000" pitchFamily="2" charset="2"/>
                <a:buNone/>
              </a:pPr>
              <a:r>
                <a:rPr lang="en-US" altLang="en-US" sz="3200" dirty="0">
                  <a:latin typeface="+mn-lt"/>
                  <a:cs typeface="Times New Roman" panose="02020603050405020304" pitchFamily="18" charset="0"/>
                </a:rPr>
                <a:t>2. Align V with vector k</a:t>
              </a:r>
            </a:p>
          </p:txBody>
        </p:sp>
        <p:sp>
          <p:nvSpPr>
            <p:cNvPr id="17427" name="Rectangle 11"/>
            <p:cNvSpPr>
              <a:spLocks noChangeArrowheads="1"/>
            </p:cNvSpPr>
            <p:nvPr/>
          </p:nvSpPr>
          <p:spPr bwMode="auto">
            <a:xfrm>
              <a:off x="3744" y="3792"/>
              <a:ext cx="67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9748" tIns="49875" rIns="99748" bIns="49875"/>
            <a:lstStyle>
              <a:lvl1pPr marL="338138" indent="-338138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20000"/>
                </a:spcBef>
                <a:buClr>
                  <a:schemeClr val="tx2"/>
                </a:buClr>
                <a:buSzPct val="95000"/>
                <a:buFont typeface="Wingdings" panose="05000000000000000000" pitchFamily="2" charset="2"/>
                <a:buNone/>
              </a:pPr>
              <a:r>
                <a:rPr lang="en-US" altLang="en-US" sz="3200" dirty="0">
                  <a:latin typeface="Times New Roman" panose="02020603050405020304" pitchFamily="18" charset="0"/>
                </a:rPr>
                <a:t>A</a:t>
              </a:r>
              <a:r>
                <a:rPr lang="en-US" altLang="en-US" sz="3200" baseline="-25000" dirty="0">
                  <a:latin typeface="Times New Roman" panose="02020603050405020304" pitchFamily="18" charset="0"/>
                </a:rPr>
                <a:t>V </a:t>
              </a:r>
              <a:r>
                <a:rPr lang="en-US" altLang="en-US" sz="3200" dirty="0">
                  <a:latin typeface="Times New Roman" panose="02020603050405020304" pitchFamily="18" charset="0"/>
                </a:rPr>
                <a:t>*</a:t>
              </a:r>
              <a:endParaRPr lang="en-US" altLang="en-US" sz="3200" baseline="-25000" dirty="0"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4" name="Group 19"/>
          <p:cNvGrpSpPr>
            <a:grpSpLocks/>
          </p:cNvGrpSpPr>
          <p:nvPr/>
        </p:nvGrpSpPr>
        <p:grpSpPr bwMode="auto">
          <a:xfrm>
            <a:off x="2286000" y="3606800"/>
            <a:ext cx="5166254" cy="2641600"/>
            <a:chOff x="912" y="2544"/>
            <a:chExt cx="3004" cy="1536"/>
          </a:xfrm>
        </p:grpSpPr>
        <p:sp>
          <p:nvSpPr>
            <p:cNvPr id="17424" name="Rectangle 6"/>
            <p:cNvSpPr>
              <a:spLocks noChangeArrowheads="1"/>
            </p:cNvSpPr>
            <p:nvPr/>
          </p:nvSpPr>
          <p:spPr bwMode="auto">
            <a:xfrm>
              <a:off x="912" y="2544"/>
              <a:ext cx="3004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9748" tIns="49875" rIns="99748" bIns="49875"/>
            <a:lstStyle>
              <a:lvl1pPr marL="338138" indent="-338138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20000"/>
                </a:spcBef>
                <a:buClr>
                  <a:schemeClr val="tx2"/>
                </a:buClr>
                <a:buSzPct val="95000"/>
                <a:buFont typeface="Wingdings" panose="05000000000000000000" pitchFamily="2" charset="2"/>
                <a:buNone/>
              </a:pPr>
              <a:r>
                <a:rPr lang="en-US" altLang="en-US" sz="3200" dirty="0">
                  <a:latin typeface="+mn-lt"/>
                </a:rPr>
                <a:t>3. Rotate </a:t>
              </a:r>
              <a:r>
                <a:rPr lang="en-US" altLang="en-US" sz="3200" dirty="0">
                  <a:latin typeface="+mn-lt"/>
                  <a:sym typeface="Symbol" panose="05050102010706020507" pitchFamily="18" charset="2"/>
                </a:rPr>
                <a:t> about k</a:t>
              </a:r>
              <a:endParaRPr lang="en-US" altLang="en-US" sz="3200" dirty="0">
                <a:latin typeface="+mn-lt"/>
              </a:endParaRPr>
            </a:p>
          </p:txBody>
        </p:sp>
        <p:sp>
          <p:nvSpPr>
            <p:cNvPr id="17425" name="Rectangle 12"/>
            <p:cNvSpPr>
              <a:spLocks noChangeArrowheads="1"/>
            </p:cNvSpPr>
            <p:nvPr/>
          </p:nvSpPr>
          <p:spPr bwMode="auto">
            <a:xfrm>
              <a:off x="3120" y="3792"/>
              <a:ext cx="67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9748" tIns="49875" rIns="99748" bIns="49875"/>
            <a:lstStyle>
              <a:lvl1pPr marL="338138" indent="-338138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20000"/>
                </a:spcBef>
                <a:buClr>
                  <a:schemeClr val="tx2"/>
                </a:buClr>
                <a:buSzPct val="95000"/>
                <a:buFont typeface="Wingdings" panose="05000000000000000000" pitchFamily="2" charset="2"/>
                <a:buNone/>
              </a:pPr>
              <a:r>
                <a:rPr lang="en-US" altLang="en-US" sz="3200" dirty="0" err="1">
                  <a:latin typeface="Times New Roman" panose="02020603050405020304" pitchFamily="18" charset="0"/>
                </a:rPr>
                <a:t>R</a:t>
              </a:r>
              <a:r>
                <a:rPr lang="en-US" altLang="en-US" sz="3200" baseline="-25000" dirty="0" err="1">
                  <a:latin typeface="Times New Roman" panose="02020603050405020304" pitchFamily="18" charset="0"/>
                  <a:sym typeface="Symbol" panose="05050102010706020507" pitchFamily="18" charset="2"/>
                </a:rPr>
                <a:t>,k</a:t>
              </a:r>
              <a:r>
                <a:rPr lang="en-US" altLang="en-US" sz="3200" dirty="0">
                  <a:latin typeface="Times New Roman" panose="02020603050405020304" pitchFamily="18" charset="0"/>
                </a:rPr>
                <a:t>*</a:t>
              </a:r>
              <a:endParaRPr lang="en-US" altLang="en-US" sz="3200" baseline="-25000" dirty="0"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5" name="Group 20"/>
          <p:cNvGrpSpPr>
            <a:grpSpLocks/>
          </p:cNvGrpSpPr>
          <p:nvPr/>
        </p:nvGrpSpPr>
        <p:grpSpPr bwMode="auto">
          <a:xfrm>
            <a:off x="2286000" y="4267200"/>
            <a:ext cx="5166254" cy="1981200"/>
            <a:chOff x="912" y="2928"/>
            <a:chExt cx="3004" cy="1152"/>
          </a:xfrm>
        </p:grpSpPr>
        <p:sp>
          <p:nvSpPr>
            <p:cNvPr id="17422" name="Rectangle 7"/>
            <p:cNvSpPr>
              <a:spLocks noChangeArrowheads="1"/>
            </p:cNvSpPr>
            <p:nvPr/>
          </p:nvSpPr>
          <p:spPr bwMode="auto">
            <a:xfrm>
              <a:off x="912" y="2928"/>
              <a:ext cx="3004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9748" tIns="49875" rIns="99748" bIns="49875"/>
            <a:lstStyle>
              <a:lvl1pPr marL="338138" indent="-338138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20000"/>
                </a:spcBef>
                <a:buClr>
                  <a:schemeClr val="tx2"/>
                </a:buClr>
                <a:buSzPct val="95000"/>
                <a:buFont typeface="Wingdings" panose="05000000000000000000" pitchFamily="2" charset="2"/>
                <a:buNone/>
              </a:pPr>
              <a:r>
                <a:rPr lang="en-US" altLang="en-US" sz="3200" dirty="0">
                  <a:latin typeface="+mn-lt"/>
                </a:rPr>
                <a:t>4. Reverse step 2</a:t>
              </a:r>
            </a:p>
          </p:txBody>
        </p:sp>
        <p:sp>
          <p:nvSpPr>
            <p:cNvPr id="17423" name="Rectangle 13"/>
            <p:cNvSpPr>
              <a:spLocks noChangeArrowheads="1"/>
            </p:cNvSpPr>
            <p:nvPr/>
          </p:nvSpPr>
          <p:spPr bwMode="auto">
            <a:xfrm>
              <a:off x="2400" y="3792"/>
              <a:ext cx="76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9748" tIns="49875" rIns="99748" bIns="49875"/>
            <a:lstStyle>
              <a:lvl1pPr marL="338138" indent="-338138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20000"/>
                </a:spcBef>
                <a:buClr>
                  <a:schemeClr val="tx2"/>
                </a:buClr>
                <a:buSzPct val="95000"/>
                <a:buFont typeface="Wingdings" panose="05000000000000000000" pitchFamily="2" charset="2"/>
                <a:buNone/>
              </a:pPr>
              <a:r>
                <a:rPr lang="en-US" altLang="en-US" sz="3200" dirty="0">
                  <a:latin typeface="Times New Roman" panose="02020603050405020304" pitchFamily="18" charset="0"/>
                </a:rPr>
                <a:t>A</a:t>
              </a:r>
              <a:r>
                <a:rPr lang="en-US" altLang="en-US" sz="3200" baseline="-25000" dirty="0">
                  <a:latin typeface="Times New Roman" panose="02020603050405020304" pitchFamily="18" charset="0"/>
                </a:rPr>
                <a:t>V</a:t>
              </a:r>
              <a:r>
                <a:rPr lang="en-US" altLang="en-US" sz="3200" baseline="30000" dirty="0">
                  <a:latin typeface="Times New Roman" panose="02020603050405020304" pitchFamily="18" charset="0"/>
                </a:rPr>
                <a:t>-1 </a:t>
              </a:r>
              <a:r>
                <a:rPr lang="en-US" altLang="en-US" sz="3200" dirty="0">
                  <a:latin typeface="Times New Roman" panose="02020603050405020304" pitchFamily="18" charset="0"/>
                </a:rPr>
                <a:t>*</a:t>
              </a:r>
              <a:endParaRPr lang="en-US" altLang="en-US" sz="3200" baseline="-25000" dirty="0"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6" name="Group 21"/>
          <p:cNvGrpSpPr>
            <a:grpSpLocks/>
          </p:cNvGrpSpPr>
          <p:nvPr/>
        </p:nvGrpSpPr>
        <p:grpSpPr bwMode="auto">
          <a:xfrm>
            <a:off x="2286000" y="4927600"/>
            <a:ext cx="5166254" cy="1320800"/>
            <a:chOff x="912" y="3312"/>
            <a:chExt cx="3004" cy="768"/>
          </a:xfrm>
        </p:grpSpPr>
        <p:sp>
          <p:nvSpPr>
            <p:cNvPr id="17420" name="Rectangle 8"/>
            <p:cNvSpPr>
              <a:spLocks noChangeArrowheads="1"/>
            </p:cNvSpPr>
            <p:nvPr/>
          </p:nvSpPr>
          <p:spPr bwMode="auto">
            <a:xfrm>
              <a:off x="912" y="3312"/>
              <a:ext cx="3004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9748" tIns="49875" rIns="99748" bIns="49875"/>
            <a:lstStyle>
              <a:lvl1pPr marL="338138" indent="-338138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20000"/>
                </a:spcBef>
                <a:buClr>
                  <a:schemeClr val="tx2"/>
                </a:buClr>
                <a:buSzPct val="95000"/>
                <a:buFont typeface="Wingdings" panose="05000000000000000000" pitchFamily="2" charset="2"/>
                <a:buNone/>
              </a:pPr>
              <a:r>
                <a:rPr lang="en-US" altLang="en-US" sz="3200" dirty="0">
                  <a:latin typeface="+mn-lt"/>
                </a:rPr>
                <a:t>5. Reverse step 1</a:t>
              </a:r>
            </a:p>
          </p:txBody>
        </p:sp>
        <p:sp>
          <p:nvSpPr>
            <p:cNvPr id="17421" name="Rectangle 14"/>
            <p:cNvSpPr>
              <a:spLocks noChangeArrowheads="1"/>
            </p:cNvSpPr>
            <p:nvPr/>
          </p:nvSpPr>
          <p:spPr bwMode="auto">
            <a:xfrm>
              <a:off x="1680" y="3792"/>
              <a:ext cx="76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9748" tIns="49875" rIns="99748" bIns="49875"/>
            <a:lstStyle>
              <a:lvl1pPr marL="338138" indent="-338138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20000"/>
                </a:spcBef>
                <a:buClr>
                  <a:schemeClr val="tx2"/>
                </a:buClr>
                <a:buSzPct val="95000"/>
                <a:buFont typeface="Wingdings" panose="05000000000000000000" pitchFamily="2" charset="2"/>
                <a:buNone/>
              </a:pPr>
              <a:r>
                <a:rPr lang="en-US" altLang="en-US" sz="3200">
                  <a:latin typeface="Times New Roman" panose="02020603050405020304" pitchFamily="18" charset="0"/>
                </a:rPr>
                <a:t>T</a:t>
              </a:r>
              <a:r>
                <a:rPr lang="en-US" altLang="en-US" sz="3200" baseline="-25000">
                  <a:latin typeface="Times New Roman" panose="02020603050405020304" pitchFamily="18" charset="0"/>
                </a:rPr>
                <a:t>-P</a:t>
              </a:r>
              <a:r>
                <a:rPr lang="en-US" altLang="en-US" sz="3200" baseline="30000">
                  <a:latin typeface="Times New Roman" panose="02020603050405020304" pitchFamily="18" charset="0"/>
                </a:rPr>
                <a:t>-1 </a:t>
              </a:r>
              <a:r>
                <a:rPr lang="en-US" altLang="en-US" sz="3200">
                  <a:latin typeface="Times New Roman" panose="02020603050405020304" pitchFamily="18" charset="0"/>
                </a:rPr>
                <a:t>*</a:t>
              </a:r>
            </a:p>
          </p:txBody>
        </p:sp>
      </p:grpSp>
      <p:sp>
        <p:nvSpPr>
          <p:cNvPr id="63503" name="Line 15"/>
          <p:cNvSpPr>
            <a:spLocks noChangeShapeType="1"/>
          </p:cNvSpPr>
          <p:nvPr/>
        </p:nvSpPr>
        <p:spPr bwMode="auto">
          <a:xfrm>
            <a:off x="2368550" y="5753100"/>
            <a:ext cx="7924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graphicFrame>
        <p:nvGraphicFramePr>
          <p:cNvPr id="63504" name="Object 16"/>
          <p:cNvGraphicFramePr>
            <a:graphicFrameLocks noChangeAspect="1"/>
          </p:cNvGraphicFramePr>
          <p:nvPr/>
        </p:nvGraphicFramePr>
        <p:xfrm>
          <a:off x="6496054" y="1708150"/>
          <a:ext cx="3943483" cy="3962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2" imgW="2959560" imgH="2973600" progId="Visio.Drawing.4">
                  <p:embed/>
                </p:oleObj>
              </mc:Choice>
              <mc:Fallback>
                <p:oleObj name="VISIO" r:id="rId2" imgW="2959560" imgH="2973600" progId="Visio.Drawing.4">
                  <p:embed/>
                  <p:pic>
                    <p:nvPicPr>
                      <p:cNvPr id="63504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96054" y="1708150"/>
                        <a:ext cx="3943483" cy="3962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98233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35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63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635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63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634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490" grpId="0" autoUpdateAnimBg="0"/>
      <p:bldP spid="63491" grpId="0" build="p" autoUpdateAnimBg="0" advAuto="0"/>
      <p:bldP spid="63497" grpId="0" autoUpdateAnimBg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R</a:t>
            </a:r>
            <a:r>
              <a:rPr lang="en-US" altLang="en-US" baseline="-25000" dirty="0">
                <a:sym typeface="Symbol" panose="05050102010706020507" pitchFamily="18" charset="2"/>
              </a:rPr>
              <a:t>,L   </a:t>
            </a:r>
            <a:r>
              <a:rPr lang="en-US" altLang="en-US" dirty="0">
                <a:sym typeface="Symbol" panose="05050102010706020507" pitchFamily="18" charset="2"/>
              </a:rPr>
              <a:t>:</a:t>
            </a:r>
            <a:r>
              <a:rPr lang="en-US" altLang="en-US" baseline="-25000" dirty="0">
                <a:sym typeface="Symbol" panose="05050102010706020507" pitchFamily="18" charset="2"/>
              </a:rPr>
              <a:t> </a:t>
            </a:r>
            <a:r>
              <a:rPr lang="en-US" altLang="en-US" dirty="0">
                <a:sym typeface="Symbol" panose="05050102010706020507" pitchFamily="18" charset="2"/>
              </a:rPr>
              <a:t>rotation about an axis defined by line L</a:t>
            </a:r>
          </a:p>
        </p:txBody>
      </p:sp>
      <p:sp>
        <p:nvSpPr>
          <p:cNvPr id="6349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295400"/>
            <a:ext cx="9918700" cy="908050"/>
          </a:xfrm>
        </p:spPr>
        <p:txBody>
          <a:bodyPr>
            <a:normAutofit lnSpcReduction="10000"/>
          </a:bodyPr>
          <a:lstStyle/>
          <a:p>
            <a:pPr marL="457200" indent="-457200"/>
            <a:r>
              <a:rPr lang="en-US" altLang="en-US" sz="2600" dirty="0"/>
              <a:t>Let, L be represented by two points P1 and P2</a:t>
            </a:r>
          </a:p>
          <a:p>
            <a:pPr marL="457200" indent="-457200"/>
            <a:r>
              <a:rPr lang="en-US" altLang="en-US" sz="2600" dirty="0"/>
              <a:t>Then find V = P2 – P1, and use any one point as P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Amartya Kundu Durjoy, CSE</a:t>
            </a:r>
          </a:p>
        </p:txBody>
      </p:sp>
      <p:sp>
        <p:nvSpPr>
          <p:cNvPr id="63497" name="Rectangle 9"/>
          <p:cNvSpPr>
            <a:spLocks noChangeArrowheads="1"/>
          </p:cNvSpPr>
          <p:nvPr/>
        </p:nvSpPr>
        <p:spPr bwMode="auto">
          <a:xfrm>
            <a:off x="624606" y="4233474"/>
            <a:ext cx="132080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748" tIns="49875" rIns="99748" bIns="49875"/>
          <a:lstStyle>
            <a:lvl1pPr marL="338138" indent="-3381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None/>
            </a:pPr>
            <a:r>
              <a:rPr lang="en-US" altLang="en-US" sz="3200">
                <a:latin typeface="Times New Roman" panose="02020603050405020304" pitchFamily="18" charset="0"/>
              </a:rPr>
              <a:t>R</a:t>
            </a:r>
            <a:r>
              <a:rPr lang="en-US" altLang="en-US" sz="3200" baseline="-25000">
                <a:latin typeface="Times New Roman" panose="02020603050405020304" pitchFamily="18" charset="0"/>
                <a:sym typeface="Symbol" panose="05050102010706020507" pitchFamily="18" charset="2"/>
              </a:rPr>
              <a:t>,L</a:t>
            </a:r>
            <a:r>
              <a:rPr lang="en-US" altLang="en-US" sz="3200">
                <a:latin typeface="Times New Roman" panose="02020603050405020304" pitchFamily="18" charset="0"/>
                <a:sym typeface="Symbol" panose="05050102010706020507" pitchFamily="18" charset="2"/>
              </a:rPr>
              <a:t> = </a:t>
            </a:r>
            <a:endParaRPr lang="en-US" altLang="en-US" sz="3200" baseline="-25000">
              <a:latin typeface="Times New Roman" panose="02020603050405020304" pitchFamily="18" charset="0"/>
            </a:endParaRPr>
          </a:p>
        </p:txBody>
      </p:sp>
      <p:sp>
        <p:nvSpPr>
          <p:cNvPr id="17429" name="Rectangle 10"/>
          <p:cNvSpPr>
            <a:spLocks noChangeArrowheads="1"/>
          </p:cNvSpPr>
          <p:nvPr/>
        </p:nvSpPr>
        <p:spPr bwMode="auto">
          <a:xfrm>
            <a:off x="6568206" y="4233474"/>
            <a:ext cx="82550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748" tIns="49875" rIns="99748" bIns="49875"/>
          <a:lstStyle>
            <a:lvl1pPr marL="338138" indent="-3381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None/>
            </a:pPr>
            <a:r>
              <a:rPr lang="en-US" altLang="en-US" sz="3200">
                <a:latin typeface="Times New Roman" panose="02020603050405020304" pitchFamily="18" charset="0"/>
              </a:rPr>
              <a:t>T</a:t>
            </a:r>
            <a:r>
              <a:rPr lang="en-US" altLang="en-US" sz="3200" baseline="-25000">
                <a:latin typeface="Times New Roman" panose="02020603050405020304" pitchFamily="18" charset="0"/>
              </a:rPr>
              <a:t>-P</a:t>
            </a:r>
          </a:p>
        </p:txBody>
      </p:sp>
      <p:sp>
        <p:nvSpPr>
          <p:cNvPr id="17427" name="Rectangle 11"/>
          <p:cNvSpPr>
            <a:spLocks noChangeArrowheads="1"/>
          </p:cNvSpPr>
          <p:nvPr/>
        </p:nvSpPr>
        <p:spPr bwMode="auto">
          <a:xfrm>
            <a:off x="5495056" y="4233474"/>
            <a:ext cx="115570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748" tIns="49875" rIns="99748" bIns="49875"/>
          <a:lstStyle>
            <a:lvl1pPr marL="338138" indent="-3381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None/>
            </a:pPr>
            <a:r>
              <a:rPr lang="en-US" altLang="en-US" sz="3200" dirty="0">
                <a:latin typeface="Times New Roman" panose="02020603050405020304" pitchFamily="18" charset="0"/>
              </a:rPr>
              <a:t>A</a:t>
            </a:r>
            <a:r>
              <a:rPr lang="en-US" altLang="en-US" sz="3200" baseline="-25000" dirty="0">
                <a:latin typeface="Times New Roman" panose="02020603050405020304" pitchFamily="18" charset="0"/>
              </a:rPr>
              <a:t>V </a:t>
            </a:r>
            <a:r>
              <a:rPr lang="en-US" altLang="en-US" sz="3200" dirty="0">
                <a:latin typeface="Times New Roman" panose="02020603050405020304" pitchFamily="18" charset="0"/>
              </a:rPr>
              <a:t>*</a:t>
            </a:r>
            <a:endParaRPr lang="en-US" altLang="en-US" sz="3200" baseline="-25000" dirty="0">
              <a:latin typeface="Times New Roman" panose="02020603050405020304" pitchFamily="18" charset="0"/>
            </a:endParaRPr>
          </a:p>
        </p:txBody>
      </p:sp>
      <p:sp>
        <p:nvSpPr>
          <p:cNvPr id="17425" name="Rectangle 12"/>
          <p:cNvSpPr>
            <a:spLocks noChangeArrowheads="1"/>
          </p:cNvSpPr>
          <p:nvPr/>
        </p:nvSpPr>
        <p:spPr bwMode="auto">
          <a:xfrm>
            <a:off x="4421906" y="4233474"/>
            <a:ext cx="115570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748" tIns="49875" rIns="99748" bIns="49875"/>
          <a:lstStyle>
            <a:lvl1pPr marL="338138" indent="-3381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None/>
            </a:pPr>
            <a:r>
              <a:rPr lang="en-US" altLang="en-US" sz="3200" dirty="0" err="1">
                <a:latin typeface="Times New Roman" panose="02020603050405020304" pitchFamily="18" charset="0"/>
              </a:rPr>
              <a:t>R</a:t>
            </a:r>
            <a:r>
              <a:rPr lang="en-US" altLang="en-US" sz="3200" baseline="-25000" dirty="0" err="1">
                <a:latin typeface="Times New Roman" panose="02020603050405020304" pitchFamily="18" charset="0"/>
                <a:sym typeface="Symbol" panose="05050102010706020507" pitchFamily="18" charset="2"/>
              </a:rPr>
              <a:t>,k</a:t>
            </a:r>
            <a:r>
              <a:rPr lang="en-US" altLang="en-US" sz="3200" dirty="0">
                <a:latin typeface="Times New Roman" panose="02020603050405020304" pitchFamily="18" charset="0"/>
              </a:rPr>
              <a:t>*</a:t>
            </a:r>
            <a:endParaRPr lang="en-US" altLang="en-US" sz="3200" baseline="-25000" dirty="0">
              <a:latin typeface="Times New Roman" panose="02020603050405020304" pitchFamily="18" charset="0"/>
            </a:endParaRPr>
          </a:p>
        </p:txBody>
      </p:sp>
      <p:sp>
        <p:nvSpPr>
          <p:cNvPr id="17423" name="Rectangle 13"/>
          <p:cNvSpPr>
            <a:spLocks noChangeArrowheads="1"/>
          </p:cNvSpPr>
          <p:nvPr/>
        </p:nvSpPr>
        <p:spPr bwMode="auto">
          <a:xfrm>
            <a:off x="3183656" y="4233474"/>
            <a:ext cx="132080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748" tIns="49875" rIns="99748" bIns="49875"/>
          <a:lstStyle>
            <a:lvl1pPr marL="338138" indent="-3381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None/>
            </a:pPr>
            <a:r>
              <a:rPr lang="en-US" altLang="en-US" sz="3200" dirty="0">
                <a:latin typeface="Times New Roman" panose="02020603050405020304" pitchFamily="18" charset="0"/>
              </a:rPr>
              <a:t>A</a:t>
            </a:r>
            <a:r>
              <a:rPr lang="en-US" altLang="en-US" sz="3200" baseline="-25000" dirty="0">
                <a:latin typeface="Times New Roman" panose="02020603050405020304" pitchFamily="18" charset="0"/>
              </a:rPr>
              <a:t>V</a:t>
            </a:r>
            <a:r>
              <a:rPr lang="en-US" altLang="en-US" sz="3200" baseline="30000" dirty="0">
                <a:latin typeface="Times New Roman" panose="02020603050405020304" pitchFamily="18" charset="0"/>
              </a:rPr>
              <a:t>-1 </a:t>
            </a:r>
            <a:r>
              <a:rPr lang="en-US" altLang="en-US" sz="3200" dirty="0">
                <a:latin typeface="Times New Roman" panose="02020603050405020304" pitchFamily="18" charset="0"/>
              </a:rPr>
              <a:t>*</a:t>
            </a:r>
            <a:endParaRPr lang="en-US" altLang="en-US" sz="3200" baseline="-25000" dirty="0">
              <a:latin typeface="Times New Roman" panose="02020603050405020304" pitchFamily="18" charset="0"/>
            </a:endParaRPr>
          </a:p>
        </p:txBody>
      </p:sp>
      <p:sp>
        <p:nvSpPr>
          <p:cNvPr id="17421" name="Rectangle 14"/>
          <p:cNvSpPr>
            <a:spLocks noChangeArrowheads="1"/>
          </p:cNvSpPr>
          <p:nvPr/>
        </p:nvSpPr>
        <p:spPr bwMode="auto">
          <a:xfrm>
            <a:off x="1945406" y="4233474"/>
            <a:ext cx="132080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748" tIns="49875" rIns="99748" bIns="49875"/>
          <a:lstStyle>
            <a:lvl1pPr marL="338138" indent="-3381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None/>
            </a:pPr>
            <a:r>
              <a:rPr lang="en-US" altLang="en-US" sz="3200" dirty="0">
                <a:latin typeface="Times New Roman" panose="02020603050405020304" pitchFamily="18" charset="0"/>
              </a:rPr>
              <a:t>T</a:t>
            </a:r>
            <a:r>
              <a:rPr lang="en-US" altLang="en-US" sz="3200" baseline="-25000" dirty="0">
                <a:latin typeface="Times New Roman" panose="02020603050405020304" pitchFamily="18" charset="0"/>
              </a:rPr>
              <a:t>-P</a:t>
            </a:r>
            <a:r>
              <a:rPr lang="en-US" altLang="en-US" sz="3200" baseline="30000" dirty="0">
                <a:latin typeface="Times New Roman" panose="02020603050405020304" pitchFamily="18" charset="0"/>
              </a:rPr>
              <a:t>-1 </a:t>
            </a:r>
            <a:r>
              <a:rPr lang="en-US" altLang="en-US" sz="3200" dirty="0">
                <a:latin typeface="Times New Roman" panose="02020603050405020304" pitchFamily="18" charset="0"/>
              </a:rPr>
              <a:t>*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B3C705F2-842D-41FB-B0BE-DE450DD41DFB}"/>
              </a:ext>
            </a:extLst>
          </p:cNvPr>
          <p:cNvGrpSpPr/>
          <p:nvPr/>
        </p:nvGrpSpPr>
        <p:grpSpPr>
          <a:xfrm>
            <a:off x="8172448" y="1417362"/>
            <a:ext cx="2971800" cy="3033712"/>
            <a:chOff x="5323028" y="1742785"/>
            <a:chExt cx="2971800" cy="3033712"/>
          </a:xfrm>
        </p:grpSpPr>
        <p:sp>
          <p:nvSpPr>
            <p:cNvPr id="22" name="Line 5">
              <a:extLst>
                <a:ext uri="{FF2B5EF4-FFF2-40B4-BE49-F238E27FC236}">
                  <a16:creationId xmlns:a16="http://schemas.microsoft.com/office/drawing/2014/main" id="{0E76D803-F8EC-45C1-943F-174E93941EA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161228" y="1834860"/>
              <a:ext cx="0" cy="19812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23" name="Line 6">
              <a:extLst>
                <a:ext uri="{FF2B5EF4-FFF2-40B4-BE49-F238E27FC236}">
                  <a16:creationId xmlns:a16="http://schemas.microsoft.com/office/drawing/2014/main" id="{1EE7F72C-2A5E-4151-A485-A434E22E2D9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161228" y="3816060"/>
              <a:ext cx="21336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24" name="Line 7">
              <a:extLst>
                <a:ext uri="{FF2B5EF4-FFF2-40B4-BE49-F238E27FC236}">
                  <a16:creationId xmlns:a16="http://schemas.microsoft.com/office/drawing/2014/main" id="{D1898659-1E41-45F5-886A-D366FA8C1BD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323028" y="3816060"/>
              <a:ext cx="838200" cy="8382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25" name="Line 8">
              <a:extLst>
                <a:ext uri="{FF2B5EF4-FFF2-40B4-BE49-F238E27FC236}">
                  <a16:creationId xmlns:a16="http://schemas.microsoft.com/office/drawing/2014/main" id="{9E9A9076-B954-4EE8-A197-9ED3DAA4A8A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999428" y="2596860"/>
              <a:ext cx="228600" cy="8382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26" name="Line 9">
              <a:extLst>
                <a:ext uri="{FF2B5EF4-FFF2-40B4-BE49-F238E27FC236}">
                  <a16:creationId xmlns:a16="http://schemas.microsoft.com/office/drawing/2014/main" id="{75C46DD7-4765-45BD-873E-42577B30AA4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228028" y="1911060"/>
              <a:ext cx="152400" cy="6858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27" name="Line 10">
              <a:extLst>
                <a:ext uri="{FF2B5EF4-FFF2-40B4-BE49-F238E27FC236}">
                  <a16:creationId xmlns:a16="http://schemas.microsoft.com/office/drawing/2014/main" id="{0C97D50F-26DA-4F5D-94A7-2381E01982D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847028" y="3435060"/>
              <a:ext cx="152400" cy="6858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28" name="AutoShape 11">
              <a:extLst>
                <a:ext uri="{FF2B5EF4-FFF2-40B4-BE49-F238E27FC236}">
                  <a16:creationId xmlns:a16="http://schemas.microsoft.com/office/drawing/2014/main" id="{BE2FAA76-42D6-4565-9E2C-C5043911BD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28028" y="1993094"/>
              <a:ext cx="184731" cy="369332"/>
            </a:xfrm>
            <a:prstGeom prst="curvedRightArrow">
              <a:avLst>
                <a:gd name="adj1" fmla="val 20000"/>
                <a:gd name="adj2" fmla="val 40000"/>
                <a:gd name="adj3" fmla="val 33333"/>
              </a:avLst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29" name="Text Box 12">
              <a:extLst>
                <a:ext uri="{FF2B5EF4-FFF2-40B4-BE49-F238E27FC236}">
                  <a16:creationId xmlns:a16="http://schemas.microsoft.com/office/drawing/2014/main" id="{5B686ED1-2682-4052-8E11-F17A2820BAD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237428" y="2368260"/>
              <a:ext cx="977900" cy="3667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latinLnBrk="0">
                <a:spcBef>
                  <a:spcPct val="0"/>
                </a:spcBef>
                <a:buClrTx/>
                <a:buFontTx/>
                <a:buNone/>
              </a:pPr>
              <a:r>
                <a:rPr lang="en-US" altLang="ko-KR">
                  <a:ea typeface="돋움" panose="020B0600000101010101" pitchFamily="34" charset="-127"/>
                </a:rPr>
                <a:t>(x</a:t>
              </a:r>
              <a:r>
                <a:rPr lang="en-US" altLang="ko-KR" sz="800">
                  <a:ea typeface="돋움" panose="020B0600000101010101" pitchFamily="34" charset="-127"/>
                </a:rPr>
                <a:t>2</a:t>
              </a:r>
              <a:r>
                <a:rPr lang="en-US" altLang="ko-KR">
                  <a:ea typeface="돋움" panose="020B0600000101010101" pitchFamily="34" charset="-127"/>
                </a:rPr>
                <a:t>,y</a:t>
              </a:r>
              <a:r>
                <a:rPr lang="en-US" altLang="ko-KR" sz="800">
                  <a:ea typeface="돋움" panose="020B0600000101010101" pitchFamily="34" charset="-127"/>
                </a:rPr>
                <a:t>2</a:t>
              </a:r>
              <a:r>
                <a:rPr lang="en-US" altLang="ko-KR">
                  <a:ea typeface="돋움" panose="020B0600000101010101" pitchFamily="34" charset="-127"/>
                </a:rPr>
                <a:t>,z</a:t>
              </a:r>
              <a:r>
                <a:rPr lang="en-US" altLang="ko-KR" sz="800">
                  <a:ea typeface="돋움" panose="020B0600000101010101" pitchFamily="34" charset="-127"/>
                </a:rPr>
                <a:t>2</a:t>
              </a:r>
              <a:r>
                <a:rPr lang="en-US" altLang="ko-KR">
                  <a:ea typeface="돋움" panose="020B0600000101010101" pitchFamily="34" charset="-127"/>
                </a:rPr>
                <a:t>)</a:t>
              </a:r>
            </a:p>
          </p:txBody>
        </p:sp>
        <p:sp>
          <p:nvSpPr>
            <p:cNvPr id="30" name="Text Box 13">
              <a:extLst>
                <a:ext uri="{FF2B5EF4-FFF2-40B4-BE49-F238E27FC236}">
                  <a16:creationId xmlns:a16="http://schemas.microsoft.com/office/drawing/2014/main" id="{64A6A1E9-42F7-430F-9273-58E617E2B26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021528" y="3282660"/>
              <a:ext cx="977900" cy="3667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latinLnBrk="0">
                <a:spcBef>
                  <a:spcPct val="0"/>
                </a:spcBef>
                <a:buClrTx/>
                <a:buFontTx/>
                <a:buNone/>
              </a:pPr>
              <a:r>
                <a:rPr lang="en-US" altLang="ko-KR">
                  <a:ea typeface="돋움" panose="020B0600000101010101" pitchFamily="34" charset="-127"/>
                </a:rPr>
                <a:t>(x</a:t>
              </a:r>
              <a:r>
                <a:rPr lang="en-US" altLang="ko-KR" sz="800">
                  <a:ea typeface="돋움" panose="020B0600000101010101" pitchFamily="34" charset="-127"/>
                </a:rPr>
                <a:t>1</a:t>
              </a:r>
              <a:r>
                <a:rPr lang="en-US" altLang="ko-KR">
                  <a:ea typeface="돋움" panose="020B0600000101010101" pitchFamily="34" charset="-127"/>
                </a:rPr>
                <a:t>,y</a:t>
              </a:r>
              <a:r>
                <a:rPr lang="en-US" altLang="ko-KR" sz="800">
                  <a:ea typeface="돋움" panose="020B0600000101010101" pitchFamily="34" charset="-127"/>
                </a:rPr>
                <a:t>1</a:t>
              </a:r>
              <a:r>
                <a:rPr lang="en-US" altLang="ko-KR">
                  <a:ea typeface="돋움" panose="020B0600000101010101" pitchFamily="34" charset="-127"/>
                </a:rPr>
                <a:t>,z</a:t>
              </a:r>
              <a:r>
                <a:rPr lang="en-US" altLang="ko-KR" sz="800">
                  <a:ea typeface="돋움" panose="020B0600000101010101" pitchFamily="34" charset="-127"/>
                </a:rPr>
                <a:t>1</a:t>
              </a:r>
              <a:r>
                <a:rPr lang="en-US" altLang="ko-KR">
                  <a:ea typeface="돋움" panose="020B0600000101010101" pitchFamily="34" charset="-127"/>
                </a:rPr>
                <a:t>)</a:t>
              </a:r>
            </a:p>
          </p:txBody>
        </p:sp>
        <p:sp>
          <p:nvSpPr>
            <p:cNvPr id="31" name="Line 14">
              <a:extLst>
                <a:ext uri="{FF2B5EF4-FFF2-40B4-BE49-F238E27FC236}">
                  <a16:creationId xmlns:a16="http://schemas.microsoft.com/office/drawing/2014/main" id="{A98CE6C8-3ACC-4672-B1B6-1EF8085F493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7532828" y="2749260"/>
              <a:ext cx="228600" cy="5334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2" name="Line 15">
              <a:extLst>
                <a:ext uri="{FF2B5EF4-FFF2-40B4-BE49-F238E27FC236}">
                  <a16:creationId xmlns:a16="http://schemas.microsoft.com/office/drawing/2014/main" id="{02F34EAE-50BC-4F69-AC76-9498D49DAAC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532828" y="3282660"/>
              <a:ext cx="381000" cy="762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3" name="Line 16">
              <a:extLst>
                <a:ext uri="{FF2B5EF4-FFF2-40B4-BE49-F238E27FC236}">
                  <a16:creationId xmlns:a16="http://schemas.microsoft.com/office/drawing/2014/main" id="{1AA35BDB-0A4F-4005-8961-D0F5E991F66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7761428" y="2749260"/>
              <a:ext cx="152400" cy="6096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4" name="Line 17">
              <a:extLst>
                <a:ext uri="{FF2B5EF4-FFF2-40B4-BE49-F238E27FC236}">
                  <a16:creationId xmlns:a16="http://schemas.microsoft.com/office/drawing/2014/main" id="{A40F65A4-DC93-45B7-9D99-D26080F1A0B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761428" y="2749260"/>
              <a:ext cx="304800" cy="3810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5" name="Line 18">
              <a:extLst>
                <a:ext uri="{FF2B5EF4-FFF2-40B4-BE49-F238E27FC236}">
                  <a16:creationId xmlns:a16="http://schemas.microsoft.com/office/drawing/2014/main" id="{D6BFDF1E-FA62-4A82-A3E9-0B3AA128793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7913828" y="3130260"/>
              <a:ext cx="152400" cy="2286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6" name="Text Box 19">
              <a:extLst>
                <a:ext uri="{FF2B5EF4-FFF2-40B4-BE49-F238E27FC236}">
                  <a16:creationId xmlns:a16="http://schemas.microsoft.com/office/drawing/2014/main" id="{0FF5B9C4-D05F-41EE-BDFA-53A42A3CBF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90028" y="3876385"/>
              <a:ext cx="298450" cy="3667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latinLnBrk="0">
                <a:spcBef>
                  <a:spcPct val="0"/>
                </a:spcBef>
                <a:buClrTx/>
                <a:buFontTx/>
                <a:buNone/>
              </a:pPr>
              <a:r>
                <a:rPr lang="en-US" altLang="ko-KR">
                  <a:ea typeface="돋움" panose="020B0600000101010101" pitchFamily="34" charset="-127"/>
                </a:rPr>
                <a:t>x</a:t>
              </a:r>
              <a:endParaRPr lang="en-US" altLang="ko-KR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endParaRPr>
            </a:p>
          </p:txBody>
        </p:sp>
        <p:sp>
          <p:nvSpPr>
            <p:cNvPr id="37" name="Text Box 20">
              <a:extLst>
                <a:ext uri="{FF2B5EF4-FFF2-40B4-BE49-F238E27FC236}">
                  <a16:creationId xmlns:a16="http://schemas.microsoft.com/office/drawing/2014/main" id="{D0CA10D0-5B49-4C26-BAF3-873116DF9A1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475428" y="4409785"/>
              <a:ext cx="298450" cy="3667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latinLnBrk="0">
                <a:spcBef>
                  <a:spcPct val="0"/>
                </a:spcBef>
                <a:buClrTx/>
                <a:buFontTx/>
                <a:buNone/>
              </a:pPr>
              <a:r>
                <a:rPr lang="en-US" altLang="ko-KR">
                  <a:ea typeface="돋움" panose="020B0600000101010101" pitchFamily="34" charset="-127"/>
                </a:rPr>
                <a:t>z</a:t>
              </a:r>
              <a:endParaRPr lang="en-US" altLang="ko-KR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endParaRPr>
            </a:p>
          </p:txBody>
        </p:sp>
        <p:sp>
          <p:nvSpPr>
            <p:cNvPr id="38" name="Text Box 21">
              <a:extLst>
                <a:ext uri="{FF2B5EF4-FFF2-40B4-BE49-F238E27FC236}">
                  <a16:creationId xmlns:a16="http://schemas.microsoft.com/office/drawing/2014/main" id="{6829523E-4EA4-43E5-876F-F9AEFDB8C02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243778" y="1742785"/>
              <a:ext cx="298450" cy="3667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latinLnBrk="0">
                <a:spcBef>
                  <a:spcPct val="0"/>
                </a:spcBef>
                <a:buClrTx/>
                <a:buFontTx/>
                <a:buNone/>
              </a:pPr>
              <a:r>
                <a:rPr lang="en-US" altLang="ko-KR">
                  <a:ea typeface="돋움" panose="020B0600000101010101" pitchFamily="34" charset="-127"/>
                </a:rPr>
                <a:t>y</a:t>
              </a:r>
              <a:endParaRPr lang="en-US" altLang="ko-KR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endParaRPr>
            </a:p>
          </p:txBody>
        </p:sp>
      </p:grpSp>
      <p:sp>
        <p:nvSpPr>
          <p:cNvPr id="42" name="Rectangle 12">
            <a:extLst>
              <a:ext uri="{FF2B5EF4-FFF2-40B4-BE49-F238E27FC236}">
                <a16:creationId xmlns:a16="http://schemas.microsoft.com/office/drawing/2014/main" id="{4A239C6C-E9DB-4265-B436-889CFE1679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23509" y="5033574"/>
            <a:ext cx="3945077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748" tIns="49875" rIns="99748" bIns="49875"/>
          <a:lstStyle>
            <a:lvl1pPr marL="338138" indent="-3381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None/>
            </a:pPr>
            <a:r>
              <a:rPr lang="en-US" altLang="en-US" sz="3200" dirty="0" err="1">
                <a:latin typeface="Times New Roman" panose="02020603050405020304" pitchFamily="18" charset="0"/>
              </a:rPr>
              <a:t>R</a:t>
            </a:r>
            <a:r>
              <a:rPr lang="en-US" altLang="en-US" sz="3200" baseline="-25000" dirty="0" err="1">
                <a:latin typeface="Times New Roman" panose="02020603050405020304" pitchFamily="18" charset="0"/>
                <a:sym typeface="Symbol" panose="05050102010706020507" pitchFamily="18" charset="2"/>
              </a:rPr>
              <a:t>,k</a:t>
            </a:r>
            <a:r>
              <a:rPr lang="en-US" altLang="en-US" sz="3200" dirty="0">
                <a:latin typeface="Times New Roman" panose="02020603050405020304" pitchFamily="18" charset="0"/>
              </a:rPr>
              <a:t> * R</a:t>
            </a:r>
            <a:r>
              <a:rPr lang="en-US" altLang="en-US" sz="3200" baseline="-25000" dirty="0">
                <a:latin typeface="Times New Roman" panose="02020603050405020304" pitchFamily="18" charset="0"/>
              </a:rPr>
              <a:t>-</a:t>
            </a:r>
            <a:r>
              <a:rPr lang="en-US" altLang="en-US" sz="3200" baseline="-25000" dirty="0">
                <a:latin typeface="Times New Roman" panose="02020603050405020304" pitchFamily="18" charset="0"/>
                <a:sym typeface="Symbol" panose="05050102010706020507" pitchFamily="18" charset="2"/>
              </a:rPr>
              <a:t>,</a:t>
            </a:r>
            <a:r>
              <a:rPr lang="en-US" altLang="en-US" sz="3200" baseline="-25000" dirty="0" err="1">
                <a:latin typeface="Times New Roman" panose="02020603050405020304" pitchFamily="18" charset="0"/>
                <a:sym typeface="Symbol" panose="05050102010706020507" pitchFamily="18" charset="2"/>
              </a:rPr>
              <a:t>i</a:t>
            </a:r>
            <a:r>
              <a:rPr lang="en-US" altLang="en-US" sz="3200" baseline="-25000" dirty="0">
                <a:latin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lang="en-US" altLang="en-US" sz="3200" dirty="0">
                <a:latin typeface="Times New Roman" panose="02020603050405020304" pitchFamily="18" charset="0"/>
              </a:rPr>
              <a:t>* R</a:t>
            </a:r>
            <a:r>
              <a:rPr lang="en-US" altLang="en-US" sz="3200" baseline="-25000" dirty="0">
                <a:latin typeface="Times New Roman" panose="02020603050405020304" pitchFamily="18" charset="0"/>
                <a:sym typeface="Symbol" panose="05050102010706020507" pitchFamily="18" charset="2"/>
              </a:rPr>
              <a:t>,</a:t>
            </a:r>
            <a:r>
              <a:rPr lang="en-US" altLang="en-US" sz="3200" baseline="-25000" dirty="0" err="1">
                <a:latin typeface="Times New Roman" panose="02020603050405020304" pitchFamily="18" charset="0"/>
                <a:sym typeface="Symbol" panose="05050102010706020507" pitchFamily="18" charset="2"/>
              </a:rPr>
              <a:t>i</a:t>
            </a:r>
            <a:r>
              <a:rPr lang="en-US" altLang="en-US" sz="3200" dirty="0">
                <a:latin typeface="Times New Roman" panose="02020603050405020304" pitchFamily="18" charset="0"/>
              </a:rPr>
              <a:t> * T</a:t>
            </a:r>
            <a:r>
              <a:rPr lang="en-US" altLang="en-US" sz="3200" baseline="-25000" dirty="0">
                <a:latin typeface="Times New Roman" panose="02020603050405020304" pitchFamily="18" charset="0"/>
              </a:rPr>
              <a:t>-P</a:t>
            </a:r>
          </a:p>
        </p:txBody>
      </p:sp>
      <p:sp>
        <p:nvSpPr>
          <p:cNvPr id="43" name="Rectangle 13">
            <a:extLst>
              <a:ext uri="{FF2B5EF4-FFF2-40B4-BE49-F238E27FC236}">
                <a16:creationId xmlns:a16="http://schemas.microsoft.com/office/drawing/2014/main" id="{80392AF3-D850-40BC-8D92-355DD32018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78682" y="5033574"/>
            <a:ext cx="3409948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748" tIns="49875" rIns="99748" bIns="49875"/>
          <a:lstStyle>
            <a:lvl1pPr marL="338138" indent="-3381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tx2"/>
              </a:buClr>
              <a:buSzPct val="95000"/>
            </a:pPr>
            <a:r>
              <a:rPr lang="en-US" altLang="en-US" sz="3200" dirty="0">
                <a:latin typeface="Times New Roman" panose="02020603050405020304" pitchFamily="18" charset="0"/>
              </a:rPr>
              <a:t>= T</a:t>
            </a:r>
            <a:r>
              <a:rPr lang="en-US" altLang="en-US" sz="3200" baseline="-25000" dirty="0">
                <a:latin typeface="Times New Roman" panose="02020603050405020304" pitchFamily="18" charset="0"/>
              </a:rPr>
              <a:t>P</a:t>
            </a:r>
            <a:r>
              <a:rPr lang="en-US" altLang="en-US" sz="3200" baseline="30000" dirty="0">
                <a:latin typeface="Times New Roman" panose="02020603050405020304" pitchFamily="18" charset="0"/>
              </a:rPr>
              <a:t> </a:t>
            </a:r>
            <a:r>
              <a:rPr lang="en-US" altLang="en-US" sz="3200" dirty="0">
                <a:latin typeface="Times New Roman" panose="02020603050405020304" pitchFamily="18" charset="0"/>
              </a:rPr>
              <a:t>* R</a:t>
            </a:r>
            <a:r>
              <a:rPr lang="en-US" altLang="en-US" sz="3200" baseline="-25000" dirty="0">
                <a:latin typeface="Times New Roman" panose="02020603050405020304" pitchFamily="18" charset="0"/>
                <a:sym typeface="Symbol" panose="05050102010706020507" pitchFamily="18" charset="2"/>
              </a:rPr>
              <a:t>,</a:t>
            </a:r>
            <a:r>
              <a:rPr lang="en-US" altLang="en-US" sz="3200" baseline="-25000" dirty="0" err="1">
                <a:latin typeface="Times New Roman" panose="02020603050405020304" pitchFamily="18" charset="0"/>
                <a:sym typeface="Symbol" panose="05050102010706020507" pitchFamily="18" charset="2"/>
              </a:rPr>
              <a:t>i</a:t>
            </a:r>
            <a:r>
              <a:rPr lang="en-US" altLang="en-US" sz="3200" baseline="-25000" dirty="0">
                <a:latin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lang="en-US" altLang="en-US" sz="3200" dirty="0">
                <a:latin typeface="Times New Roman" panose="02020603050405020304" pitchFamily="18" charset="0"/>
              </a:rPr>
              <a:t>* </a:t>
            </a:r>
            <a:r>
              <a:rPr lang="en-US" altLang="en-US" sz="3200" dirty="0" err="1">
                <a:latin typeface="Times New Roman" panose="02020603050405020304" pitchFamily="18" charset="0"/>
              </a:rPr>
              <a:t>R</a:t>
            </a:r>
            <a:r>
              <a:rPr lang="en-US" altLang="en-US" sz="3200" baseline="-25000" dirty="0" err="1">
                <a:latin typeface="Times New Roman" panose="02020603050405020304" pitchFamily="18" charset="0"/>
                <a:sym typeface="Symbol" panose="05050102010706020507" pitchFamily="18" charset="2"/>
              </a:rPr>
              <a:t>,j</a:t>
            </a:r>
            <a:r>
              <a:rPr lang="en-US" altLang="en-US" sz="3200" baseline="30000" dirty="0">
                <a:latin typeface="Times New Roman" panose="02020603050405020304" pitchFamily="18" charset="0"/>
              </a:rPr>
              <a:t> </a:t>
            </a:r>
            <a:r>
              <a:rPr lang="en-US" altLang="en-US" sz="3200" dirty="0">
                <a:latin typeface="Times New Roman" panose="02020603050405020304" pitchFamily="18" charset="0"/>
              </a:rPr>
              <a:t>*</a:t>
            </a:r>
            <a:endParaRPr lang="en-US" altLang="en-US" sz="3200" baseline="-25000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5047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3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63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63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634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490" grpId="0" autoUpdateAnimBg="0"/>
      <p:bldP spid="63491" grpId="0" build="p" autoUpdateAnimBg="0" advAuto="0"/>
      <p:bldP spid="63497" grpId="0" autoUpdateAnimBg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2">
            <a:extLst>
              <a:ext uri="{FF2B5EF4-FFF2-40B4-BE49-F238E27FC236}">
                <a16:creationId xmlns:a16="http://schemas.microsoft.com/office/drawing/2014/main" id="{BA0D7CCB-E688-4191-B9CA-92E0EAC88A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5000" y="1397427"/>
            <a:ext cx="8153400" cy="83099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square" anchor="ctr">
            <a:spAutoFit/>
          </a:bodyPr>
          <a:lstStyle/>
          <a:p>
            <a:r>
              <a:rPr lang="en-US" altLang="ko-KR" sz="2400" dirty="0">
                <a:solidFill>
                  <a:schemeClr val="tx2"/>
                </a:solidFill>
                <a:latin typeface="Tahoma" panose="020B0604030504040204" pitchFamily="34" charset="0"/>
              </a:rPr>
              <a:t>Find the new coordinates of a unit cube 90º-rotated about an axis defined by its endpoints A(2,1,0) and B(3,3,1).</a:t>
            </a:r>
          </a:p>
        </p:txBody>
      </p:sp>
      <p:cxnSp>
        <p:nvCxnSpPr>
          <p:cNvPr id="149507" name="AutoShape 3">
            <a:extLst>
              <a:ext uri="{FF2B5EF4-FFF2-40B4-BE49-F238E27FC236}">
                <a16:creationId xmlns:a16="http://schemas.microsoft.com/office/drawing/2014/main" id="{F11F05E2-D60A-4318-A3AA-722541797E7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0287000" y="3619500"/>
            <a:ext cx="1588" cy="1588"/>
          </a:xfrm>
          <a:prstGeom prst="curvedConnector3">
            <a:avLst>
              <a:gd name="adj1" fmla="val 14400000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round/>
                <a:headEnd/>
                <a:tailEnd type="triangl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149509" name="Picture 5" descr="3dr_2">
            <a:extLst>
              <a:ext uri="{FF2B5EF4-FFF2-40B4-BE49-F238E27FC236}">
                <a16:creationId xmlns:a16="http://schemas.microsoft.com/office/drawing/2014/main" id="{0C2505C7-4E66-42E3-AA94-060C1B6A7F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8700" y="2533318"/>
            <a:ext cx="3465512" cy="3264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9510" name="Text Box 6">
            <a:extLst>
              <a:ext uri="{FF2B5EF4-FFF2-40B4-BE49-F238E27FC236}">
                <a16:creationId xmlns:a16="http://schemas.microsoft.com/office/drawing/2014/main" id="{F2EE6AD1-BEAE-4448-92F2-843541D8FC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07025" y="5867400"/>
            <a:ext cx="1392176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>
            <a:spAutoFit/>
          </a:bodyPr>
          <a:lstStyle/>
          <a:p>
            <a:pPr latinLnBrk="0">
              <a:spcBef>
                <a:spcPct val="0"/>
              </a:spcBef>
              <a:buClrTx/>
              <a:buFontTx/>
              <a:buNone/>
            </a:pPr>
            <a:r>
              <a:rPr lang="en-US" altLang="ko-KR">
                <a:solidFill>
                  <a:schemeClr val="tx2"/>
                </a:solidFill>
                <a:latin typeface="Tahoma" panose="020B0604030504040204" pitchFamily="34" charset="0"/>
                <a:ea typeface="돋움" panose="020B0600000101010101" pitchFamily="34" charset="-127"/>
              </a:rPr>
              <a:t>A Unit Cube</a:t>
            </a:r>
            <a:endParaRPr lang="en-US" altLang="ko-KR" sz="2800">
              <a:solidFill>
                <a:schemeClr val="tx2"/>
              </a:solidFill>
              <a:latin typeface="Tahoma" panose="020B0604030504040204" pitchFamily="34" charset="0"/>
              <a:ea typeface="돋움" panose="020B0600000101010101" pitchFamily="34" charset="-127"/>
            </a:endParaRPr>
          </a:p>
        </p:txBody>
      </p:sp>
      <p:sp>
        <p:nvSpPr>
          <p:cNvPr id="149511" name="Rectangle 7">
            <a:extLst>
              <a:ext uri="{FF2B5EF4-FFF2-40B4-BE49-F238E27FC236}">
                <a16:creationId xmlns:a16="http://schemas.microsoft.com/office/drawing/2014/main" id="{FA380DD7-93B6-49E7-91C4-2321BD485CB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panose="020B0600000101010101" pitchFamily="34" charset="-127"/>
              </a:rPr>
              <a:t>Example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Amartya Kundu Durjoy, CSE</a:t>
            </a:r>
          </a:p>
        </p:txBody>
      </p:sp>
    </p:spTree>
    <p:extLst>
      <p:ext uri="{BB962C8B-B14F-4D97-AF65-F5344CB8AC3E}">
        <p14:creationId xmlns:p14="http://schemas.microsoft.com/office/powerpoint/2010/main" val="298338314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2">
            <a:extLst>
              <a:ext uri="{FF2B5EF4-FFF2-40B4-BE49-F238E27FC236}">
                <a16:creationId xmlns:a16="http://schemas.microsoft.com/office/drawing/2014/main" id="{993CD074-E2EE-45B3-9AB0-2738D569008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panose="020B0600000101010101" pitchFamily="34" charset="-127"/>
              </a:rPr>
              <a:t>Example</a:t>
            </a:r>
          </a:p>
        </p:txBody>
      </p:sp>
      <p:sp>
        <p:nvSpPr>
          <p:cNvPr id="150531" name="Rectangle 3">
            <a:extLst>
              <a:ext uri="{FF2B5EF4-FFF2-40B4-BE49-F238E27FC236}">
                <a16:creationId xmlns:a16="http://schemas.microsoft.com/office/drawing/2014/main" id="{2887A815-F6E7-4D86-A99B-7B4CBF3B0CF1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ko-KR">
                <a:ea typeface="돋움" panose="020B0600000101010101" pitchFamily="34" charset="-127"/>
              </a:rPr>
              <a:t>Step1. Translate point A to the origin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Amartya Kundu Durjoy, CSE</a:t>
            </a:r>
          </a:p>
        </p:txBody>
      </p:sp>
      <p:sp>
        <p:nvSpPr>
          <p:cNvPr id="150532" name="Text Box 4">
            <a:extLst>
              <a:ext uri="{FF2B5EF4-FFF2-40B4-BE49-F238E27FC236}">
                <a16:creationId xmlns:a16="http://schemas.microsoft.com/office/drawing/2014/main" id="{2A078510-C1F5-4685-97AA-56779BEC7F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1" y="4876800"/>
            <a:ext cx="8540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latinLnBrk="0">
              <a:spcBef>
                <a:spcPct val="0"/>
              </a:spcBef>
              <a:buClrTx/>
              <a:buFontTx/>
              <a:buNone/>
            </a:pPr>
            <a:r>
              <a:rPr lang="en-US" altLang="ko-KR" sz="1400">
                <a:ea typeface="돋움" panose="020B0600000101010101" pitchFamily="34" charset="-127"/>
              </a:rPr>
              <a:t>A’(0,0,0)</a:t>
            </a:r>
            <a:endParaRPr lang="en-US" altLang="ko-KR">
              <a:solidFill>
                <a:schemeClr val="tx1"/>
              </a:solidFill>
              <a:latin typeface="Arial" panose="020B0604020202020204" pitchFamily="34" charset="0"/>
              <a:ea typeface="돋움" panose="020B0600000101010101" pitchFamily="34" charset="-127"/>
            </a:endParaRPr>
          </a:p>
        </p:txBody>
      </p:sp>
      <p:grpSp>
        <p:nvGrpSpPr>
          <p:cNvPr id="150533" name="Group 5">
            <a:extLst>
              <a:ext uri="{FF2B5EF4-FFF2-40B4-BE49-F238E27FC236}">
                <a16:creationId xmlns:a16="http://schemas.microsoft.com/office/drawing/2014/main" id="{3B773CDB-6972-421C-AA5A-96D3AE77FBE6}"/>
              </a:ext>
            </a:extLst>
          </p:cNvPr>
          <p:cNvGrpSpPr>
            <a:grpSpLocks/>
          </p:cNvGrpSpPr>
          <p:nvPr/>
        </p:nvGrpSpPr>
        <p:grpSpPr bwMode="auto">
          <a:xfrm>
            <a:off x="3200401" y="3429000"/>
            <a:ext cx="2843213" cy="2357438"/>
            <a:chOff x="1306" y="2352"/>
            <a:chExt cx="1547" cy="1297"/>
          </a:xfrm>
        </p:grpSpPr>
        <p:sp>
          <p:nvSpPr>
            <p:cNvPr id="150534" name="Line 6">
              <a:extLst>
                <a:ext uri="{FF2B5EF4-FFF2-40B4-BE49-F238E27FC236}">
                  <a16:creationId xmlns:a16="http://schemas.microsoft.com/office/drawing/2014/main" id="{F282D59B-28BF-416E-B148-33BB4BC858A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666" y="2390"/>
              <a:ext cx="0" cy="81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150535" name="Line 7">
              <a:extLst>
                <a:ext uri="{FF2B5EF4-FFF2-40B4-BE49-F238E27FC236}">
                  <a16:creationId xmlns:a16="http://schemas.microsoft.com/office/drawing/2014/main" id="{699EE7AD-AC17-4064-BBAE-6A9C82A9354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66" y="3203"/>
              <a:ext cx="917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150536" name="Line 8">
              <a:extLst>
                <a:ext uri="{FF2B5EF4-FFF2-40B4-BE49-F238E27FC236}">
                  <a16:creationId xmlns:a16="http://schemas.microsoft.com/office/drawing/2014/main" id="{47F7435C-5CA9-4CC5-9881-557644F3E50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306" y="3203"/>
              <a:ext cx="360" cy="34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150537" name="Line 9">
              <a:extLst>
                <a:ext uri="{FF2B5EF4-FFF2-40B4-BE49-F238E27FC236}">
                  <a16:creationId xmlns:a16="http://schemas.microsoft.com/office/drawing/2014/main" id="{7E985349-8853-4CD7-B9C8-71097685CAB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690" y="2928"/>
              <a:ext cx="576" cy="248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150538" name="Text Box 10">
              <a:extLst>
                <a:ext uri="{FF2B5EF4-FFF2-40B4-BE49-F238E27FC236}">
                  <a16:creationId xmlns:a16="http://schemas.microsoft.com/office/drawing/2014/main" id="{10AD1C88-F12D-4E65-A896-57CFCA65A49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59" y="2600"/>
              <a:ext cx="100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latinLnBrk="0">
                <a:spcBef>
                  <a:spcPct val="0"/>
                </a:spcBef>
                <a:buClrTx/>
                <a:buFontTx/>
                <a:buNone/>
              </a:pPr>
              <a:endParaRPr lang="en-US" altLang="en-US">
                <a:ea typeface="돋움" panose="020B0600000101010101" pitchFamily="34" charset="-127"/>
              </a:endParaRPr>
            </a:p>
          </p:txBody>
        </p:sp>
        <p:sp>
          <p:nvSpPr>
            <p:cNvPr id="150539" name="Text Box 11">
              <a:extLst>
                <a:ext uri="{FF2B5EF4-FFF2-40B4-BE49-F238E27FC236}">
                  <a16:creationId xmlns:a16="http://schemas.microsoft.com/office/drawing/2014/main" id="{7FD7599E-790E-47DE-B026-70A8AA9EFF2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66" y="2975"/>
              <a:ext cx="101" cy="20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latinLnBrk="0">
                <a:spcBef>
                  <a:spcPct val="0"/>
                </a:spcBef>
                <a:buClrTx/>
                <a:buFontTx/>
                <a:buNone/>
              </a:pPr>
              <a:endParaRPr lang="en-US" altLang="en-US">
                <a:ea typeface="돋움" panose="020B0600000101010101" pitchFamily="34" charset="-127"/>
              </a:endParaRPr>
            </a:p>
          </p:txBody>
        </p:sp>
        <p:sp>
          <p:nvSpPr>
            <p:cNvPr id="150540" name="Text Box 12">
              <a:extLst>
                <a:ext uri="{FF2B5EF4-FFF2-40B4-BE49-F238E27FC236}">
                  <a16:creationId xmlns:a16="http://schemas.microsoft.com/office/drawing/2014/main" id="{EAB1FE3E-966E-4FEB-85DD-BAF8BE3A315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35" y="3228"/>
              <a:ext cx="162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latinLnBrk="0">
                <a:spcBef>
                  <a:spcPct val="0"/>
                </a:spcBef>
                <a:buClrTx/>
                <a:buFontTx/>
                <a:buNone/>
              </a:pPr>
              <a:r>
                <a:rPr lang="en-US" altLang="ko-KR">
                  <a:ea typeface="돋움" panose="020B0600000101010101" pitchFamily="34" charset="-127"/>
                </a:rPr>
                <a:t>x</a:t>
              </a:r>
              <a:endParaRPr lang="en-US" altLang="ko-KR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endParaRPr>
            </a:p>
          </p:txBody>
        </p:sp>
        <p:sp>
          <p:nvSpPr>
            <p:cNvPr id="150541" name="Text Box 13">
              <a:extLst>
                <a:ext uri="{FF2B5EF4-FFF2-40B4-BE49-F238E27FC236}">
                  <a16:creationId xmlns:a16="http://schemas.microsoft.com/office/drawing/2014/main" id="{377EC0C1-0518-4279-949F-032819CF521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54" y="3447"/>
              <a:ext cx="163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latinLnBrk="0">
                <a:spcBef>
                  <a:spcPct val="0"/>
                </a:spcBef>
                <a:buClrTx/>
                <a:buFontTx/>
                <a:buNone/>
              </a:pPr>
              <a:r>
                <a:rPr lang="en-US" altLang="ko-KR">
                  <a:ea typeface="돋움" panose="020B0600000101010101" pitchFamily="34" charset="-127"/>
                </a:rPr>
                <a:t>z</a:t>
              </a:r>
              <a:endParaRPr lang="en-US" altLang="ko-KR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endParaRPr>
            </a:p>
          </p:txBody>
        </p:sp>
        <p:sp>
          <p:nvSpPr>
            <p:cNvPr id="150542" name="Text Box 14">
              <a:extLst>
                <a:ext uri="{FF2B5EF4-FFF2-40B4-BE49-F238E27FC236}">
                  <a16:creationId xmlns:a16="http://schemas.microsoft.com/office/drawing/2014/main" id="{BE75A09E-8C79-4152-ADB6-832E46D4F3A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84" y="2352"/>
              <a:ext cx="163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latinLnBrk="0">
                <a:spcBef>
                  <a:spcPct val="0"/>
                </a:spcBef>
                <a:buClrTx/>
                <a:buFontTx/>
                <a:buNone/>
              </a:pPr>
              <a:r>
                <a:rPr lang="en-US" altLang="ko-KR">
                  <a:ea typeface="돋움" panose="020B0600000101010101" pitchFamily="34" charset="-127"/>
                </a:rPr>
                <a:t>y</a:t>
              </a:r>
              <a:endParaRPr lang="en-US" altLang="ko-KR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endParaRPr>
            </a:p>
          </p:txBody>
        </p:sp>
        <p:sp>
          <p:nvSpPr>
            <p:cNvPr id="150543" name="Text Box 15">
              <a:extLst>
                <a:ext uri="{FF2B5EF4-FFF2-40B4-BE49-F238E27FC236}">
                  <a16:creationId xmlns:a16="http://schemas.microsoft.com/office/drawing/2014/main" id="{9A1931C5-71D2-4F61-A712-287D2BC352D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88" y="2784"/>
              <a:ext cx="465" cy="1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latinLnBrk="0">
                <a:spcBef>
                  <a:spcPct val="0"/>
                </a:spcBef>
                <a:buClrTx/>
                <a:buFontTx/>
                <a:buNone/>
              </a:pPr>
              <a:r>
                <a:rPr lang="en-US" altLang="ko-KR" sz="1400">
                  <a:ea typeface="돋움" panose="020B0600000101010101" pitchFamily="34" charset="-127"/>
                </a:rPr>
                <a:t>B’(1,2,1)</a:t>
              </a:r>
              <a:endParaRPr lang="en-US" altLang="ko-KR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endParaRPr>
            </a:p>
          </p:txBody>
        </p:sp>
      </p:grpSp>
      <p:graphicFrame>
        <p:nvGraphicFramePr>
          <p:cNvPr id="150544" name="Object 16">
            <a:extLst>
              <a:ext uri="{FF2B5EF4-FFF2-40B4-BE49-F238E27FC236}">
                <a16:creationId xmlns:a16="http://schemas.microsoft.com/office/drawing/2014/main" id="{082EC6C0-13EF-4C5D-B70E-62B4E2CB84E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416676" y="3733801"/>
          <a:ext cx="2487613" cy="1795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269720" imgH="914400" progId="Equation.3">
                  <p:embed/>
                </p:oleObj>
              </mc:Choice>
              <mc:Fallback>
                <p:oleObj name="Equation" r:id="rId2" imgW="1269720" imgH="914400" progId="Equation.3">
                  <p:embed/>
                  <p:pic>
                    <p:nvPicPr>
                      <p:cNvPr id="150544" name="Object 16">
                        <a:extLst>
                          <a:ext uri="{FF2B5EF4-FFF2-40B4-BE49-F238E27FC236}">
                            <a16:creationId xmlns:a16="http://schemas.microsoft.com/office/drawing/2014/main" id="{082EC6C0-13EF-4C5D-B70E-62B4E2CB84E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16676" y="3733801"/>
                        <a:ext cx="2487613" cy="17954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8266288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1554" name="AutoShape 2">
            <a:extLst>
              <a:ext uri="{FF2B5EF4-FFF2-40B4-BE49-F238E27FC236}">
                <a16:creationId xmlns:a16="http://schemas.microsoft.com/office/drawing/2014/main" id="{6894BC88-C3CB-4111-A5E1-A5E5F0984D3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0287000" y="3619500"/>
            <a:ext cx="1588" cy="1588"/>
          </a:xfrm>
          <a:prstGeom prst="curvedConnector3">
            <a:avLst>
              <a:gd name="adj1" fmla="val 14400000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round/>
                <a:headEnd/>
                <a:tailEnd type="triangl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1555" name="Line 3">
            <a:extLst>
              <a:ext uri="{FF2B5EF4-FFF2-40B4-BE49-F238E27FC236}">
                <a16:creationId xmlns:a16="http://schemas.microsoft.com/office/drawing/2014/main" id="{5FEF33FA-636A-4288-9543-B9868666A80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000500" y="3489325"/>
            <a:ext cx="0" cy="129063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51556" name="Line 4">
            <a:extLst>
              <a:ext uri="{FF2B5EF4-FFF2-40B4-BE49-F238E27FC236}">
                <a16:creationId xmlns:a16="http://schemas.microsoft.com/office/drawing/2014/main" id="{3ECB8123-DC70-4F71-B676-551A385F2A6A}"/>
              </a:ext>
            </a:extLst>
          </p:cNvPr>
          <p:cNvSpPr>
            <a:spLocks noChangeShapeType="1"/>
          </p:cNvSpPr>
          <p:nvPr/>
        </p:nvSpPr>
        <p:spPr bwMode="auto">
          <a:xfrm>
            <a:off x="4000500" y="4779963"/>
            <a:ext cx="1455738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51557" name="Line 5">
            <a:extLst>
              <a:ext uri="{FF2B5EF4-FFF2-40B4-BE49-F238E27FC236}">
                <a16:creationId xmlns:a16="http://schemas.microsoft.com/office/drawing/2014/main" id="{39FE2A03-1B43-458A-B273-4F350544CE1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429000" y="4779964"/>
            <a:ext cx="571500" cy="54768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51558" name="Text Box 6">
            <a:extLst>
              <a:ext uri="{FF2B5EF4-FFF2-40B4-BE49-F238E27FC236}">
                <a16:creationId xmlns:a16="http://schemas.microsoft.com/office/drawing/2014/main" id="{46D0FDB5-3911-4B1E-AFB5-8FFF3495A4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00650" y="4819651"/>
            <a:ext cx="2984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latinLnBrk="0">
              <a:spcBef>
                <a:spcPct val="0"/>
              </a:spcBef>
              <a:buClrTx/>
              <a:buFontTx/>
              <a:buNone/>
            </a:pPr>
            <a:r>
              <a:rPr lang="en-US" altLang="ko-KR">
                <a:ea typeface="돋움" panose="020B0600000101010101" pitchFamily="34" charset="-127"/>
              </a:rPr>
              <a:t>x</a:t>
            </a:r>
            <a:endParaRPr lang="en-US" altLang="ko-KR">
              <a:solidFill>
                <a:schemeClr val="tx1"/>
              </a:solidFill>
              <a:latin typeface="Arial" panose="020B0604020202020204" pitchFamily="34" charset="0"/>
              <a:ea typeface="돋움" panose="020B0600000101010101" pitchFamily="34" charset="-127"/>
            </a:endParaRPr>
          </a:p>
        </p:txBody>
      </p:sp>
      <p:sp>
        <p:nvSpPr>
          <p:cNvPr id="151559" name="Text Box 7">
            <a:extLst>
              <a:ext uri="{FF2B5EF4-FFF2-40B4-BE49-F238E27FC236}">
                <a16:creationId xmlns:a16="http://schemas.microsoft.com/office/drawing/2014/main" id="{74041813-3529-4F78-A685-E1C8F686D4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86150" y="5167313"/>
            <a:ext cx="2984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latinLnBrk="0">
              <a:spcBef>
                <a:spcPct val="0"/>
              </a:spcBef>
              <a:buClrTx/>
              <a:buFontTx/>
              <a:buNone/>
            </a:pPr>
            <a:r>
              <a:rPr lang="en-US" altLang="ko-KR">
                <a:ea typeface="돋움" panose="020B0600000101010101" pitchFamily="34" charset="-127"/>
              </a:rPr>
              <a:t>z</a:t>
            </a:r>
            <a:endParaRPr lang="en-US" altLang="ko-KR">
              <a:solidFill>
                <a:schemeClr val="tx1"/>
              </a:solidFill>
              <a:latin typeface="Arial" panose="020B0604020202020204" pitchFamily="34" charset="0"/>
              <a:ea typeface="돋움" panose="020B0600000101010101" pitchFamily="34" charset="-127"/>
            </a:endParaRPr>
          </a:p>
        </p:txBody>
      </p:sp>
      <p:sp>
        <p:nvSpPr>
          <p:cNvPr id="151560" name="Text Box 8">
            <a:extLst>
              <a:ext uri="{FF2B5EF4-FFF2-40B4-BE49-F238E27FC236}">
                <a16:creationId xmlns:a16="http://schemas.microsoft.com/office/drawing/2014/main" id="{BBCDCC74-7750-4834-BCEF-1978C7BEFA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10025" y="3429001"/>
            <a:ext cx="2984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latinLnBrk="0">
              <a:spcBef>
                <a:spcPct val="0"/>
              </a:spcBef>
              <a:buClrTx/>
              <a:buFontTx/>
              <a:buNone/>
            </a:pPr>
            <a:r>
              <a:rPr lang="en-US" altLang="ko-KR">
                <a:ea typeface="돋움" panose="020B0600000101010101" pitchFamily="34" charset="-127"/>
              </a:rPr>
              <a:t>y</a:t>
            </a:r>
            <a:endParaRPr lang="en-US" altLang="ko-KR">
              <a:solidFill>
                <a:schemeClr val="tx1"/>
              </a:solidFill>
              <a:latin typeface="Arial" panose="020B0604020202020204" pitchFamily="34" charset="0"/>
              <a:ea typeface="돋움" panose="020B0600000101010101" pitchFamily="34" charset="-127"/>
            </a:endParaRPr>
          </a:p>
        </p:txBody>
      </p:sp>
      <p:sp>
        <p:nvSpPr>
          <p:cNvPr id="151561" name="Text Box 9">
            <a:extLst>
              <a:ext uri="{FF2B5EF4-FFF2-40B4-BE49-F238E27FC236}">
                <a16:creationId xmlns:a16="http://schemas.microsoft.com/office/drawing/2014/main" id="{567C8FA4-DEEF-4F48-95D4-AB40DAB4A5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19600" y="4495800"/>
            <a:ext cx="23596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latinLnBrk="0">
              <a:spcBef>
                <a:spcPct val="0"/>
              </a:spcBef>
              <a:buClrTx/>
              <a:buFontTx/>
              <a:buNone/>
            </a:pPr>
            <a:r>
              <a:rPr lang="en-US" altLang="ko-KR" i="1">
                <a:ea typeface="돋움" panose="020B0600000101010101" pitchFamily="34" charset="-127"/>
                <a:sym typeface="Symbol" panose="05050102010706020507" pitchFamily="18" charset="2"/>
              </a:rPr>
              <a:t>l</a:t>
            </a:r>
            <a:endParaRPr lang="en-US" altLang="ko-KR">
              <a:solidFill>
                <a:schemeClr val="tx1"/>
              </a:solidFill>
              <a:latin typeface="Arial" panose="020B0604020202020204" pitchFamily="34" charset="0"/>
              <a:ea typeface="돋움" panose="020B0600000101010101" pitchFamily="34" charset="-127"/>
            </a:endParaRPr>
          </a:p>
        </p:txBody>
      </p:sp>
      <p:graphicFrame>
        <p:nvGraphicFramePr>
          <p:cNvPr id="151562" name="Object 10">
            <a:extLst>
              <a:ext uri="{FF2B5EF4-FFF2-40B4-BE49-F238E27FC236}">
                <a16:creationId xmlns:a16="http://schemas.microsoft.com/office/drawing/2014/main" id="{EBDF551F-F5A3-46CF-8A27-22E2914E504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38842873"/>
              </p:ext>
            </p:extLst>
          </p:nvPr>
        </p:nvGraphicFramePr>
        <p:xfrm>
          <a:off x="6495160" y="4495800"/>
          <a:ext cx="3121025" cy="1855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968480" imgH="1168200" progId="Equation.3">
                  <p:embed/>
                </p:oleObj>
              </mc:Choice>
              <mc:Fallback>
                <p:oleObj name="Equation" r:id="rId2" imgW="1968480" imgH="1168200" progId="Equation.3">
                  <p:embed/>
                  <p:pic>
                    <p:nvPicPr>
                      <p:cNvPr id="151562" name="Object 10">
                        <a:extLst>
                          <a:ext uri="{FF2B5EF4-FFF2-40B4-BE49-F238E27FC236}">
                            <a16:creationId xmlns:a16="http://schemas.microsoft.com/office/drawing/2014/main" id="{EBDF551F-F5A3-46CF-8A27-22E2914E504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95160" y="4495800"/>
                        <a:ext cx="3121025" cy="1855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1563" name="Object 11">
            <a:extLst>
              <a:ext uri="{FF2B5EF4-FFF2-40B4-BE49-F238E27FC236}">
                <a16:creationId xmlns:a16="http://schemas.microsoft.com/office/drawing/2014/main" id="{FE0BCCE8-F9B6-48A5-BF5E-D146BBDE662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32696155"/>
              </p:ext>
            </p:extLst>
          </p:nvPr>
        </p:nvGraphicFramePr>
        <p:xfrm>
          <a:off x="6719889" y="2191544"/>
          <a:ext cx="2514600" cy="1943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수식" r:id="rId4" imgW="1841400" imgH="1422360" progId="Equation.3">
                  <p:embed/>
                </p:oleObj>
              </mc:Choice>
              <mc:Fallback>
                <p:oleObj name="수식" r:id="rId4" imgW="1841400" imgH="1422360" progId="Equation.3">
                  <p:embed/>
                  <p:pic>
                    <p:nvPicPr>
                      <p:cNvPr id="151563" name="Object 11">
                        <a:extLst>
                          <a:ext uri="{FF2B5EF4-FFF2-40B4-BE49-F238E27FC236}">
                            <a16:creationId xmlns:a16="http://schemas.microsoft.com/office/drawing/2014/main" id="{FE0BCCE8-F9B6-48A5-BF5E-D146BBDE662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19889" y="2191544"/>
                        <a:ext cx="2514600" cy="1943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1564" name="Line 12">
            <a:extLst>
              <a:ext uri="{FF2B5EF4-FFF2-40B4-BE49-F238E27FC236}">
                <a16:creationId xmlns:a16="http://schemas.microsoft.com/office/drawing/2014/main" id="{2BD248AA-0CF5-4D24-AB07-F98DC39DBA3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962400" y="4343400"/>
            <a:ext cx="914400" cy="4699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151565" name="Text Box 13">
            <a:extLst>
              <a:ext uri="{FF2B5EF4-FFF2-40B4-BE49-F238E27FC236}">
                <a16:creationId xmlns:a16="http://schemas.microsoft.com/office/drawing/2014/main" id="{BCB24236-BA10-4808-89DC-33E7AABD4E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6801" y="4038600"/>
            <a:ext cx="8540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latinLnBrk="0">
              <a:spcBef>
                <a:spcPct val="0"/>
              </a:spcBef>
              <a:buClrTx/>
              <a:buFontTx/>
              <a:buNone/>
            </a:pPr>
            <a:r>
              <a:rPr lang="en-US" altLang="ko-KR" sz="1400">
                <a:ea typeface="돋움" panose="020B0600000101010101" pitchFamily="34" charset="-127"/>
              </a:rPr>
              <a:t>B’(1,2,1)</a:t>
            </a:r>
            <a:endParaRPr lang="en-US" altLang="ko-KR">
              <a:solidFill>
                <a:schemeClr val="tx1"/>
              </a:solidFill>
              <a:latin typeface="Arial" panose="020B0604020202020204" pitchFamily="34" charset="0"/>
              <a:ea typeface="돋움" panose="020B0600000101010101" pitchFamily="34" charset="-127"/>
            </a:endParaRPr>
          </a:p>
        </p:txBody>
      </p:sp>
      <p:sp>
        <p:nvSpPr>
          <p:cNvPr id="151566" name="Line 14">
            <a:extLst>
              <a:ext uri="{FF2B5EF4-FFF2-40B4-BE49-F238E27FC236}">
                <a16:creationId xmlns:a16="http://schemas.microsoft.com/office/drawing/2014/main" id="{ABD7ACA3-EEE5-4987-AB67-78EA27702C33}"/>
              </a:ext>
            </a:extLst>
          </p:cNvPr>
          <p:cNvSpPr>
            <a:spLocks noChangeShapeType="1"/>
          </p:cNvSpPr>
          <p:nvPr/>
        </p:nvSpPr>
        <p:spPr bwMode="auto">
          <a:xfrm rot="3431968" flipV="1">
            <a:off x="3930650" y="4832350"/>
            <a:ext cx="914400" cy="3937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151567" name="Line 15">
            <a:extLst>
              <a:ext uri="{FF2B5EF4-FFF2-40B4-BE49-F238E27FC236}">
                <a16:creationId xmlns:a16="http://schemas.microsoft.com/office/drawing/2014/main" id="{EC8F8FC3-0A78-42D8-8CA2-AF1BF24E11B2}"/>
              </a:ext>
            </a:extLst>
          </p:cNvPr>
          <p:cNvSpPr>
            <a:spLocks noChangeShapeType="1"/>
          </p:cNvSpPr>
          <p:nvPr/>
        </p:nvSpPr>
        <p:spPr bwMode="auto">
          <a:xfrm rot="4477159" flipV="1">
            <a:off x="3559175" y="4460875"/>
            <a:ext cx="533400" cy="241300"/>
          </a:xfrm>
          <a:prstGeom prst="line">
            <a:avLst/>
          </a:prstGeom>
          <a:noFill/>
          <a:ln w="38100">
            <a:solidFill>
              <a:schemeClr val="accent6">
                <a:lumMod val="75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151568" name="Line 16">
            <a:extLst>
              <a:ext uri="{FF2B5EF4-FFF2-40B4-BE49-F238E27FC236}">
                <a16:creationId xmlns:a16="http://schemas.microsoft.com/office/drawing/2014/main" id="{8F2A98FA-504A-497B-ADA9-CCAB343760CB}"/>
              </a:ext>
            </a:extLst>
          </p:cNvPr>
          <p:cNvSpPr>
            <a:spLocks noChangeShapeType="1"/>
          </p:cNvSpPr>
          <p:nvPr/>
        </p:nvSpPr>
        <p:spPr bwMode="auto">
          <a:xfrm>
            <a:off x="3657600" y="4343400"/>
            <a:ext cx="12192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51569" name="Freeform 17">
            <a:extLst>
              <a:ext uri="{FF2B5EF4-FFF2-40B4-BE49-F238E27FC236}">
                <a16:creationId xmlns:a16="http://schemas.microsoft.com/office/drawing/2014/main" id="{ACFE035B-496C-4271-B9E2-768939E8F513}"/>
              </a:ext>
            </a:extLst>
          </p:cNvPr>
          <p:cNvSpPr>
            <a:spLocks/>
          </p:cNvSpPr>
          <p:nvPr/>
        </p:nvSpPr>
        <p:spPr bwMode="auto">
          <a:xfrm>
            <a:off x="3810000" y="4577834"/>
            <a:ext cx="76200" cy="369332"/>
          </a:xfrm>
          <a:custGeom>
            <a:avLst/>
            <a:gdLst>
              <a:gd name="T0" fmla="*/ 56 w 104"/>
              <a:gd name="T1" fmla="*/ 192 h 192"/>
              <a:gd name="T2" fmla="*/ 8 w 104"/>
              <a:gd name="T3" fmla="*/ 96 h 192"/>
              <a:gd name="T4" fmla="*/ 104 w 104"/>
              <a:gd name="T5" fmla="*/ 0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4" h="192">
                <a:moveTo>
                  <a:pt x="56" y="192"/>
                </a:moveTo>
                <a:cubicBezTo>
                  <a:pt x="28" y="160"/>
                  <a:pt x="0" y="128"/>
                  <a:pt x="8" y="96"/>
                </a:cubicBezTo>
                <a:cubicBezTo>
                  <a:pt x="16" y="64"/>
                  <a:pt x="60" y="32"/>
                  <a:pt x="104" y="0"/>
                </a:cubicBezTo>
              </a:path>
            </a:pathLst>
          </a:custGeom>
          <a:noFill/>
          <a:ln w="317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151570" name="Text Box 18">
            <a:extLst>
              <a:ext uri="{FF2B5EF4-FFF2-40B4-BE49-F238E27FC236}">
                <a16:creationId xmlns:a16="http://schemas.microsoft.com/office/drawing/2014/main" id="{6048749B-06EA-4FB5-8E54-447067F28C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5201" y="4586288"/>
            <a:ext cx="328613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latinLnBrk="0">
              <a:spcBef>
                <a:spcPct val="0"/>
              </a:spcBef>
              <a:buClrTx/>
              <a:buFontTx/>
              <a:buNone/>
            </a:pPr>
            <a:r>
              <a:rPr lang="en-US" altLang="ko-KR">
                <a:ea typeface="돋움" panose="020B0600000101010101" pitchFamily="34" charset="-127"/>
                <a:sym typeface="Symbol" panose="05050102010706020507" pitchFamily="18" charset="2"/>
              </a:rPr>
              <a:t></a:t>
            </a:r>
            <a:endParaRPr lang="en-US" altLang="ko-KR">
              <a:solidFill>
                <a:schemeClr val="tx1"/>
              </a:solidFill>
              <a:latin typeface="Arial" panose="020B0604020202020204" pitchFamily="34" charset="0"/>
              <a:ea typeface="돋움" panose="020B0600000101010101" pitchFamily="34" charset="-127"/>
            </a:endParaRPr>
          </a:p>
        </p:txBody>
      </p:sp>
      <p:sp>
        <p:nvSpPr>
          <p:cNvPr id="151571" name="Text Box 19">
            <a:extLst>
              <a:ext uri="{FF2B5EF4-FFF2-40B4-BE49-F238E27FC236}">
                <a16:creationId xmlns:a16="http://schemas.microsoft.com/office/drawing/2014/main" id="{EE7A0983-D728-4768-AD70-6C1B2A8058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98750" y="3825875"/>
            <a:ext cx="1428596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latinLnBrk="0">
              <a:spcBef>
                <a:spcPct val="0"/>
              </a:spcBef>
              <a:buClrTx/>
              <a:buFontTx/>
              <a:buNone/>
            </a:pPr>
            <a:r>
              <a:rPr lang="en-US" altLang="ko-KR" sz="1400">
                <a:ea typeface="돋움" panose="020B0600000101010101" pitchFamily="34" charset="-127"/>
              </a:rPr>
              <a:t>Projected point </a:t>
            </a:r>
          </a:p>
          <a:p>
            <a:pPr latinLnBrk="0">
              <a:spcBef>
                <a:spcPct val="0"/>
              </a:spcBef>
              <a:buClrTx/>
              <a:buFontTx/>
              <a:buNone/>
            </a:pPr>
            <a:r>
              <a:rPr lang="en-US" altLang="ko-KR" sz="1400">
                <a:ea typeface="돋움" panose="020B0600000101010101" pitchFamily="34" charset="-127"/>
              </a:rPr>
              <a:t>(0,2,1)</a:t>
            </a:r>
            <a:endParaRPr lang="en-US" altLang="ko-KR">
              <a:solidFill>
                <a:schemeClr val="tx1"/>
              </a:solidFill>
              <a:latin typeface="Arial" panose="020B0604020202020204" pitchFamily="34" charset="0"/>
              <a:ea typeface="돋움" panose="020B0600000101010101" pitchFamily="34" charset="-127"/>
            </a:endParaRPr>
          </a:p>
        </p:txBody>
      </p:sp>
      <p:sp>
        <p:nvSpPr>
          <p:cNvPr id="151572" name="Freeform 20">
            <a:extLst>
              <a:ext uri="{FF2B5EF4-FFF2-40B4-BE49-F238E27FC236}">
                <a16:creationId xmlns:a16="http://schemas.microsoft.com/office/drawing/2014/main" id="{2D06787D-3C08-4E32-8BB8-B060E80FBBED}"/>
              </a:ext>
            </a:extLst>
          </p:cNvPr>
          <p:cNvSpPr>
            <a:spLocks/>
          </p:cNvSpPr>
          <p:nvPr/>
        </p:nvSpPr>
        <p:spPr bwMode="auto">
          <a:xfrm rot="402477">
            <a:off x="4803775" y="4615934"/>
            <a:ext cx="152400" cy="369332"/>
          </a:xfrm>
          <a:custGeom>
            <a:avLst/>
            <a:gdLst>
              <a:gd name="T0" fmla="*/ 0 w 152"/>
              <a:gd name="T1" fmla="*/ 0 h 864"/>
              <a:gd name="T2" fmla="*/ 96 w 152"/>
              <a:gd name="T3" fmla="*/ 240 h 864"/>
              <a:gd name="T4" fmla="*/ 144 w 152"/>
              <a:gd name="T5" fmla="*/ 528 h 864"/>
              <a:gd name="T6" fmla="*/ 48 w 152"/>
              <a:gd name="T7" fmla="*/ 864 h 8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2" h="864">
                <a:moveTo>
                  <a:pt x="0" y="0"/>
                </a:moveTo>
                <a:cubicBezTo>
                  <a:pt x="36" y="76"/>
                  <a:pt x="72" y="152"/>
                  <a:pt x="96" y="240"/>
                </a:cubicBezTo>
                <a:cubicBezTo>
                  <a:pt x="120" y="328"/>
                  <a:pt x="152" y="424"/>
                  <a:pt x="144" y="528"/>
                </a:cubicBezTo>
                <a:cubicBezTo>
                  <a:pt x="136" y="632"/>
                  <a:pt x="92" y="748"/>
                  <a:pt x="48" y="864"/>
                </a:cubicBezTo>
              </a:path>
            </a:pathLst>
          </a:custGeom>
          <a:noFill/>
          <a:ln w="12700" cap="flat" cmpd="sng">
            <a:solidFill>
              <a:schemeClr val="tx1"/>
            </a:solidFill>
            <a:prstDash val="dash"/>
            <a:round/>
            <a:headEnd type="none" w="med" len="med"/>
            <a:tailEnd type="arrow" w="sm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151573" name="Text Box 21">
            <a:extLst>
              <a:ext uri="{FF2B5EF4-FFF2-40B4-BE49-F238E27FC236}">
                <a16:creationId xmlns:a16="http://schemas.microsoft.com/office/drawing/2014/main" id="{4CE4990D-75EC-4335-98FB-A03D2E3EB3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89463" y="5330825"/>
            <a:ext cx="96996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latinLnBrk="0">
              <a:spcBef>
                <a:spcPct val="0"/>
              </a:spcBef>
              <a:buClrTx/>
              <a:buFontTx/>
              <a:buNone/>
            </a:pPr>
            <a:r>
              <a:rPr lang="en-US" altLang="ko-KR" sz="1400">
                <a:ea typeface="돋움" panose="020B0600000101010101" pitchFamily="34" charset="-127"/>
              </a:rPr>
              <a:t>B”(1,0,</a:t>
            </a:r>
            <a:r>
              <a:rPr lang="en-US" altLang="ko-KR" sz="1400">
                <a:ea typeface="돋움" panose="020B0600000101010101" pitchFamily="34" charset="-127"/>
                <a:sym typeface="Symbol" panose="05050102010706020507" pitchFamily="18" charset="2"/>
              </a:rPr>
              <a:t>5</a:t>
            </a:r>
            <a:r>
              <a:rPr lang="en-US" altLang="ko-KR" sz="1400">
                <a:ea typeface="돋움" panose="020B0600000101010101" pitchFamily="34" charset="-127"/>
              </a:rPr>
              <a:t>)</a:t>
            </a:r>
            <a:endParaRPr lang="en-US" altLang="ko-KR">
              <a:solidFill>
                <a:schemeClr val="tx1"/>
              </a:solidFill>
              <a:latin typeface="Arial" panose="020B0604020202020204" pitchFamily="34" charset="0"/>
              <a:ea typeface="돋움" panose="020B0600000101010101" pitchFamily="34" charset="-127"/>
            </a:endParaRPr>
          </a:p>
        </p:txBody>
      </p:sp>
      <p:sp>
        <p:nvSpPr>
          <p:cNvPr id="151574" name="Rectangle 22">
            <a:extLst>
              <a:ext uri="{FF2B5EF4-FFF2-40B4-BE49-F238E27FC236}">
                <a16:creationId xmlns:a16="http://schemas.microsoft.com/office/drawing/2014/main" id="{FECEAF88-B91A-48D3-AF2A-49037044E79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panose="020B0600000101010101" pitchFamily="34" charset="-127"/>
              </a:rPr>
              <a:t>Example</a:t>
            </a:r>
          </a:p>
        </p:txBody>
      </p:sp>
      <p:sp>
        <p:nvSpPr>
          <p:cNvPr id="151575" name="Rectangle 23">
            <a:extLst>
              <a:ext uri="{FF2B5EF4-FFF2-40B4-BE49-F238E27FC236}">
                <a16:creationId xmlns:a16="http://schemas.microsoft.com/office/drawing/2014/main" id="{B99D16FD-085C-4C73-A400-CB20EA66A37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noFill/>
          <a:ln/>
        </p:spPr>
        <p:txBody>
          <a:bodyPr/>
          <a:lstStyle/>
          <a:p>
            <a:r>
              <a:rPr kumimoji="1" lang="en-US" altLang="ko-KR">
                <a:ea typeface="돋움" panose="020B0600000101010101" pitchFamily="34" charset="-127"/>
              </a:rPr>
              <a:t>Step 2. Rotate axis </a:t>
            </a:r>
            <a:r>
              <a:rPr kumimoji="1" lang="en-US" altLang="ko-KR" i="1">
                <a:ea typeface="돋움" panose="020B0600000101010101" pitchFamily="34" charset="-127"/>
              </a:rPr>
              <a:t>A’B’</a:t>
            </a:r>
            <a:r>
              <a:rPr kumimoji="1" lang="en-US" altLang="ko-KR">
                <a:ea typeface="돋움" panose="020B0600000101010101" pitchFamily="34" charset="-127"/>
              </a:rPr>
              <a:t> about the x axis by and angle </a:t>
            </a:r>
            <a:r>
              <a:rPr kumimoji="1" lang="en-US" altLang="ko-KR">
                <a:ea typeface="돋움" panose="020B0600000101010101" pitchFamily="34" charset="-127"/>
                <a:sym typeface="Symbol" panose="05050102010706020507" pitchFamily="18" charset="2"/>
              </a:rPr>
              <a:t>, until it lies on the </a:t>
            </a:r>
            <a:r>
              <a:rPr kumimoji="1" lang="en-US" altLang="ko-KR" i="1">
                <a:ea typeface="돋움" panose="020B0600000101010101" pitchFamily="34" charset="-127"/>
                <a:sym typeface="Symbol" panose="05050102010706020507" pitchFamily="18" charset="2"/>
              </a:rPr>
              <a:t>xz</a:t>
            </a:r>
            <a:r>
              <a:rPr kumimoji="1" lang="en-US" altLang="ko-KR">
                <a:ea typeface="돋움" panose="020B0600000101010101" pitchFamily="34" charset="-127"/>
                <a:sym typeface="Symbol" panose="05050102010706020507" pitchFamily="18" charset="2"/>
              </a:rPr>
              <a:t> plane.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Amartya Kundu Durjoy, CSE</a:t>
            </a:r>
          </a:p>
        </p:txBody>
      </p:sp>
    </p:spTree>
    <p:extLst>
      <p:ext uri="{BB962C8B-B14F-4D97-AF65-F5344CB8AC3E}">
        <p14:creationId xmlns:p14="http://schemas.microsoft.com/office/powerpoint/2010/main" val="211959334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2578" name="AutoShape 2">
            <a:extLst>
              <a:ext uri="{FF2B5EF4-FFF2-40B4-BE49-F238E27FC236}">
                <a16:creationId xmlns:a16="http://schemas.microsoft.com/office/drawing/2014/main" id="{7A799824-2A5D-4AD4-B840-0D2164447ED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0287000" y="3619500"/>
            <a:ext cx="1588" cy="1588"/>
          </a:xfrm>
          <a:prstGeom prst="curvedConnector3">
            <a:avLst>
              <a:gd name="adj1" fmla="val 14400000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round/>
                <a:headEnd/>
                <a:tailEnd type="triangl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2579" name="Line 3">
            <a:extLst>
              <a:ext uri="{FF2B5EF4-FFF2-40B4-BE49-F238E27FC236}">
                <a16:creationId xmlns:a16="http://schemas.microsoft.com/office/drawing/2014/main" id="{139914DE-CC46-42EF-8DF1-0C3652A00B7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205288" y="3108325"/>
            <a:ext cx="0" cy="129063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52580" name="Line 4">
            <a:extLst>
              <a:ext uri="{FF2B5EF4-FFF2-40B4-BE49-F238E27FC236}">
                <a16:creationId xmlns:a16="http://schemas.microsoft.com/office/drawing/2014/main" id="{4AACC8C9-926C-42D4-A818-99D08F9F7C0A}"/>
              </a:ext>
            </a:extLst>
          </p:cNvPr>
          <p:cNvSpPr>
            <a:spLocks noChangeShapeType="1"/>
          </p:cNvSpPr>
          <p:nvPr/>
        </p:nvSpPr>
        <p:spPr bwMode="auto">
          <a:xfrm>
            <a:off x="4205289" y="4398963"/>
            <a:ext cx="1455737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52581" name="Line 5">
            <a:extLst>
              <a:ext uri="{FF2B5EF4-FFF2-40B4-BE49-F238E27FC236}">
                <a16:creationId xmlns:a16="http://schemas.microsoft.com/office/drawing/2014/main" id="{0A869D7D-ADB1-4F69-9E1F-EEC3B749D70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024188" y="4398964"/>
            <a:ext cx="1181100" cy="116363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152582" name="Text Box 6">
            <a:extLst>
              <a:ext uri="{FF2B5EF4-FFF2-40B4-BE49-F238E27FC236}">
                <a16:creationId xmlns:a16="http://schemas.microsoft.com/office/drawing/2014/main" id="{B87BEC3B-B215-4BB2-9D00-20335619E7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05438" y="4438651"/>
            <a:ext cx="2984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latinLnBrk="0">
              <a:spcBef>
                <a:spcPct val="0"/>
              </a:spcBef>
              <a:buClrTx/>
              <a:buFontTx/>
              <a:buNone/>
            </a:pPr>
            <a:r>
              <a:rPr lang="en-US" altLang="ko-KR">
                <a:ea typeface="돋움" panose="020B0600000101010101" pitchFamily="34" charset="-127"/>
              </a:rPr>
              <a:t>x</a:t>
            </a:r>
            <a:endParaRPr lang="en-US" altLang="ko-KR">
              <a:solidFill>
                <a:schemeClr val="tx1"/>
              </a:solidFill>
              <a:latin typeface="Arial" panose="020B0604020202020204" pitchFamily="34" charset="0"/>
              <a:ea typeface="돋움" panose="020B0600000101010101" pitchFamily="34" charset="-127"/>
            </a:endParaRPr>
          </a:p>
        </p:txBody>
      </p:sp>
      <p:sp>
        <p:nvSpPr>
          <p:cNvPr id="152583" name="Text Box 7">
            <a:extLst>
              <a:ext uri="{FF2B5EF4-FFF2-40B4-BE49-F238E27FC236}">
                <a16:creationId xmlns:a16="http://schemas.microsoft.com/office/drawing/2014/main" id="{3AEFC23A-F77A-4F9E-A48F-303EDAF2BE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81388" y="5348288"/>
            <a:ext cx="2984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latinLnBrk="0">
              <a:spcBef>
                <a:spcPct val="0"/>
              </a:spcBef>
              <a:buClrTx/>
              <a:buFontTx/>
              <a:buNone/>
            </a:pPr>
            <a:r>
              <a:rPr lang="en-US" altLang="ko-KR">
                <a:ea typeface="돋움" panose="020B0600000101010101" pitchFamily="34" charset="-127"/>
              </a:rPr>
              <a:t>z</a:t>
            </a:r>
            <a:endParaRPr lang="en-US" altLang="ko-KR">
              <a:solidFill>
                <a:schemeClr val="tx1"/>
              </a:solidFill>
              <a:latin typeface="Arial" panose="020B0604020202020204" pitchFamily="34" charset="0"/>
              <a:ea typeface="돋움" panose="020B0600000101010101" pitchFamily="34" charset="-127"/>
            </a:endParaRPr>
          </a:p>
        </p:txBody>
      </p:sp>
      <p:sp>
        <p:nvSpPr>
          <p:cNvPr id="152584" name="Text Box 8">
            <a:extLst>
              <a:ext uri="{FF2B5EF4-FFF2-40B4-BE49-F238E27FC236}">
                <a16:creationId xmlns:a16="http://schemas.microsoft.com/office/drawing/2014/main" id="{161CDD2C-80E3-43C2-826D-DB2760B0B9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14813" y="3048001"/>
            <a:ext cx="2984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latinLnBrk="0">
              <a:spcBef>
                <a:spcPct val="0"/>
              </a:spcBef>
              <a:buClrTx/>
              <a:buFontTx/>
              <a:buNone/>
            </a:pPr>
            <a:r>
              <a:rPr lang="en-US" altLang="ko-KR">
                <a:ea typeface="돋움" panose="020B0600000101010101" pitchFamily="34" charset="-127"/>
              </a:rPr>
              <a:t>y</a:t>
            </a:r>
            <a:endParaRPr lang="en-US" altLang="ko-KR">
              <a:solidFill>
                <a:schemeClr val="tx1"/>
              </a:solidFill>
              <a:latin typeface="Arial" panose="020B0604020202020204" pitchFamily="34" charset="0"/>
              <a:ea typeface="돋움" panose="020B0600000101010101" pitchFamily="34" charset="-127"/>
            </a:endParaRPr>
          </a:p>
        </p:txBody>
      </p:sp>
      <p:sp>
        <p:nvSpPr>
          <p:cNvPr id="152585" name="Text Box 9">
            <a:extLst>
              <a:ext uri="{FF2B5EF4-FFF2-40B4-BE49-F238E27FC236}">
                <a16:creationId xmlns:a16="http://schemas.microsoft.com/office/drawing/2014/main" id="{AB39CE35-7718-41E0-89F3-4DFE9B60EE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24388" y="4343400"/>
            <a:ext cx="23596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latinLnBrk="0">
              <a:spcBef>
                <a:spcPct val="0"/>
              </a:spcBef>
              <a:buClrTx/>
              <a:buFontTx/>
              <a:buNone/>
            </a:pPr>
            <a:r>
              <a:rPr lang="en-US" altLang="ko-KR" i="1">
                <a:ea typeface="돋움" panose="020B0600000101010101" pitchFamily="34" charset="-127"/>
                <a:sym typeface="Symbol" panose="05050102010706020507" pitchFamily="18" charset="2"/>
              </a:rPr>
              <a:t>l</a:t>
            </a:r>
            <a:endParaRPr lang="en-US" altLang="ko-KR">
              <a:solidFill>
                <a:schemeClr val="tx1"/>
              </a:solidFill>
              <a:latin typeface="Arial" panose="020B0604020202020204" pitchFamily="34" charset="0"/>
              <a:ea typeface="돋움" panose="020B0600000101010101" pitchFamily="34" charset="-127"/>
            </a:endParaRPr>
          </a:p>
        </p:txBody>
      </p:sp>
      <p:graphicFrame>
        <p:nvGraphicFramePr>
          <p:cNvPr id="152586" name="Object 10">
            <a:extLst>
              <a:ext uri="{FF2B5EF4-FFF2-40B4-BE49-F238E27FC236}">
                <a16:creationId xmlns:a16="http://schemas.microsoft.com/office/drawing/2014/main" id="{5830EC3D-641C-4953-896F-30AABCD7B6C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611938" y="4283075"/>
          <a:ext cx="3084512" cy="1893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904760" imgH="1168200" progId="Equation.3">
                  <p:embed/>
                </p:oleObj>
              </mc:Choice>
              <mc:Fallback>
                <p:oleObj name="Equation" r:id="rId2" imgW="1904760" imgH="1168200" progId="Equation.3">
                  <p:embed/>
                  <p:pic>
                    <p:nvPicPr>
                      <p:cNvPr id="152586" name="Object 10">
                        <a:extLst>
                          <a:ext uri="{FF2B5EF4-FFF2-40B4-BE49-F238E27FC236}">
                            <a16:creationId xmlns:a16="http://schemas.microsoft.com/office/drawing/2014/main" id="{5830EC3D-641C-4953-896F-30AABCD7B6C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11938" y="4283075"/>
                        <a:ext cx="3084512" cy="18938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2587" name="Object 11">
            <a:extLst>
              <a:ext uri="{FF2B5EF4-FFF2-40B4-BE49-F238E27FC236}">
                <a16:creationId xmlns:a16="http://schemas.microsoft.com/office/drawing/2014/main" id="{645427C7-2D0A-4101-8263-B57F939AF42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611938" y="2667001"/>
          <a:ext cx="1655762" cy="1285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180800" imgH="914400" progId="Equation.3">
                  <p:embed/>
                </p:oleObj>
              </mc:Choice>
              <mc:Fallback>
                <p:oleObj name="Equation" r:id="rId4" imgW="1180800" imgH="914400" progId="Equation.3">
                  <p:embed/>
                  <p:pic>
                    <p:nvPicPr>
                      <p:cNvPr id="152587" name="Object 11">
                        <a:extLst>
                          <a:ext uri="{FF2B5EF4-FFF2-40B4-BE49-F238E27FC236}">
                            <a16:creationId xmlns:a16="http://schemas.microsoft.com/office/drawing/2014/main" id="{645427C7-2D0A-4101-8263-B57F939AF42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11938" y="2667001"/>
                        <a:ext cx="1655762" cy="1285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2588" name="Line 12">
            <a:extLst>
              <a:ext uri="{FF2B5EF4-FFF2-40B4-BE49-F238E27FC236}">
                <a16:creationId xmlns:a16="http://schemas.microsoft.com/office/drawing/2014/main" id="{8173E627-A501-4800-89D8-5053468FAFD2}"/>
              </a:ext>
            </a:extLst>
          </p:cNvPr>
          <p:cNvSpPr>
            <a:spLocks noChangeShapeType="1"/>
          </p:cNvSpPr>
          <p:nvPr/>
        </p:nvSpPr>
        <p:spPr bwMode="auto">
          <a:xfrm rot="3431968" flipV="1">
            <a:off x="4135438" y="4451350"/>
            <a:ext cx="914400" cy="3937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152589" name="Freeform 13">
            <a:extLst>
              <a:ext uri="{FF2B5EF4-FFF2-40B4-BE49-F238E27FC236}">
                <a16:creationId xmlns:a16="http://schemas.microsoft.com/office/drawing/2014/main" id="{2F740A47-E601-4BB3-B127-0DAF83B2C26A}"/>
              </a:ext>
            </a:extLst>
          </p:cNvPr>
          <p:cNvSpPr>
            <a:spLocks/>
          </p:cNvSpPr>
          <p:nvPr/>
        </p:nvSpPr>
        <p:spPr bwMode="auto">
          <a:xfrm rot="-6442104">
            <a:off x="4167188" y="4349234"/>
            <a:ext cx="76200" cy="369332"/>
          </a:xfrm>
          <a:custGeom>
            <a:avLst/>
            <a:gdLst>
              <a:gd name="T0" fmla="*/ 56 w 104"/>
              <a:gd name="T1" fmla="*/ 192 h 192"/>
              <a:gd name="T2" fmla="*/ 8 w 104"/>
              <a:gd name="T3" fmla="*/ 96 h 192"/>
              <a:gd name="T4" fmla="*/ 104 w 104"/>
              <a:gd name="T5" fmla="*/ 0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4" h="192">
                <a:moveTo>
                  <a:pt x="56" y="192"/>
                </a:moveTo>
                <a:cubicBezTo>
                  <a:pt x="28" y="160"/>
                  <a:pt x="0" y="128"/>
                  <a:pt x="8" y="96"/>
                </a:cubicBezTo>
                <a:cubicBezTo>
                  <a:pt x="16" y="64"/>
                  <a:pt x="60" y="32"/>
                  <a:pt x="104" y="0"/>
                </a:cubicBezTo>
              </a:path>
            </a:pathLst>
          </a:custGeom>
          <a:noFill/>
          <a:ln w="317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152590" name="Text Box 14">
            <a:extLst>
              <a:ext uri="{FF2B5EF4-FFF2-40B4-BE49-F238E27FC236}">
                <a16:creationId xmlns:a16="http://schemas.microsoft.com/office/drawing/2014/main" id="{F7CFACA3-8CDC-414A-8C19-9ED8A7514D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87813" y="4495801"/>
            <a:ext cx="30956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latinLnBrk="0">
              <a:spcBef>
                <a:spcPct val="0"/>
              </a:spcBef>
              <a:buClrTx/>
              <a:buFontTx/>
              <a:buNone/>
            </a:pPr>
            <a:r>
              <a:rPr lang="en-US" altLang="ko-KR">
                <a:ea typeface="돋움" panose="020B0600000101010101" pitchFamily="34" charset="-127"/>
                <a:sym typeface="Symbol" panose="05050102010706020507" pitchFamily="18" charset="2"/>
              </a:rPr>
              <a:t></a:t>
            </a:r>
            <a:endParaRPr lang="en-US" altLang="ko-KR">
              <a:solidFill>
                <a:schemeClr val="tx1"/>
              </a:solidFill>
              <a:latin typeface="Arial" panose="020B0604020202020204" pitchFamily="34" charset="0"/>
              <a:ea typeface="돋움" panose="020B0600000101010101" pitchFamily="34" charset="-127"/>
            </a:endParaRPr>
          </a:p>
        </p:txBody>
      </p:sp>
      <p:sp>
        <p:nvSpPr>
          <p:cNvPr id="152591" name="Freeform 15">
            <a:extLst>
              <a:ext uri="{FF2B5EF4-FFF2-40B4-BE49-F238E27FC236}">
                <a16:creationId xmlns:a16="http://schemas.microsoft.com/office/drawing/2014/main" id="{9B90534D-F80C-4C73-A5E3-F193983E9A49}"/>
              </a:ext>
            </a:extLst>
          </p:cNvPr>
          <p:cNvSpPr>
            <a:spLocks/>
          </p:cNvSpPr>
          <p:nvPr/>
        </p:nvSpPr>
        <p:spPr bwMode="auto">
          <a:xfrm rot="5032275">
            <a:off x="4195763" y="4876284"/>
            <a:ext cx="215900" cy="369332"/>
          </a:xfrm>
          <a:custGeom>
            <a:avLst/>
            <a:gdLst>
              <a:gd name="T0" fmla="*/ 0 w 152"/>
              <a:gd name="T1" fmla="*/ 0 h 864"/>
              <a:gd name="T2" fmla="*/ 96 w 152"/>
              <a:gd name="T3" fmla="*/ 240 h 864"/>
              <a:gd name="T4" fmla="*/ 144 w 152"/>
              <a:gd name="T5" fmla="*/ 528 h 864"/>
              <a:gd name="T6" fmla="*/ 48 w 152"/>
              <a:gd name="T7" fmla="*/ 864 h 8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2" h="864">
                <a:moveTo>
                  <a:pt x="0" y="0"/>
                </a:moveTo>
                <a:cubicBezTo>
                  <a:pt x="36" y="76"/>
                  <a:pt x="72" y="152"/>
                  <a:pt x="96" y="240"/>
                </a:cubicBezTo>
                <a:cubicBezTo>
                  <a:pt x="120" y="328"/>
                  <a:pt x="152" y="424"/>
                  <a:pt x="144" y="528"/>
                </a:cubicBezTo>
                <a:cubicBezTo>
                  <a:pt x="136" y="632"/>
                  <a:pt x="92" y="748"/>
                  <a:pt x="48" y="864"/>
                </a:cubicBezTo>
              </a:path>
            </a:pathLst>
          </a:custGeom>
          <a:noFill/>
          <a:ln w="12700" cap="flat" cmpd="sng">
            <a:solidFill>
              <a:schemeClr val="tx1"/>
            </a:solidFill>
            <a:prstDash val="dash"/>
            <a:round/>
            <a:headEnd type="none" w="med" len="med"/>
            <a:tailEnd type="arrow" w="sm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152592" name="Text Box 16">
            <a:extLst>
              <a:ext uri="{FF2B5EF4-FFF2-40B4-BE49-F238E27FC236}">
                <a16:creationId xmlns:a16="http://schemas.microsoft.com/office/drawing/2014/main" id="{8D796065-2C66-4107-B2F8-16497DCEEC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45039" y="4949825"/>
            <a:ext cx="1068387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latinLnBrk="0">
              <a:spcBef>
                <a:spcPct val="0"/>
              </a:spcBef>
              <a:buClrTx/>
              <a:buFontTx/>
              <a:buNone/>
            </a:pPr>
            <a:r>
              <a:rPr lang="en-US" altLang="ko-KR" sz="1400">
                <a:ea typeface="돋움" panose="020B0600000101010101" pitchFamily="34" charset="-127"/>
              </a:rPr>
              <a:t>B”(1,0, </a:t>
            </a:r>
            <a:r>
              <a:rPr lang="en-US" altLang="ko-KR" sz="1400">
                <a:ea typeface="돋움" panose="020B0600000101010101" pitchFamily="34" charset="-127"/>
                <a:sym typeface="Symbol" panose="05050102010706020507" pitchFamily="18" charset="2"/>
              </a:rPr>
              <a:t></a:t>
            </a:r>
            <a:r>
              <a:rPr lang="en-US" altLang="ko-KR" sz="1400">
                <a:ea typeface="돋움" panose="020B0600000101010101" pitchFamily="34" charset="-127"/>
              </a:rPr>
              <a:t> 5)</a:t>
            </a:r>
          </a:p>
        </p:txBody>
      </p:sp>
      <p:sp>
        <p:nvSpPr>
          <p:cNvPr id="152593" name="Line 17">
            <a:extLst>
              <a:ext uri="{FF2B5EF4-FFF2-40B4-BE49-F238E27FC236}">
                <a16:creationId xmlns:a16="http://schemas.microsoft.com/office/drawing/2014/main" id="{0712A9B4-748D-46C6-852D-360F25E3C8E2}"/>
              </a:ext>
            </a:extLst>
          </p:cNvPr>
          <p:cNvSpPr>
            <a:spLocks noChangeShapeType="1"/>
          </p:cNvSpPr>
          <p:nvPr/>
        </p:nvSpPr>
        <p:spPr bwMode="auto">
          <a:xfrm rot="3431968" flipH="1" flipV="1">
            <a:off x="3782219" y="4271169"/>
            <a:ext cx="179388" cy="92075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152595" name="Text Box 19">
            <a:extLst>
              <a:ext uri="{FF2B5EF4-FFF2-40B4-BE49-F238E27FC236}">
                <a16:creationId xmlns:a16="http://schemas.microsoft.com/office/drawing/2014/main" id="{F9194AF4-E6FE-4828-9F7B-FD7A9823C5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0838" y="4721225"/>
            <a:ext cx="79216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latinLnBrk="0">
              <a:spcBef>
                <a:spcPct val="0"/>
              </a:spcBef>
              <a:buClrTx/>
              <a:buFontTx/>
              <a:buNone/>
            </a:pPr>
            <a:r>
              <a:rPr lang="en-US" altLang="ko-KR" sz="1400">
                <a:ea typeface="돋움" panose="020B0600000101010101" pitchFamily="34" charset="-127"/>
              </a:rPr>
              <a:t>(0,0,</a:t>
            </a:r>
            <a:r>
              <a:rPr lang="en-US" altLang="ko-KR" sz="1400">
                <a:ea typeface="돋움" panose="020B0600000101010101" pitchFamily="34" charset="-127"/>
                <a:sym typeface="Symbol" panose="05050102010706020507" pitchFamily="18" charset="2"/>
              </a:rPr>
              <a:t>6</a:t>
            </a:r>
            <a:r>
              <a:rPr lang="en-US" altLang="ko-KR" sz="1400">
                <a:ea typeface="돋움" panose="020B0600000101010101" pitchFamily="34" charset="-127"/>
              </a:rPr>
              <a:t>)</a:t>
            </a:r>
            <a:endParaRPr lang="en-US" altLang="ko-KR">
              <a:solidFill>
                <a:schemeClr val="tx1"/>
              </a:solidFill>
              <a:latin typeface="Arial" panose="020B0604020202020204" pitchFamily="34" charset="0"/>
              <a:ea typeface="돋움" panose="020B0600000101010101" pitchFamily="34" charset="-127"/>
            </a:endParaRPr>
          </a:p>
        </p:txBody>
      </p:sp>
      <p:sp>
        <p:nvSpPr>
          <p:cNvPr id="152596" name="Rectangle 20">
            <a:extLst>
              <a:ext uri="{FF2B5EF4-FFF2-40B4-BE49-F238E27FC236}">
                <a16:creationId xmlns:a16="http://schemas.microsoft.com/office/drawing/2014/main" id="{4F4807E5-33CF-4C46-A373-F4A0432C1BB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panose="020B0600000101010101" pitchFamily="34" charset="-127"/>
              </a:rPr>
              <a:t>Example</a:t>
            </a:r>
          </a:p>
        </p:txBody>
      </p:sp>
      <p:sp>
        <p:nvSpPr>
          <p:cNvPr id="152597" name="Rectangle 21">
            <a:extLst>
              <a:ext uri="{FF2B5EF4-FFF2-40B4-BE49-F238E27FC236}">
                <a16:creationId xmlns:a16="http://schemas.microsoft.com/office/drawing/2014/main" id="{EF7DD589-2359-4001-8421-9A64983E11D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noFill/>
          <a:ln/>
        </p:spPr>
        <p:txBody>
          <a:bodyPr/>
          <a:lstStyle/>
          <a:p>
            <a:r>
              <a:rPr kumimoji="1" lang="en-US" altLang="ko-KR" dirty="0">
                <a:ea typeface="돋움" panose="020B0600000101010101" pitchFamily="34" charset="-127"/>
              </a:rPr>
              <a:t>Step 3. Rotate axis </a:t>
            </a:r>
            <a:r>
              <a:rPr kumimoji="1" lang="en-US" altLang="ko-KR" i="1" dirty="0" err="1">
                <a:ea typeface="돋움" panose="020B0600000101010101" pitchFamily="34" charset="-127"/>
              </a:rPr>
              <a:t>A’B</a:t>
            </a:r>
            <a:r>
              <a:rPr kumimoji="1" lang="en-US" altLang="ko-KR" i="1" dirty="0">
                <a:ea typeface="돋움" panose="020B0600000101010101" pitchFamily="34" charset="-127"/>
              </a:rPr>
              <a:t>’’</a:t>
            </a:r>
            <a:r>
              <a:rPr kumimoji="1" lang="en-US" altLang="ko-KR" dirty="0">
                <a:ea typeface="돋움" panose="020B0600000101010101" pitchFamily="34" charset="-127"/>
              </a:rPr>
              <a:t> about the y axis by and angle </a:t>
            </a:r>
            <a:r>
              <a:rPr kumimoji="1" lang="en-US" altLang="ko-KR" dirty="0">
                <a:ea typeface="돋움" panose="020B0600000101010101" pitchFamily="34" charset="-127"/>
                <a:sym typeface="Symbol" panose="05050102010706020507" pitchFamily="18" charset="2"/>
              </a:rPr>
              <a:t>, until it coincides with the z axis.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Amartya Kundu Durjoy, CSE</a:t>
            </a:r>
          </a:p>
        </p:txBody>
      </p:sp>
    </p:spTree>
    <p:extLst>
      <p:ext uri="{BB962C8B-B14F-4D97-AF65-F5344CB8AC3E}">
        <p14:creationId xmlns:p14="http://schemas.microsoft.com/office/powerpoint/2010/main" val="111978019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3602" name="AutoShape 2">
            <a:extLst>
              <a:ext uri="{FF2B5EF4-FFF2-40B4-BE49-F238E27FC236}">
                <a16:creationId xmlns:a16="http://schemas.microsoft.com/office/drawing/2014/main" id="{0D203F24-5409-4C5E-B9A7-A792C9B689A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0287000" y="3619500"/>
            <a:ext cx="1588" cy="1588"/>
          </a:xfrm>
          <a:prstGeom prst="curvedConnector3">
            <a:avLst>
              <a:gd name="adj1" fmla="val 14400000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round/>
                <a:headEnd/>
                <a:tailEnd type="triangl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3606" name="Rectangle 6">
            <a:extLst>
              <a:ext uri="{FF2B5EF4-FFF2-40B4-BE49-F238E27FC236}">
                <a16:creationId xmlns:a16="http://schemas.microsoft.com/office/drawing/2014/main" id="{8B446A0D-B0E4-447D-8042-5A8A1FC0916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panose="020B0600000101010101" pitchFamily="34" charset="-127"/>
              </a:rPr>
              <a:t>Example</a:t>
            </a:r>
          </a:p>
        </p:txBody>
      </p:sp>
      <p:sp>
        <p:nvSpPr>
          <p:cNvPr id="153607" name="Rectangle 7">
            <a:extLst>
              <a:ext uri="{FF2B5EF4-FFF2-40B4-BE49-F238E27FC236}">
                <a16:creationId xmlns:a16="http://schemas.microsoft.com/office/drawing/2014/main" id="{AB0ED5C0-1DD9-497D-805A-C323A3D2516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noFill/>
          <a:ln/>
        </p:spPr>
        <p:txBody>
          <a:bodyPr/>
          <a:lstStyle/>
          <a:p>
            <a:r>
              <a:rPr kumimoji="1" lang="en-US" altLang="ko-KR" dirty="0">
                <a:ea typeface="돋움" panose="020B0600000101010101" pitchFamily="34" charset="-127"/>
              </a:rPr>
              <a:t>Step 4. Rotate the cube 90° about the z axis </a:t>
            </a:r>
          </a:p>
          <a:p>
            <a:pPr lvl="1"/>
            <a:endParaRPr kumimoji="1" lang="en-US" altLang="ko-KR" dirty="0">
              <a:ea typeface="돋움" panose="020B0600000101010101" pitchFamily="34" charset="-127"/>
            </a:endParaRPr>
          </a:p>
          <a:p>
            <a:pPr lvl="1"/>
            <a:endParaRPr kumimoji="1" lang="en-US" altLang="ko-KR" dirty="0">
              <a:ea typeface="돋움" panose="020B0600000101010101" pitchFamily="34" charset="-127"/>
            </a:endParaRPr>
          </a:p>
          <a:p>
            <a:pPr lvl="1"/>
            <a:endParaRPr kumimoji="1" lang="en-US" altLang="ko-KR" dirty="0">
              <a:ea typeface="돋움" panose="020B0600000101010101" pitchFamily="34" charset="-127"/>
            </a:endParaRPr>
          </a:p>
          <a:p>
            <a:pPr lvl="1"/>
            <a:endParaRPr kumimoji="1" lang="en-US" altLang="ko-KR" dirty="0">
              <a:ea typeface="돋움" panose="020B0600000101010101" pitchFamily="34" charset="-127"/>
            </a:endParaRPr>
          </a:p>
          <a:p>
            <a:pPr lvl="1"/>
            <a:endParaRPr kumimoji="1" lang="en-US" altLang="ko-KR" dirty="0">
              <a:ea typeface="돋움" panose="020B0600000101010101" pitchFamily="34" charset="-127"/>
            </a:endParaRPr>
          </a:p>
          <a:p>
            <a:pPr lvl="1"/>
            <a:endParaRPr kumimoji="1" lang="en-US" altLang="ko-KR" dirty="0">
              <a:ea typeface="돋움" panose="020B0600000101010101" pitchFamily="34" charset="-127"/>
            </a:endParaRPr>
          </a:p>
          <a:p>
            <a:pPr lvl="1"/>
            <a:r>
              <a:rPr kumimoji="1" lang="en-US" altLang="ko-KR" dirty="0">
                <a:ea typeface="굴림" panose="020B0600000101010101" pitchFamily="34" charset="-127"/>
              </a:rPr>
              <a:t>Finally, the concatenated rotation matrix about the arbitrary axis AB becomes,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Amartya Kundu Durjoy, CSE</a:t>
            </a:r>
          </a:p>
        </p:txBody>
      </p:sp>
      <p:graphicFrame>
        <p:nvGraphicFramePr>
          <p:cNvPr id="153610" name="Object 10">
            <a:extLst>
              <a:ext uri="{FF2B5EF4-FFF2-40B4-BE49-F238E27FC236}">
                <a16:creationId xmlns:a16="http://schemas.microsoft.com/office/drawing/2014/main" id="{15866EFD-A5F8-4D07-A609-C0736A02501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852739" y="5013325"/>
          <a:ext cx="6486525" cy="565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895480" imgH="253800" progId="Equation.3">
                  <p:embed/>
                </p:oleObj>
              </mc:Choice>
              <mc:Fallback>
                <p:oleObj name="Equation" r:id="rId2" imgW="2895480" imgH="253800" progId="Equation.3">
                  <p:embed/>
                  <p:pic>
                    <p:nvPicPr>
                      <p:cNvPr id="153610" name="Object 10">
                        <a:extLst>
                          <a:ext uri="{FF2B5EF4-FFF2-40B4-BE49-F238E27FC236}">
                            <a16:creationId xmlns:a16="http://schemas.microsoft.com/office/drawing/2014/main" id="{15866EFD-A5F8-4D07-A609-C0736A02501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52739" y="5013325"/>
                        <a:ext cx="6486525" cy="565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hlink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604" name="Object 4">
            <a:extLst>
              <a:ext uri="{FF2B5EF4-FFF2-40B4-BE49-F238E27FC236}">
                <a16:creationId xmlns:a16="http://schemas.microsoft.com/office/drawing/2014/main" id="{90064C2C-690D-48E2-9D0A-73926155E67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295776" y="1984376"/>
          <a:ext cx="3109913" cy="1749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625400" imgH="914400" progId="Equation.3">
                  <p:embed/>
                </p:oleObj>
              </mc:Choice>
              <mc:Fallback>
                <p:oleObj name="Equation" r:id="rId4" imgW="1625400" imgH="914400" progId="Equation.3">
                  <p:embed/>
                  <p:pic>
                    <p:nvPicPr>
                      <p:cNvPr id="153604" name="Object 4">
                        <a:extLst>
                          <a:ext uri="{FF2B5EF4-FFF2-40B4-BE49-F238E27FC236}">
                            <a16:creationId xmlns:a16="http://schemas.microsoft.com/office/drawing/2014/main" id="{90064C2C-690D-48E2-9D0A-73926155E67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95776" y="1984376"/>
                        <a:ext cx="3109913" cy="1749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4628312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4626" name="AutoShape 2">
            <a:extLst>
              <a:ext uri="{FF2B5EF4-FFF2-40B4-BE49-F238E27FC236}">
                <a16:creationId xmlns:a16="http://schemas.microsoft.com/office/drawing/2014/main" id="{1F368F91-8511-43BC-8EFF-72A60243C96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0287000" y="3619500"/>
            <a:ext cx="1588" cy="1588"/>
          </a:xfrm>
          <a:prstGeom prst="curvedConnector3">
            <a:avLst>
              <a:gd name="adj1" fmla="val 14400000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round/>
                <a:headEnd/>
                <a:tailEnd type="triangl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aphicFrame>
        <p:nvGraphicFramePr>
          <p:cNvPr id="154627" name="Object 3">
            <a:extLst>
              <a:ext uri="{FF2B5EF4-FFF2-40B4-BE49-F238E27FC236}">
                <a16:creationId xmlns:a16="http://schemas.microsoft.com/office/drawing/2014/main" id="{3ABF5C17-358E-45EF-9E45-F0853E27B4F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524125" y="1465263"/>
          <a:ext cx="7024688" cy="4583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5016240" imgH="3276360" progId="Equation.3">
                  <p:embed/>
                </p:oleObj>
              </mc:Choice>
              <mc:Fallback>
                <p:oleObj name="Equation" r:id="rId2" imgW="5016240" imgH="3276360" progId="Equation.3">
                  <p:embed/>
                  <p:pic>
                    <p:nvPicPr>
                      <p:cNvPr id="154627" name="Object 3">
                        <a:extLst>
                          <a:ext uri="{FF2B5EF4-FFF2-40B4-BE49-F238E27FC236}">
                            <a16:creationId xmlns:a16="http://schemas.microsoft.com/office/drawing/2014/main" id="{3ABF5C17-358E-45EF-9E45-F0853E27B4F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24125" y="1465263"/>
                        <a:ext cx="7024688" cy="4583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4628" name="Rectangle 4">
            <a:extLst>
              <a:ext uri="{FF2B5EF4-FFF2-40B4-BE49-F238E27FC236}">
                <a16:creationId xmlns:a16="http://schemas.microsoft.com/office/drawing/2014/main" id="{9053DFA1-D7DC-4CFC-84BA-4F42DA3B048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panose="020B0600000101010101" pitchFamily="34" charset="-127"/>
              </a:rPr>
              <a:t>Example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Amartya Kundu Durjoy, CSE</a:t>
            </a:r>
          </a:p>
        </p:txBody>
      </p:sp>
    </p:spTree>
    <p:extLst>
      <p:ext uri="{BB962C8B-B14F-4D97-AF65-F5344CB8AC3E}">
        <p14:creationId xmlns:p14="http://schemas.microsoft.com/office/powerpoint/2010/main" val="228267411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5650" name="AutoShape 2">
            <a:extLst>
              <a:ext uri="{FF2B5EF4-FFF2-40B4-BE49-F238E27FC236}">
                <a16:creationId xmlns:a16="http://schemas.microsoft.com/office/drawing/2014/main" id="{6FB36313-764A-4E71-A789-BA4DB9959E3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0287000" y="3619500"/>
            <a:ext cx="1588" cy="1588"/>
          </a:xfrm>
          <a:prstGeom prst="curvedConnector3">
            <a:avLst>
              <a:gd name="adj1" fmla="val 14400000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round/>
                <a:headEnd/>
                <a:tailEnd type="triangl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aphicFrame>
        <p:nvGraphicFramePr>
          <p:cNvPr id="155651" name="Object 3">
            <a:extLst>
              <a:ext uri="{FF2B5EF4-FFF2-40B4-BE49-F238E27FC236}">
                <a16:creationId xmlns:a16="http://schemas.microsoft.com/office/drawing/2014/main" id="{9AC20CF5-1C72-47F8-A084-7A4F524DAF5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278439" y="2060575"/>
          <a:ext cx="1633537" cy="509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939600" imgH="215640" progId="Equation.3">
                  <p:embed/>
                </p:oleObj>
              </mc:Choice>
              <mc:Fallback>
                <p:oleObj name="Equation" r:id="rId2" imgW="939600" imgH="215640" progId="Equation.3">
                  <p:embed/>
                  <p:pic>
                    <p:nvPicPr>
                      <p:cNvPr id="155651" name="Object 3">
                        <a:extLst>
                          <a:ext uri="{FF2B5EF4-FFF2-40B4-BE49-F238E27FC236}">
                            <a16:creationId xmlns:a16="http://schemas.microsoft.com/office/drawing/2014/main" id="{9AC20CF5-1C72-47F8-A084-7A4F524DAF5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78439" y="2060575"/>
                        <a:ext cx="1633537" cy="5095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5652" name="Object 4">
            <a:extLst>
              <a:ext uri="{FF2B5EF4-FFF2-40B4-BE49-F238E27FC236}">
                <a16:creationId xmlns:a16="http://schemas.microsoft.com/office/drawing/2014/main" id="{473ABC65-A68A-4543-8AF1-E6F06B4B2E9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136775" y="3068638"/>
          <a:ext cx="7918450" cy="2970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4940280" imgH="1854000" progId="Equation.3">
                  <p:embed/>
                </p:oleObj>
              </mc:Choice>
              <mc:Fallback>
                <p:oleObj name="Equation" r:id="rId4" imgW="4940280" imgH="1854000" progId="Equation.3">
                  <p:embed/>
                  <p:pic>
                    <p:nvPicPr>
                      <p:cNvPr id="155652" name="Object 4">
                        <a:extLst>
                          <a:ext uri="{FF2B5EF4-FFF2-40B4-BE49-F238E27FC236}">
                            <a16:creationId xmlns:a16="http://schemas.microsoft.com/office/drawing/2014/main" id="{473ABC65-A68A-4543-8AF1-E6F06B4B2E9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6775" y="3068638"/>
                        <a:ext cx="7918450" cy="29702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5653" name="Rectangle 5">
            <a:extLst>
              <a:ext uri="{FF2B5EF4-FFF2-40B4-BE49-F238E27FC236}">
                <a16:creationId xmlns:a16="http://schemas.microsoft.com/office/drawing/2014/main" id="{8EB62742-ACFB-4EFA-8863-A172A4F5EC4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057400" y="285750"/>
            <a:ext cx="6934200" cy="762000"/>
          </a:xfrm>
        </p:spPr>
        <p:txBody>
          <a:bodyPr/>
          <a:lstStyle/>
          <a:p>
            <a:r>
              <a:rPr lang="en-US" altLang="ko-KR">
                <a:ea typeface="굴림" panose="020B0600000101010101" pitchFamily="34" charset="-127"/>
              </a:rPr>
              <a:t>Example</a:t>
            </a:r>
          </a:p>
        </p:txBody>
      </p:sp>
      <p:sp>
        <p:nvSpPr>
          <p:cNvPr id="155654" name="Rectangle 6">
            <a:extLst>
              <a:ext uri="{FF2B5EF4-FFF2-40B4-BE49-F238E27FC236}">
                <a16:creationId xmlns:a16="http://schemas.microsoft.com/office/drawing/2014/main" id="{48D318D3-1504-41CB-9927-8FAE89901C6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noFill/>
          <a:ln/>
        </p:spPr>
        <p:txBody>
          <a:bodyPr/>
          <a:lstStyle/>
          <a:p>
            <a:r>
              <a:rPr kumimoji="1" lang="en-US" altLang="ko-KR" sz="2400">
                <a:ea typeface="돋움" panose="020B0600000101010101" pitchFamily="34" charset="-127"/>
              </a:rPr>
              <a:t>Multiplying </a:t>
            </a:r>
            <a:r>
              <a:rPr kumimoji="1" lang="en-US" altLang="ko-KR" sz="2400" b="1">
                <a:latin typeface="Times New Roman" panose="02020603050405020304" pitchFamily="18" charset="0"/>
                <a:ea typeface="돋움" panose="020B0600000101010101" pitchFamily="34" charset="-127"/>
              </a:rPr>
              <a:t>R</a:t>
            </a:r>
            <a:r>
              <a:rPr kumimoji="1" lang="en-US" altLang="ko-KR" sz="2400">
                <a:latin typeface="Times New Roman" panose="02020603050405020304" pitchFamily="18" charset="0"/>
                <a:ea typeface="돋움" panose="020B0600000101010101" pitchFamily="34" charset="-127"/>
              </a:rPr>
              <a:t>(</a:t>
            </a:r>
            <a:r>
              <a:rPr kumimoji="1" lang="el-GR" altLang="ko-KR" sz="2400" i="1">
                <a:latin typeface="Times New Roman" panose="02020603050405020304" pitchFamily="18" charset="0"/>
                <a:ea typeface="돋움" panose="020B0600000101010101" pitchFamily="34" charset="-127"/>
                <a:cs typeface="Times New Roman" panose="02020603050405020304" pitchFamily="18" charset="0"/>
              </a:rPr>
              <a:t>θ</a:t>
            </a:r>
            <a:r>
              <a:rPr kumimoji="1" lang="en-US" altLang="ko-KR" sz="2400">
                <a:latin typeface="Times New Roman" panose="02020603050405020304" pitchFamily="18" charset="0"/>
                <a:ea typeface="돋움" panose="020B0600000101010101" pitchFamily="34" charset="-127"/>
                <a:cs typeface="Arial" panose="020B0604020202020204" pitchFamily="34" charset="0"/>
              </a:rPr>
              <a:t>)</a:t>
            </a:r>
            <a:r>
              <a:rPr kumimoji="1" lang="en-US" altLang="ko-KR" sz="2400">
                <a:ea typeface="돋움" panose="020B0600000101010101" pitchFamily="34" charset="-127"/>
              </a:rPr>
              <a:t> by the point matrix of the original cube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Amartya Kundu Durjoy, CSE</a:t>
            </a:r>
          </a:p>
        </p:txBody>
      </p:sp>
    </p:spTree>
    <p:extLst>
      <p:ext uri="{BB962C8B-B14F-4D97-AF65-F5344CB8AC3E}">
        <p14:creationId xmlns:p14="http://schemas.microsoft.com/office/powerpoint/2010/main" val="226877064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1BC3CC8F-63BB-6502-9622-B6EE6CF3F05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Rotation using Quaternion</a:t>
            </a:r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3752DEDB-9707-F36A-4135-86A4D7AD7F8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2221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7" name="Rectangle 3">
            <a:extLst>
              <a:ext uri="{FF2B5EF4-FFF2-40B4-BE49-F238E27FC236}">
                <a16:creationId xmlns:a16="http://schemas.microsoft.com/office/drawing/2014/main" id="{06AA6CA6-3595-C107-5896-F91F481E2F1C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381000" y="1295400"/>
            <a:ext cx="11811000" cy="4876800"/>
          </a:xfrm>
        </p:spPr>
        <p:txBody>
          <a:bodyPr/>
          <a:lstStyle/>
          <a:p>
            <a:r>
              <a:rPr lang="en-US" altLang="ko-KR" dirty="0">
                <a:ea typeface="굴림" panose="020B0600000101010101" pitchFamily="34" charset="-127"/>
              </a:rPr>
              <a:t>One Real Part + Three Imaginary Part</a:t>
            </a:r>
          </a:p>
          <a:p>
            <a:endParaRPr lang="en-US" altLang="ko-KR" dirty="0">
              <a:ea typeface="굴림" panose="020B0600000101010101" pitchFamily="34" charset="-127"/>
            </a:endParaRPr>
          </a:p>
          <a:p>
            <a:r>
              <a:rPr lang="en-US" altLang="ko-KR" dirty="0">
                <a:ea typeface="굴림" panose="020B0600000101010101" pitchFamily="34" charset="-127"/>
              </a:rPr>
              <a:t>Properties:</a:t>
            </a:r>
          </a:p>
          <a:p>
            <a:pPr lvl="1"/>
            <a:endParaRPr lang="en-US" altLang="ko-KR" dirty="0">
              <a:ea typeface="굴림" panose="020B0600000101010101" pitchFamily="34" charset="-127"/>
            </a:endParaRPr>
          </a:p>
          <a:p>
            <a:pPr lvl="1"/>
            <a:endParaRPr lang="en-US" altLang="ko-KR" dirty="0">
              <a:ea typeface="굴림" panose="020B0600000101010101" pitchFamily="34" charset="-127"/>
            </a:endParaRPr>
          </a:p>
          <a:p>
            <a:endParaRPr lang="en-US" altLang="ko-KR" dirty="0">
              <a:ea typeface="굴림" panose="020B0600000101010101" pitchFamily="34" charset="-127"/>
            </a:endParaRPr>
          </a:p>
          <a:p>
            <a:endParaRPr lang="en-US" altLang="ko-KR" sz="2000" dirty="0">
              <a:ea typeface="굴림" panose="020B0600000101010101" pitchFamily="34" charset="-127"/>
            </a:endParaRPr>
          </a:p>
          <a:p>
            <a:r>
              <a:rPr lang="en-US" altLang="ko-KR" dirty="0">
                <a:ea typeface="굴림" panose="020B0600000101010101" pitchFamily="34" charset="-127"/>
              </a:rPr>
              <a:t>Addition and Scalar Multiplication</a:t>
            </a:r>
          </a:p>
        </p:txBody>
      </p:sp>
      <p:sp>
        <p:nvSpPr>
          <p:cNvPr id="88066" name="Rectangle 2">
            <a:extLst>
              <a:ext uri="{FF2B5EF4-FFF2-40B4-BE49-F238E27FC236}">
                <a16:creationId xmlns:a16="http://schemas.microsoft.com/office/drawing/2014/main" id="{206ABD15-2756-5FD3-5D3B-A0C91A2B1C7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>
                <a:ea typeface="굴림" panose="020B0600000101010101" pitchFamily="34" charset="-127"/>
              </a:rPr>
              <a:t>Quaternions</a:t>
            </a:r>
          </a:p>
        </p:txBody>
      </p:sp>
      <p:graphicFrame>
        <p:nvGraphicFramePr>
          <p:cNvPr id="88068" name="Object 4">
            <a:extLst>
              <a:ext uri="{FF2B5EF4-FFF2-40B4-BE49-F238E27FC236}">
                <a16:creationId xmlns:a16="http://schemas.microsoft.com/office/drawing/2014/main" id="{997C7D57-CBCE-881C-D762-4B5275A111B2}"/>
              </a:ext>
            </a:extLst>
          </p:cNvPr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93047251"/>
              </p:ext>
            </p:extLst>
          </p:nvPr>
        </p:nvGraphicFramePr>
        <p:xfrm>
          <a:off x="3962400" y="1803536"/>
          <a:ext cx="2952750" cy="519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155600" imgH="203040" progId="Equation.3">
                  <p:embed/>
                </p:oleObj>
              </mc:Choice>
              <mc:Fallback>
                <p:oleObj name="Equation" r:id="rId2" imgW="1155600" imgH="203040" progId="Equation.3">
                  <p:embed/>
                  <p:pic>
                    <p:nvPicPr>
                      <p:cNvPr id="88068" name="Object 4">
                        <a:extLst>
                          <a:ext uri="{FF2B5EF4-FFF2-40B4-BE49-F238E27FC236}">
                            <a16:creationId xmlns:a16="http://schemas.microsoft.com/office/drawing/2014/main" id="{997C7D57-CBCE-881C-D762-4B5275A111B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62400" y="1803536"/>
                        <a:ext cx="2952750" cy="519112"/>
                      </a:xfrm>
                      <a:prstGeom prst="rect">
                        <a:avLst/>
                      </a:prstGeom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8070" name="Object 6">
            <a:extLst>
              <a:ext uri="{FF2B5EF4-FFF2-40B4-BE49-F238E27FC236}">
                <a16:creationId xmlns:a16="http://schemas.microsoft.com/office/drawing/2014/main" id="{39828663-6D34-17B6-E461-FF78E82EEF7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71637520"/>
              </p:ext>
            </p:extLst>
          </p:nvPr>
        </p:nvGraphicFramePr>
        <p:xfrm>
          <a:off x="4621214" y="2492375"/>
          <a:ext cx="2693987" cy="584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054080" imgH="228600" progId="Equation.3">
                  <p:embed/>
                </p:oleObj>
              </mc:Choice>
              <mc:Fallback>
                <p:oleObj name="Equation" r:id="rId4" imgW="1054080" imgH="228600" progId="Equation.3">
                  <p:embed/>
                  <p:pic>
                    <p:nvPicPr>
                      <p:cNvPr id="88070" name="Object 6">
                        <a:extLst>
                          <a:ext uri="{FF2B5EF4-FFF2-40B4-BE49-F238E27FC236}">
                            <a16:creationId xmlns:a16="http://schemas.microsoft.com/office/drawing/2014/main" id="{39828663-6D34-17B6-E461-FF78E82EEF7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21214" y="2492375"/>
                        <a:ext cx="2693987" cy="584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8071" name="Object 7">
            <a:extLst>
              <a:ext uri="{FF2B5EF4-FFF2-40B4-BE49-F238E27FC236}">
                <a16:creationId xmlns:a16="http://schemas.microsoft.com/office/drawing/2014/main" id="{39683580-2C65-A4FC-0B44-95A16CB0C09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3248388"/>
              </p:ext>
            </p:extLst>
          </p:nvPr>
        </p:nvGraphicFramePr>
        <p:xfrm>
          <a:off x="4522789" y="3109913"/>
          <a:ext cx="2014537" cy="1687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787320" imgH="660240" progId="Equation.3">
                  <p:embed/>
                </p:oleObj>
              </mc:Choice>
              <mc:Fallback>
                <p:oleObj name="Equation" r:id="rId6" imgW="787320" imgH="660240" progId="Equation.3">
                  <p:embed/>
                  <p:pic>
                    <p:nvPicPr>
                      <p:cNvPr id="88071" name="Object 7">
                        <a:extLst>
                          <a:ext uri="{FF2B5EF4-FFF2-40B4-BE49-F238E27FC236}">
                            <a16:creationId xmlns:a16="http://schemas.microsoft.com/office/drawing/2014/main" id="{39683580-2C65-A4FC-0B44-95A16CB0C09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22789" y="3109913"/>
                        <a:ext cx="2014537" cy="16875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8072" name="Object 8">
            <a:extLst>
              <a:ext uri="{FF2B5EF4-FFF2-40B4-BE49-F238E27FC236}">
                <a16:creationId xmlns:a16="http://schemas.microsoft.com/office/drawing/2014/main" id="{F7CAD36D-213D-B156-64F4-99BEBA5D327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209925" y="5999163"/>
          <a:ext cx="4541838" cy="552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777680" imgH="215640" progId="Equation.3">
                  <p:embed/>
                </p:oleObj>
              </mc:Choice>
              <mc:Fallback>
                <p:oleObj name="Equation" r:id="rId8" imgW="1777680" imgH="215640" progId="Equation.3">
                  <p:embed/>
                  <p:pic>
                    <p:nvPicPr>
                      <p:cNvPr id="88072" name="Object 8">
                        <a:extLst>
                          <a:ext uri="{FF2B5EF4-FFF2-40B4-BE49-F238E27FC236}">
                            <a16:creationId xmlns:a16="http://schemas.microsoft.com/office/drawing/2014/main" id="{F7CAD36D-213D-B156-64F4-99BEBA5D327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9925" y="5999163"/>
                        <a:ext cx="4541838" cy="552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8073" name="Object 9">
            <a:extLst>
              <a:ext uri="{FF2B5EF4-FFF2-40B4-BE49-F238E27FC236}">
                <a16:creationId xmlns:a16="http://schemas.microsoft.com/office/drawing/2014/main" id="{B035FA9F-9E5F-5A32-600B-6FF14CF2D45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54438146"/>
              </p:ext>
            </p:extLst>
          </p:nvPr>
        </p:nvGraphicFramePr>
        <p:xfrm>
          <a:off x="2667000" y="5179182"/>
          <a:ext cx="7883525" cy="552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3085920" imgH="215640" progId="Equation.3">
                  <p:embed/>
                </p:oleObj>
              </mc:Choice>
              <mc:Fallback>
                <p:oleObj name="Equation" r:id="rId10" imgW="3085920" imgH="215640" progId="Equation.3">
                  <p:embed/>
                  <p:pic>
                    <p:nvPicPr>
                      <p:cNvPr id="88073" name="Object 9">
                        <a:extLst>
                          <a:ext uri="{FF2B5EF4-FFF2-40B4-BE49-F238E27FC236}">
                            <a16:creationId xmlns:a16="http://schemas.microsoft.com/office/drawing/2014/main" id="{B035FA9F-9E5F-5A32-600B-6FF14CF2D45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7000" y="5179182"/>
                        <a:ext cx="7883525" cy="552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EBBE17D-A512-7AC6-1860-471B355DE3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r>
              <a:rPr lang="en-US" altLang="en-US">
                <a:latin typeface="Calibri" panose="020F0502020204030204"/>
                <a:cs typeface="+mn-cs"/>
              </a:rPr>
              <a:t>Amartya Kundu Durjoy, CSE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9" name="Rectangle 3">
            <a:extLst>
              <a:ext uri="{FF2B5EF4-FFF2-40B4-BE49-F238E27FC236}">
                <a16:creationId xmlns:a16="http://schemas.microsoft.com/office/drawing/2014/main" id="{9F937059-AC73-249A-37A0-BA1276BA0953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381000" y="1080330"/>
            <a:ext cx="10871200" cy="4876800"/>
          </a:xfrm>
        </p:spPr>
        <p:txBody>
          <a:bodyPr>
            <a:normAutofit/>
          </a:bodyPr>
          <a:lstStyle/>
          <a:p>
            <a:r>
              <a:rPr lang="en-US" altLang="ko-KR" dirty="0">
                <a:ea typeface="굴림" panose="020B0600000101010101" pitchFamily="34" charset="-127"/>
              </a:rPr>
              <a:t>Scalar ‘</a:t>
            </a:r>
            <a:r>
              <a:rPr lang="en-US" altLang="ko-KR" i="1" dirty="0">
                <a:latin typeface="Times New Roman" panose="02020603050405020304" pitchFamily="18" charset="0"/>
                <a:ea typeface="굴림" panose="020B0600000101010101" pitchFamily="34" charset="-127"/>
              </a:rPr>
              <a:t>s</a:t>
            </a:r>
            <a:r>
              <a:rPr lang="en-US" altLang="ko-KR" dirty="0">
                <a:ea typeface="굴림" panose="020B0600000101010101" pitchFamily="34" charset="-127"/>
              </a:rPr>
              <a:t>’ + Vector “</a:t>
            </a:r>
            <a:r>
              <a:rPr lang="en-US" altLang="ko-KR" b="1" dirty="0">
                <a:latin typeface="Times New Roman" panose="02020603050405020304" pitchFamily="18" charset="0"/>
                <a:ea typeface="굴림" panose="020B0600000101010101" pitchFamily="34" charset="-127"/>
              </a:rPr>
              <a:t>v</a:t>
            </a:r>
            <a:r>
              <a:rPr lang="en-US" altLang="ko-KR" dirty="0">
                <a:ea typeface="굴림" panose="020B0600000101010101" pitchFamily="34" charset="-127"/>
              </a:rPr>
              <a:t> </a:t>
            </a:r>
            <a:r>
              <a:rPr lang="en-US" altLang="ko-KR" dirty="0">
                <a:latin typeface="Times New Roman" panose="02020603050405020304" pitchFamily="18" charset="0"/>
                <a:ea typeface="굴림" panose="020B0600000101010101" pitchFamily="34" charset="-127"/>
              </a:rPr>
              <a:t>= (</a:t>
            </a:r>
            <a:r>
              <a:rPr lang="en-US" altLang="ko-KR" i="1" dirty="0">
                <a:latin typeface="Times New Roman" panose="02020603050405020304" pitchFamily="18" charset="0"/>
                <a:ea typeface="굴림" panose="020B0600000101010101" pitchFamily="34" charset="-127"/>
              </a:rPr>
              <a:t>x</a:t>
            </a:r>
            <a:r>
              <a:rPr lang="en-US" altLang="ko-KR" dirty="0">
                <a:latin typeface="Times New Roman" panose="02020603050405020304" pitchFamily="18" charset="0"/>
                <a:ea typeface="굴림" panose="020B0600000101010101" pitchFamily="34" charset="-127"/>
              </a:rPr>
              <a:t>, </a:t>
            </a:r>
            <a:r>
              <a:rPr lang="en-US" altLang="ko-KR" i="1" dirty="0">
                <a:latin typeface="Times New Roman" panose="02020603050405020304" pitchFamily="18" charset="0"/>
                <a:ea typeface="굴림" panose="020B0600000101010101" pitchFamily="34" charset="-127"/>
              </a:rPr>
              <a:t>y</a:t>
            </a:r>
            <a:r>
              <a:rPr lang="en-US" altLang="ko-KR" dirty="0">
                <a:latin typeface="Times New Roman" panose="02020603050405020304" pitchFamily="18" charset="0"/>
                <a:ea typeface="굴림" panose="020B0600000101010101" pitchFamily="34" charset="-127"/>
              </a:rPr>
              <a:t>, </a:t>
            </a:r>
            <a:r>
              <a:rPr lang="en-US" altLang="ko-KR" i="1" dirty="0">
                <a:latin typeface="Times New Roman" panose="02020603050405020304" pitchFamily="18" charset="0"/>
                <a:ea typeface="굴림" panose="020B0600000101010101" pitchFamily="34" charset="-127"/>
              </a:rPr>
              <a:t>z</a:t>
            </a:r>
            <a:r>
              <a:rPr lang="en-US" altLang="ko-KR" dirty="0">
                <a:latin typeface="Times New Roman" panose="02020603050405020304" pitchFamily="18" charset="0"/>
                <a:ea typeface="굴림" panose="020B0600000101010101" pitchFamily="34" charset="-127"/>
              </a:rPr>
              <a:t>)</a:t>
            </a:r>
            <a:r>
              <a:rPr lang="en-US" altLang="ko-KR" dirty="0">
                <a:ea typeface="굴림" panose="020B0600000101010101" pitchFamily="34" charset="-127"/>
              </a:rPr>
              <a:t>”</a:t>
            </a:r>
          </a:p>
          <a:p>
            <a:endParaRPr lang="en-US" altLang="ko-KR" dirty="0">
              <a:ea typeface="굴림" panose="020B0600000101010101" pitchFamily="34" charset="-127"/>
            </a:endParaRPr>
          </a:p>
          <a:p>
            <a:endParaRPr lang="en-US" altLang="ko-KR" dirty="0">
              <a:ea typeface="굴림" panose="020B0600000101010101" pitchFamily="34" charset="-127"/>
            </a:endParaRPr>
          </a:p>
          <a:p>
            <a:r>
              <a:rPr lang="en-US" altLang="ko-KR" dirty="0">
                <a:ea typeface="굴림" panose="020B0600000101010101" pitchFamily="34" charset="-127"/>
              </a:rPr>
              <a:t>Addition:</a:t>
            </a:r>
          </a:p>
          <a:p>
            <a:endParaRPr lang="en-US" altLang="ko-KR" sz="1800" dirty="0">
              <a:ea typeface="굴림" panose="020B0600000101010101" pitchFamily="34" charset="-127"/>
            </a:endParaRPr>
          </a:p>
          <a:p>
            <a:r>
              <a:rPr lang="en-US" altLang="ko-KR" dirty="0">
                <a:ea typeface="굴림" panose="020B0600000101010101" pitchFamily="34" charset="-127"/>
              </a:rPr>
              <a:t>Multiplication</a:t>
            </a:r>
          </a:p>
        </p:txBody>
      </p:sp>
      <p:sp>
        <p:nvSpPr>
          <p:cNvPr id="91138" name="Rectangle 2">
            <a:extLst>
              <a:ext uri="{FF2B5EF4-FFF2-40B4-BE49-F238E27FC236}">
                <a16:creationId xmlns:a16="http://schemas.microsoft.com/office/drawing/2014/main" id="{DBC14666-185E-18F7-538F-C22D199947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>
                <a:ea typeface="굴림" panose="020B0600000101010101" pitchFamily="34" charset="-127"/>
              </a:rPr>
              <a:t>Quaternions</a:t>
            </a:r>
          </a:p>
        </p:txBody>
      </p:sp>
      <p:graphicFrame>
        <p:nvGraphicFramePr>
          <p:cNvPr id="91140" name="Object 4">
            <a:extLst>
              <a:ext uri="{FF2B5EF4-FFF2-40B4-BE49-F238E27FC236}">
                <a16:creationId xmlns:a16="http://schemas.microsoft.com/office/drawing/2014/main" id="{9EA17B8D-E4AE-E798-266D-57F78396A0E4}"/>
              </a:ext>
            </a:extLst>
          </p:cNvPr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74059730"/>
              </p:ext>
            </p:extLst>
          </p:nvPr>
        </p:nvGraphicFramePr>
        <p:xfrm>
          <a:off x="2473325" y="1722438"/>
          <a:ext cx="1214438" cy="476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647640" imgH="253800" progId="Equation.DSMT4">
                  <p:embed/>
                </p:oleObj>
              </mc:Choice>
              <mc:Fallback>
                <p:oleObj name="Equation" r:id="rId2" imgW="647640" imgH="253800" progId="Equation.DSMT4">
                  <p:embed/>
                  <p:pic>
                    <p:nvPicPr>
                      <p:cNvPr id="91140" name="Object 4">
                        <a:extLst>
                          <a:ext uri="{FF2B5EF4-FFF2-40B4-BE49-F238E27FC236}">
                            <a16:creationId xmlns:a16="http://schemas.microsoft.com/office/drawing/2014/main" id="{9EA17B8D-E4AE-E798-266D-57F78396A0E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73325" y="1722438"/>
                        <a:ext cx="1214438" cy="476250"/>
                      </a:xfrm>
                      <a:prstGeom prst="rect">
                        <a:avLst/>
                      </a:prstGeom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1142" name="Object 6">
            <a:extLst>
              <a:ext uri="{FF2B5EF4-FFF2-40B4-BE49-F238E27FC236}">
                <a16:creationId xmlns:a16="http://schemas.microsoft.com/office/drawing/2014/main" id="{5B238AA0-DC2E-FD5B-3884-4CAD700EE2E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3852802"/>
              </p:ext>
            </p:extLst>
          </p:nvPr>
        </p:nvGraphicFramePr>
        <p:xfrm>
          <a:off x="2801938" y="2603500"/>
          <a:ext cx="4017962" cy="631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612800" imgH="253800" progId="Equation.DSMT4">
                  <p:embed/>
                </p:oleObj>
              </mc:Choice>
              <mc:Fallback>
                <p:oleObj name="Equation" r:id="rId4" imgW="1612800" imgH="253800" progId="Equation.DSMT4">
                  <p:embed/>
                  <p:pic>
                    <p:nvPicPr>
                      <p:cNvPr id="91142" name="Object 6">
                        <a:extLst>
                          <a:ext uri="{FF2B5EF4-FFF2-40B4-BE49-F238E27FC236}">
                            <a16:creationId xmlns:a16="http://schemas.microsoft.com/office/drawing/2014/main" id="{5B238AA0-DC2E-FD5B-3884-4CAD700EE2E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01938" y="2603500"/>
                        <a:ext cx="4017962" cy="631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1143" name="Object 7">
            <a:extLst>
              <a:ext uri="{FF2B5EF4-FFF2-40B4-BE49-F238E27FC236}">
                <a16:creationId xmlns:a16="http://schemas.microsoft.com/office/drawing/2014/main" id="{3F3E1EAD-6CC6-EBDA-7A72-3A907EA927D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27141789"/>
              </p:ext>
            </p:extLst>
          </p:nvPr>
        </p:nvGraphicFramePr>
        <p:xfrm>
          <a:off x="759479" y="5804392"/>
          <a:ext cx="6391275" cy="633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2565360" imgH="253800" progId="Equation.DSMT4">
                  <p:embed/>
                </p:oleObj>
              </mc:Choice>
              <mc:Fallback>
                <p:oleObj name="Equation" r:id="rId6" imgW="2565360" imgH="253800" progId="Equation.DSMT4">
                  <p:embed/>
                  <p:pic>
                    <p:nvPicPr>
                      <p:cNvPr id="91143" name="Object 7">
                        <a:extLst>
                          <a:ext uri="{FF2B5EF4-FFF2-40B4-BE49-F238E27FC236}">
                            <a16:creationId xmlns:a16="http://schemas.microsoft.com/office/drawing/2014/main" id="{3F3E1EAD-6CC6-EBDA-7A72-3A907EA927D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9479" y="5804392"/>
                        <a:ext cx="6391275" cy="633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91146" name="Object 10">
                <a:extLst>
                  <a:ext uri="{FF2B5EF4-FFF2-40B4-BE49-F238E27FC236}">
                    <a16:creationId xmlns:a16="http://schemas.microsoft.com/office/drawing/2014/main" id="{B1FDCEE1-9B97-3C81-6F9E-2B178AF4E619}"/>
                  </a:ext>
                </a:extLst>
              </p:cNvPr>
              <p:cNvSpPr txBox="1"/>
              <p:nvPr/>
            </p:nvSpPr>
            <p:spPr bwMode="auto">
              <a:xfrm>
                <a:off x="8707342" y="2408237"/>
                <a:ext cx="2535237" cy="117157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p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d>
                        <m:d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𝐯</m:t>
                          </m:r>
                        </m:e>
                      </m: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91146" name="Object 10">
                <a:extLst>
                  <a:ext uri="{FF2B5EF4-FFF2-40B4-BE49-F238E27FC236}">
                    <a16:creationId xmlns:a16="http://schemas.microsoft.com/office/drawing/2014/main" id="{B1FDCEE1-9B97-3C81-6F9E-2B178AF4E6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707342" y="2408237"/>
                <a:ext cx="2535237" cy="117157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91147" name="Object 11">
            <a:extLst>
              <a:ext uri="{FF2B5EF4-FFF2-40B4-BE49-F238E27FC236}">
                <a16:creationId xmlns:a16="http://schemas.microsoft.com/office/drawing/2014/main" id="{09D1C5A6-A95F-FA7B-6749-9842C1B2632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57236959"/>
              </p:ext>
            </p:extLst>
          </p:nvPr>
        </p:nvGraphicFramePr>
        <p:xfrm>
          <a:off x="8907276" y="3530377"/>
          <a:ext cx="2881312" cy="569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155600" imgH="228600" progId="Equation.3">
                  <p:embed/>
                </p:oleObj>
              </mc:Choice>
              <mc:Fallback>
                <p:oleObj name="Equation" r:id="rId9" imgW="1155600" imgH="228600" progId="Equation.3">
                  <p:embed/>
                  <p:pic>
                    <p:nvPicPr>
                      <p:cNvPr id="91147" name="Object 11">
                        <a:extLst>
                          <a:ext uri="{FF2B5EF4-FFF2-40B4-BE49-F238E27FC236}">
                            <a16:creationId xmlns:a16="http://schemas.microsoft.com/office/drawing/2014/main" id="{09D1C5A6-A95F-FA7B-6749-9842C1B2632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907276" y="3530377"/>
                        <a:ext cx="2881312" cy="5699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hlink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1148" name="AutoShape 12">
            <a:extLst>
              <a:ext uri="{FF2B5EF4-FFF2-40B4-BE49-F238E27FC236}">
                <a16:creationId xmlns:a16="http://schemas.microsoft.com/office/drawing/2014/main" id="{1A13DBCC-9688-BB5F-065C-6A65F43F63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01275" y="4507287"/>
            <a:ext cx="647700" cy="431800"/>
          </a:xfrm>
          <a:prstGeom prst="leftArrow">
            <a:avLst>
              <a:gd name="adj1" fmla="val 50000"/>
              <a:gd name="adj2" fmla="val 37500"/>
            </a:avLst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2" name="Object 4">
            <a:extLst>
              <a:ext uri="{FF2B5EF4-FFF2-40B4-BE49-F238E27FC236}">
                <a16:creationId xmlns:a16="http://schemas.microsoft.com/office/drawing/2014/main" id="{61BD5B94-FDDD-BBA0-ABA4-8B877609E95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1395288"/>
              </p:ext>
            </p:extLst>
          </p:nvPr>
        </p:nvGraphicFramePr>
        <p:xfrm>
          <a:off x="5354638" y="1681163"/>
          <a:ext cx="1482725" cy="560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672840" imgH="253800" progId="Equation.DSMT4">
                  <p:embed/>
                </p:oleObj>
              </mc:Choice>
              <mc:Fallback>
                <p:oleObj name="Equation" r:id="rId11" imgW="672840" imgH="253800" progId="Equation.DSMT4">
                  <p:embed/>
                  <p:pic>
                    <p:nvPicPr>
                      <p:cNvPr id="91140" name="Object 4">
                        <a:extLst>
                          <a:ext uri="{FF2B5EF4-FFF2-40B4-BE49-F238E27FC236}">
                            <a16:creationId xmlns:a16="http://schemas.microsoft.com/office/drawing/2014/main" id="{9EA17B8D-E4AE-E798-266D-57F78396A0E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54638" y="1681163"/>
                        <a:ext cx="1482725" cy="560387"/>
                      </a:xfrm>
                      <a:prstGeom prst="rect">
                        <a:avLst/>
                      </a:prstGeom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A83CC2FC-453C-3BD3-B6E9-6F43C76890F5}"/>
              </a:ext>
            </a:extLst>
          </p:cNvPr>
          <p:cNvSpPr txBox="1"/>
          <p:nvPr/>
        </p:nvSpPr>
        <p:spPr>
          <a:xfrm>
            <a:off x="4419600" y="1796296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6FFB326-6002-A4A1-D432-264461279EDB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801938" y="3472957"/>
            <a:ext cx="5438775" cy="109537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E2E7F50-693B-62D4-9C60-6CCD332DAC50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32585" y="4674451"/>
            <a:ext cx="8982075" cy="1076325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FCCE684-851D-56DC-15B4-7BD8187B7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r>
              <a:rPr lang="en-US" altLang="en-US">
                <a:latin typeface="Calibri" panose="020F0502020204030204"/>
                <a:cs typeface="+mn-cs"/>
              </a:rPr>
              <a:t>Amartya Kundu Durjoy, CSE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>
            <a:extLst>
              <a:ext uri="{FF2B5EF4-FFF2-40B4-BE49-F238E27FC236}">
                <a16:creationId xmlns:a16="http://schemas.microsoft.com/office/drawing/2014/main" id="{DBC14666-185E-18F7-538F-C22D199947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>
                <a:ea typeface="굴림" panose="020B0600000101010101" pitchFamily="34" charset="-127"/>
              </a:rPr>
              <a:t>Quaternions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A08E63A-6D67-765F-3FCC-EE716E778D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Pure quaternion</a:t>
            </a:r>
          </a:p>
          <a:p>
            <a:endParaRPr lang="en-US" dirty="0"/>
          </a:p>
        </p:txBody>
      </p:sp>
      <p:graphicFrame>
        <p:nvGraphicFramePr>
          <p:cNvPr id="91143" name="Object 7">
            <a:extLst>
              <a:ext uri="{FF2B5EF4-FFF2-40B4-BE49-F238E27FC236}">
                <a16:creationId xmlns:a16="http://schemas.microsoft.com/office/drawing/2014/main" id="{3F3E1EAD-6CC6-EBDA-7A72-3A907EA927D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96579595"/>
              </p:ext>
            </p:extLst>
          </p:nvPr>
        </p:nvGraphicFramePr>
        <p:xfrm>
          <a:off x="609600" y="3615163"/>
          <a:ext cx="2500312" cy="633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002960" imgH="253800" progId="Equation.DSMT4">
                  <p:embed/>
                </p:oleObj>
              </mc:Choice>
              <mc:Fallback>
                <p:oleObj name="Equation" r:id="rId2" imgW="1002960" imgH="253800" progId="Equation.DSMT4">
                  <p:embed/>
                  <p:pic>
                    <p:nvPicPr>
                      <p:cNvPr id="91143" name="Object 7">
                        <a:extLst>
                          <a:ext uri="{FF2B5EF4-FFF2-40B4-BE49-F238E27FC236}">
                            <a16:creationId xmlns:a16="http://schemas.microsoft.com/office/drawing/2014/main" id="{3F3E1EAD-6CC6-EBDA-7A72-3A907EA927D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3615163"/>
                        <a:ext cx="2500312" cy="6334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1145" name="Object 9">
            <a:extLst>
              <a:ext uri="{FF2B5EF4-FFF2-40B4-BE49-F238E27FC236}">
                <a16:creationId xmlns:a16="http://schemas.microsoft.com/office/drawing/2014/main" id="{BC913859-FFA1-B950-8D52-AF0221CE503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06087560"/>
              </p:ext>
            </p:extLst>
          </p:nvPr>
        </p:nvGraphicFramePr>
        <p:xfrm>
          <a:off x="8441204" y="1910119"/>
          <a:ext cx="2279650" cy="696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914400" imgH="279360" progId="Equation.DSMT4">
                  <p:embed/>
                </p:oleObj>
              </mc:Choice>
              <mc:Fallback>
                <p:oleObj name="Equation" r:id="rId4" imgW="914400" imgH="279360" progId="Equation.DSMT4">
                  <p:embed/>
                  <p:pic>
                    <p:nvPicPr>
                      <p:cNvPr id="91145" name="Object 9">
                        <a:extLst>
                          <a:ext uri="{FF2B5EF4-FFF2-40B4-BE49-F238E27FC236}">
                            <a16:creationId xmlns:a16="http://schemas.microsoft.com/office/drawing/2014/main" id="{BC913859-FFA1-B950-8D52-AF0221CE503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41204" y="1910119"/>
                        <a:ext cx="2279650" cy="6969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hlink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1147" name="Object 11">
            <a:extLst>
              <a:ext uri="{FF2B5EF4-FFF2-40B4-BE49-F238E27FC236}">
                <a16:creationId xmlns:a16="http://schemas.microsoft.com/office/drawing/2014/main" id="{09D1C5A6-A95F-FA7B-6749-9842C1B2632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75081410"/>
              </p:ext>
            </p:extLst>
          </p:nvPr>
        </p:nvGraphicFramePr>
        <p:xfrm>
          <a:off x="7087303" y="4648200"/>
          <a:ext cx="2913062" cy="633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168200" imgH="253800" progId="Equation.DSMT4">
                  <p:embed/>
                </p:oleObj>
              </mc:Choice>
              <mc:Fallback>
                <p:oleObj name="Equation" r:id="rId6" imgW="1168200" imgH="253800" progId="Equation.DSMT4">
                  <p:embed/>
                  <p:pic>
                    <p:nvPicPr>
                      <p:cNvPr id="91147" name="Object 11">
                        <a:extLst>
                          <a:ext uri="{FF2B5EF4-FFF2-40B4-BE49-F238E27FC236}">
                            <a16:creationId xmlns:a16="http://schemas.microsoft.com/office/drawing/2014/main" id="{09D1C5A6-A95F-FA7B-6749-9842C1B2632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87303" y="4648200"/>
                        <a:ext cx="2913062" cy="633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hlink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4">
            <a:extLst>
              <a:ext uri="{FF2B5EF4-FFF2-40B4-BE49-F238E27FC236}">
                <a16:creationId xmlns:a16="http://schemas.microsoft.com/office/drawing/2014/main" id="{61BD5B94-FDDD-BBA0-ABA4-8B877609E95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87253226"/>
              </p:ext>
            </p:extLst>
          </p:nvPr>
        </p:nvGraphicFramePr>
        <p:xfrm>
          <a:off x="1471146" y="1612340"/>
          <a:ext cx="2209800" cy="560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002960" imgH="253800" progId="Equation.DSMT4">
                  <p:embed/>
                </p:oleObj>
              </mc:Choice>
              <mc:Fallback>
                <p:oleObj name="Equation" r:id="rId8" imgW="1002960" imgH="253800" progId="Equation.DSMT4">
                  <p:embed/>
                  <p:pic>
                    <p:nvPicPr>
                      <p:cNvPr id="2" name="Object 4">
                        <a:extLst>
                          <a:ext uri="{FF2B5EF4-FFF2-40B4-BE49-F238E27FC236}">
                            <a16:creationId xmlns:a16="http://schemas.microsoft.com/office/drawing/2014/main" id="{61BD5B94-FDDD-BBA0-ABA4-8B877609E95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71146" y="1612340"/>
                        <a:ext cx="2209800" cy="560388"/>
                      </a:xfrm>
                      <a:prstGeom prst="rect">
                        <a:avLst/>
                      </a:prstGeom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Picture 8">
            <a:extLst>
              <a:ext uri="{FF2B5EF4-FFF2-40B4-BE49-F238E27FC236}">
                <a16:creationId xmlns:a16="http://schemas.microsoft.com/office/drawing/2014/main" id="{B556A0FC-C24C-7F7D-0766-B9C833F2919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91671" y="2393883"/>
            <a:ext cx="3962400" cy="100012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C820630-8049-DBF5-D60E-C1B70C6A37AD}"/>
              </a:ext>
            </a:extLst>
          </p:cNvPr>
          <p:cNvSpPr txBox="1"/>
          <p:nvPr/>
        </p:nvSpPr>
        <p:spPr>
          <a:xfrm>
            <a:off x="228600" y="4550076"/>
            <a:ext cx="250031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Clr>
                <a:srgbClr val="C00000"/>
              </a:buClr>
              <a:buFont typeface="Wingdings" panose="05000000000000000000" pitchFamily="2" charset="2"/>
              <a:buChar char="q"/>
            </a:pPr>
            <a:r>
              <a:rPr lang="en-US" sz="2800" dirty="0"/>
              <a:t>Conjugate </a:t>
            </a:r>
          </a:p>
        </p:txBody>
      </p:sp>
      <p:graphicFrame>
        <p:nvGraphicFramePr>
          <p:cNvPr id="13" name="Object 4">
            <a:extLst>
              <a:ext uri="{FF2B5EF4-FFF2-40B4-BE49-F238E27FC236}">
                <a16:creationId xmlns:a16="http://schemas.microsoft.com/office/drawing/2014/main" id="{81D7C644-B9FD-B0F9-2884-72327533264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97548600"/>
              </p:ext>
            </p:extLst>
          </p:nvPr>
        </p:nvGraphicFramePr>
        <p:xfrm>
          <a:off x="2728912" y="4793102"/>
          <a:ext cx="1595437" cy="560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723600" imgH="253800" progId="Equation.DSMT4">
                  <p:embed/>
                </p:oleObj>
              </mc:Choice>
              <mc:Fallback>
                <p:oleObj name="Equation" r:id="rId11" imgW="723600" imgH="253800" progId="Equation.DSMT4">
                  <p:embed/>
                  <p:pic>
                    <p:nvPicPr>
                      <p:cNvPr id="12" name="Object 4">
                        <a:extLst>
                          <a:ext uri="{FF2B5EF4-FFF2-40B4-BE49-F238E27FC236}">
                            <a16:creationId xmlns:a16="http://schemas.microsoft.com/office/drawing/2014/main" id="{ABA41A86-4514-8C65-B5C9-F07B57ED815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28912" y="4793102"/>
                        <a:ext cx="1595437" cy="560387"/>
                      </a:xfrm>
                      <a:prstGeom prst="rect">
                        <a:avLst/>
                      </a:prstGeom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4">
            <a:extLst>
              <a:ext uri="{FF2B5EF4-FFF2-40B4-BE49-F238E27FC236}">
                <a16:creationId xmlns:a16="http://schemas.microsoft.com/office/drawing/2014/main" id="{80331784-D3BD-4A7D-906F-C6F234BD79E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50617564"/>
              </p:ext>
            </p:extLst>
          </p:nvPr>
        </p:nvGraphicFramePr>
        <p:xfrm>
          <a:off x="912813" y="5588000"/>
          <a:ext cx="3746500" cy="615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3" imgW="1701720" imgH="279360" progId="Equation.DSMT4">
                  <p:embed/>
                </p:oleObj>
              </mc:Choice>
              <mc:Fallback>
                <p:oleObj name="Equation" r:id="rId13" imgW="1701720" imgH="279360" progId="Equation.DSMT4">
                  <p:embed/>
                  <p:pic>
                    <p:nvPicPr>
                      <p:cNvPr id="12" name="Object 4">
                        <a:extLst>
                          <a:ext uri="{FF2B5EF4-FFF2-40B4-BE49-F238E27FC236}">
                            <a16:creationId xmlns:a16="http://schemas.microsoft.com/office/drawing/2014/main" id="{ABA41A86-4514-8C65-B5C9-F07B57ED815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2813" y="5588000"/>
                        <a:ext cx="3746500" cy="615950"/>
                      </a:xfrm>
                      <a:prstGeom prst="rect">
                        <a:avLst/>
                      </a:prstGeom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TextBox 14">
            <a:extLst>
              <a:ext uri="{FF2B5EF4-FFF2-40B4-BE49-F238E27FC236}">
                <a16:creationId xmlns:a16="http://schemas.microsoft.com/office/drawing/2014/main" id="{9CCCC219-9831-E9B6-0423-8D457FF987F4}"/>
              </a:ext>
            </a:extLst>
          </p:cNvPr>
          <p:cNvSpPr txBox="1"/>
          <p:nvPr/>
        </p:nvSpPr>
        <p:spPr>
          <a:xfrm>
            <a:off x="5867400" y="1134525"/>
            <a:ext cx="250031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Clr>
                <a:srgbClr val="C00000"/>
              </a:buClr>
              <a:buFont typeface="Wingdings" panose="05000000000000000000" pitchFamily="2" charset="2"/>
              <a:buChar char="q"/>
            </a:pPr>
            <a:r>
              <a:rPr lang="en-US" sz="2800" dirty="0"/>
              <a:t>Magnitude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FB1BEE2-A4C2-3ED8-0BA1-58E5DE485A6B}"/>
              </a:ext>
            </a:extLst>
          </p:cNvPr>
          <p:cNvSpPr txBox="1"/>
          <p:nvPr/>
        </p:nvSpPr>
        <p:spPr>
          <a:xfrm>
            <a:off x="5867400" y="2575181"/>
            <a:ext cx="250031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Clr>
                <a:srgbClr val="C00000"/>
              </a:buClr>
              <a:buFont typeface="Wingdings" panose="05000000000000000000" pitchFamily="2" charset="2"/>
              <a:buChar char="q"/>
            </a:pPr>
            <a:r>
              <a:rPr lang="en-US" sz="2800" dirty="0"/>
              <a:t>Inverse</a:t>
            </a:r>
          </a:p>
        </p:txBody>
      </p:sp>
      <p:graphicFrame>
        <p:nvGraphicFramePr>
          <p:cNvPr id="17" name="Object 9">
            <a:extLst>
              <a:ext uri="{FF2B5EF4-FFF2-40B4-BE49-F238E27FC236}">
                <a16:creationId xmlns:a16="http://schemas.microsoft.com/office/drawing/2014/main" id="{4AFF298A-7AB1-D759-C9ED-C7D39615E25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65504617"/>
              </p:ext>
            </p:extLst>
          </p:nvPr>
        </p:nvGraphicFramePr>
        <p:xfrm>
          <a:off x="6943259" y="3155954"/>
          <a:ext cx="4151312" cy="1171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5" imgW="1663560" imgH="469800" progId="Equation.DSMT4">
                  <p:embed/>
                </p:oleObj>
              </mc:Choice>
              <mc:Fallback>
                <p:oleObj name="Equation" r:id="rId15" imgW="1663560" imgH="469800" progId="Equation.DSMT4">
                  <p:embed/>
                  <p:pic>
                    <p:nvPicPr>
                      <p:cNvPr id="91145" name="Object 9">
                        <a:extLst>
                          <a:ext uri="{FF2B5EF4-FFF2-40B4-BE49-F238E27FC236}">
                            <a16:creationId xmlns:a16="http://schemas.microsoft.com/office/drawing/2014/main" id="{BC913859-FFA1-B950-8D52-AF0221CE503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43259" y="3155954"/>
                        <a:ext cx="4151312" cy="1171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hlink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9" name="Picture 18">
            <a:extLst>
              <a:ext uri="{FF2B5EF4-FFF2-40B4-BE49-F238E27FC236}">
                <a16:creationId xmlns:a16="http://schemas.microsoft.com/office/drawing/2014/main" id="{FDFDEEB1-5BF1-6397-6ABF-C2AD6FB5DC23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8359588" y="1208441"/>
            <a:ext cx="3554264" cy="590680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EB109FC2-8590-881E-EBBC-102D8CA1137F}"/>
              </a:ext>
            </a:extLst>
          </p:cNvPr>
          <p:cNvSpPr txBox="1"/>
          <p:nvPr/>
        </p:nvSpPr>
        <p:spPr>
          <a:xfrm>
            <a:off x="5791200" y="5649559"/>
            <a:ext cx="62992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/>
              <a:t>A unit quaternion has a magnitude equal to 1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1840BAA-90E9-569E-BC52-FD278C999B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r>
              <a:rPr lang="en-US" altLang="en-US">
                <a:latin typeface="Calibri" panose="020F0502020204030204"/>
                <a:cs typeface="+mn-cs"/>
              </a:rPr>
              <a:t>Amartya Kundu Durjoy, CSE</a:t>
            </a:r>
          </a:p>
        </p:txBody>
      </p:sp>
    </p:spTree>
    <p:extLst>
      <p:ext uri="{BB962C8B-B14F-4D97-AF65-F5344CB8AC3E}">
        <p14:creationId xmlns:p14="http://schemas.microsoft.com/office/powerpoint/2010/main" val="215693645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54F1CD-CBF4-FD5A-F1D3-D3E80BAF07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3D Rotation with Quaternion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9062E8-BC67-CBE7-9E38-F5EA9D1A5A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600" y="1055025"/>
            <a:ext cx="11938000" cy="5516006"/>
          </a:xfrm>
        </p:spPr>
        <p:txBody>
          <a:bodyPr>
            <a:normAutofit/>
          </a:bodyPr>
          <a:lstStyle/>
          <a:p>
            <a:r>
              <a:rPr lang="en-US" dirty="0"/>
              <a:t>point P(x, y, z) is represented in quaternion form by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It can be shown that a position vector P is rotated through an angle θ about an axis using the following operation:</a:t>
            </a:r>
          </a:p>
          <a:p>
            <a:pPr marL="0" indent="0">
              <a:buNone/>
            </a:pPr>
            <a:r>
              <a:rPr lang="en-US" dirty="0"/>
              <a:t>                              </a:t>
            </a:r>
            <a:r>
              <a:rPr lang="en-US" b="1" dirty="0"/>
              <a:t>P′ = qPq</a:t>
            </a:r>
            <a:r>
              <a:rPr lang="en-US" b="1" baseline="30000" dirty="0"/>
              <a:t>−1</a:t>
            </a:r>
          </a:p>
          <a:p>
            <a:pPr lvl="1"/>
            <a:r>
              <a:rPr lang="en-US" dirty="0"/>
              <a:t>where the axis and angle of rotation are encoded within the unit quaternion </a:t>
            </a:r>
            <a:r>
              <a:rPr lang="en-US" b="1" dirty="0"/>
              <a:t>q</a:t>
            </a:r>
            <a:r>
              <a:rPr lang="en-US" dirty="0"/>
              <a:t>,  and </a:t>
            </a:r>
            <a:r>
              <a:rPr lang="en-US" b="1" dirty="0"/>
              <a:t>P′ </a:t>
            </a:r>
            <a:r>
              <a:rPr lang="en-US" dirty="0"/>
              <a:t>is the rotated vector. </a:t>
            </a:r>
          </a:p>
          <a:p>
            <a:r>
              <a:rPr lang="en-US" dirty="0"/>
              <a:t>For example, to rotate a point P(x, y, z) an angle θ about an axis </a:t>
            </a:r>
            <a:r>
              <a:rPr lang="en-US" b="1" dirty="0"/>
              <a:t>u</a:t>
            </a:r>
            <a:r>
              <a:rPr lang="en-US" dirty="0"/>
              <a:t>, we use the following steps:</a:t>
            </a:r>
          </a:p>
          <a:p>
            <a:r>
              <a:rPr lang="en-US" dirty="0"/>
              <a:t>1. Convert the point P(x, y, z) to a pure quaternion P</a:t>
            </a: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31EC240-8D14-85A5-7A2D-B8427CADCA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r>
              <a:rPr lang="en-US" altLang="en-US">
                <a:latin typeface="Calibri" panose="020F0502020204030204"/>
                <a:cs typeface="+mn-cs"/>
              </a:rPr>
              <a:t>Amartya Kundu Durjoy, CSE</a:t>
            </a:r>
          </a:p>
        </p:txBody>
      </p:sp>
      <p:graphicFrame>
        <p:nvGraphicFramePr>
          <p:cNvPr id="9" name="Object 9">
            <a:extLst>
              <a:ext uri="{FF2B5EF4-FFF2-40B4-BE49-F238E27FC236}">
                <a16:creationId xmlns:a16="http://schemas.microsoft.com/office/drawing/2014/main" id="{AE88F621-4955-397E-836B-7562AB18B3D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97880663"/>
              </p:ext>
            </p:extLst>
          </p:nvPr>
        </p:nvGraphicFramePr>
        <p:xfrm>
          <a:off x="2743200" y="1676400"/>
          <a:ext cx="3168650" cy="506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269720" imgH="203040" progId="Equation.DSMT4">
                  <p:embed/>
                </p:oleObj>
              </mc:Choice>
              <mc:Fallback>
                <p:oleObj name="Equation" r:id="rId2" imgW="1269720" imgH="203040" progId="Equation.DSMT4">
                  <p:embed/>
                  <p:pic>
                    <p:nvPicPr>
                      <p:cNvPr id="17" name="Object 9">
                        <a:extLst>
                          <a:ext uri="{FF2B5EF4-FFF2-40B4-BE49-F238E27FC236}">
                            <a16:creationId xmlns:a16="http://schemas.microsoft.com/office/drawing/2014/main" id="{4AFF298A-7AB1-D759-C9ED-C7D39615E25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3200" y="1676400"/>
                        <a:ext cx="3168650" cy="5064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hlink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4745106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54F1CD-CBF4-FD5A-F1D3-D3E80BAF07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3D Rotation with Quaternion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9062E8-BC67-CBE7-9E38-F5EA9D1A5A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600" y="1055025"/>
            <a:ext cx="11938000" cy="5516006"/>
          </a:xfrm>
        </p:spPr>
        <p:txBody>
          <a:bodyPr>
            <a:normAutofit/>
          </a:bodyPr>
          <a:lstStyle/>
          <a:p>
            <a:r>
              <a:rPr lang="en-US" dirty="0"/>
              <a:t>To rotate a point P(x, y, z) an angle θ about any axis </a:t>
            </a:r>
            <a:r>
              <a:rPr lang="en-US" b="1" dirty="0"/>
              <a:t>u</a:t>
            </a:r>
            <a:r>
              <a:rPr lang="en-US" dirty="0"/>
              <a:t> </a:t>
            </a:r>
          </a:p>
          <a:p>
            <a:r>
              <a:rPr lang="en-US" dirty="0"/>
              <a:t>Use the following steps:</a:t>
            </a:r>
          </a:p>
          <a:p>
            <a:pPr marL="594360" lvl="1" indent="-457200">
              <a:buFont typeface="+mj-lt"/>
              <a:buAutoNum type="arabicPeriod"/>
            </a:pPr>
            <a:r>
              <a:rPr lang="en-US" dirty="0"/>
              <a:t>Convert the point P(x, y, z) to a pure quaternion                                              or  </a:t>
            </a:r>
          </a:p>
          <a:p>
            <a:pPr marL="725798" indent="-742950">
              <a:buFont typeface="+mj-lt"/>
              <a:buAutoNum type="arabicPeriod"/>
            </a:pPr>
            <a:endParaRPr lang="en-US" sz="2400" dirty="0"/>
          </a:p>
          <a:p>
            <a:pPr marL="594360" lvl="1" indent="-457200">
              <a:buFont typeface="+mj-lt"/>
              <a:buAutoNum type="arabicPeriod" startAt="2"/>
            </a:pPr>
            <a:r>
              <a:rPr lang="en-US" dirty="0"/>
              <a:t>Define the axis of rotation as a unit vector                                        ;</a:t>
            </a:r>
          </a:p>
          <a:p>
            <a:pPr marL="594360" lvl="1" indent="-457200">
              <a:buFont typeface="+mj-lt"/>
              <a:buAutoNum type="arabicPeriod" startAt="2"/>
            </a:pPr>
            <a:endParaRPr lang="en-US" sz="1600" dirty="0"/>
          </a:p>
          <a:p>
            <a:pPr marL="594360" lvl="1" indent="-457200">
              <a:buFont typeface="+mj-lt"/>
              <a:buAutoNum type="arabicPeriod" startAt="2"/>
            </a:pPr>
            <a:r>
              <a:rPr lang="en-US" dirty="0"/>
              <a:t>Define the transforming quaternions </a:t>
            </a:r>
            <a:r>
              <a:rPr lang="en-US" b="1" dirty="0"/>
              <a:t>q =</a:t>
            </a:r>
            <a:r>
              <a:rPr lang="en-US" dirty="0"/>
              <a:t>[s + </a:t>
            </a:r>
            <a:r>
              <a:rPr lang="en-US" b="1" dirty="0"/>
              <a:t>v</a:t>
            </a:r>
            <a:r>
              <a:rPr lang="en-US" dirty="0"/>
              <a:t>] and </a:t>
            </a:r>
            <a:r>
              <a:rPr lang="en-US" b="1" dirty="0"/>
              <a:t>q</a:t>
            </a:r>
            <a:r>
              <a:rPr lang="en-US" b="1" baseline="30000" dirty="0"/>
              <a:t>-1</a:t>
            </a:r>
            <a:r>
              <a:rPr lang="en-US" b="1" dirty="0"/>
              <a:t> </a:t>
            </a:r>
            <a:r>
              <a:rPr lang="en-US" dirty="0"/>
              <a:t>= [s – </a:t>
            </a:r>
            <a:r>
              <a:rPr lang="en-US" b="1" dirty="0"/>
              <a:t>v</a:t>
            </a:r>
            <a:r>
              <a:rPr lang="en-US" dirty="0"/>
              <a:t>]</a:t>
            </a:r>
            <a:endParaRPr lang="en-US" b="1" baseline="30000" dirty="0"/>
          </a:p>
          <a:p>
            <a:pPr marL="137160" lvl="1" indent="0">
              <a:buNone/>
            </a:pPr>
            <a:endParaRPr lang="en-US" b="1" baseline="30000" dirty="0"/>
          </a:p>
          <a:p>
            <a:pPr marL="137160" lvl="1" indent="0">
              <a:buNone/>
            </a:pPr>
            <a:endParaRPr lang="en-US" b="1" baseline="30000" dirty="0"/>
          </a:p>
          <a:p>
            <a:pPr marL="137160" lvl="1" indent="0">
              <a:buNone/>
            </a:pPr>
            <a:endParaRPr lang="en-US" b="1" baseline="30000" dirty="0"/>
          </a:p>
          <a:p>
            <a:pPr marL="137160" lvl="1" indent="0">
              <a:buNone/>
            </a:pPr>
            <a:endParaRPr lang="en-US" b="1" baseline="30000" dirty="0"/>
          </a:p>
          <a:p>
            <a:pPr marL="594360" lvl="1" indent="-457200">
              <a:buFont typeface="+mj-lt"/>
              <a:buAutoNum type="arabicPeriod" startAt="4"/>
            </a:pPr>
            <a:r>
              <a:rPr lang="en-US" dirty="0"/>
              <a:t>Compute</a:t>
            </a:r>
            <a:r>
              <a:rPr lang="en-US" baseline="30000" dirty="0"/>
              <a:t> </a:t>
            </a:r>
            <a:r>
              <a:rPr lang="en-US" b="1" dirty="0"/>
              <a:t>P′ = qPq</a:t>
            </a:r>
            <a:r>
              <a:rPr lang="en-US" b="1" baseline="30000" dirty="0"/>
              <a:t>−1</a:t>
            </a:r>
            <a:r>
              <a:rPr lang="en-US" b="1" dirty="0"/>
              <a:t>   </a:t>
            </a:r>
            <a:r>
              <a:rPr lang="en-US" dirty="0"/>
              <a:t>and unpack (x′, y′, z′)</a:t>
            </a:r>
            <a:endParaRPr lang="en-US" baseline="30000" dirty="0"/>
          </a:p>
          <a:p>
            <a:pPr marL="594360" lvl="1" indent="-457200">
              <a:buFont typeface="+mj-lt"/>
              <a:buAutoNum type="arabicPeriod" startAt="4"/>
            </a:pPr>
            <a:endParaRPr lang="en-US" baseline="300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31EC240-8D14-85A5-7A2D-B8427CADCA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r>
              <a:rPr lang="en-US" altLang="en-US">
                <a:latin typeface="Calibri" panose="020F0502020204030204"/>
                <a:cs typeface="+mn-cs"/>
              </a:rPr>
              <a:t>Amartya Kundu Durjoy, CSE</a:t>
            </a:r>
          </a:p>
        </p:txBody>
      </p:sp>
      <p:graphicFrame>
        <p:nvGraphicFramePr>
          <p:cNvPr id="9" name="Object 9">
            <a:extLst>
              <a:ext uri="{FF2B5EF4-FFF2-40B4-BE49-F238E27FC236}">
                <a16:creationId xmlns:a16="http://schemas.microsoft.com/office/drawing/2014/main" id="{AE88F621-4955-397E-836B-7562AB18B3D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53214656"/>
              </p:ext>
            </p:extLst>
          </p:nvPr>
        </p:nvGraphicFramePr>
        <p:xfrm>
          <a:off x="6717505" y="2022589"/>
          <a:ext cx="2711450" cy="43334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269720" imgH="203040" progId="Equation.DSMT4">
                  <p:embed/>
                </p:oleObj>
              </mc:Choice>
              <mc:Fallback>
                <p:oleObj name="Equation" r:id="rId2" imgW="1269720" imgH="203040" progId="Equation.DSMT4">
                  <p:embed/>
                  <p:pic>
                    <p:nvPicPr>
                      <p:cNvPr id="9" name="Object 9">
                        <a:extLst>
                          <a:ext uri="{FF2B5EF4-FFF2-40B4-BE49-F238E27FC236}">
                            <a16:creationId xmlns:a16="http://schemas.microsoft.com/office/drawing/2014/main" id="{AE88F621-4955-397E-836B-7562AB18B3D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17505" y="2022589"/>
                        <a:ext cx="2711450" cy="43334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9">
            <a:extLst>
              <a:ext uri="{FF2B5EF4-FFF2-40B4-BE49-F238E27FC236}">
                <a16:creationId xmlns:a16="http://schemas.microsoft.com/office/drawing/2014/main" id="{DC58EB40-838A-DF0A-BC00-3B5DB990E5E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80918193"/>
              </p:ext>
            </p:extLst>
          </p:nvPr>
        </p:nvGraphicFramePr>
        <p:xfrm>
          <a:off x="6108700" y="2874963"/>
          <a:ext cx="2305050" cy="501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117440" imgH="241200" progId="Equation.DSMT4">
                  <p:embed/>
                </p:oleObj>
              </mc:Choice>
              <mc:Fallback>
                <p:oleObj name="Equation" r:id="rId4" imgW="1117440" imgH="241200" progId="Equation.DSMT4">
                  <p:embed/>
                  <p:pic>
                    <p:nvPicPr>
                      <p:cNvPr id="9" name="Object 9">
                        <a:extLst>
                          <a:ext uri="{FF2B5EF4-FFF2-40B4-BE49-F238E27FC236}">
                            <a16:creationId xmlns:a16="http://schemas.microsoft.com/office/drawing/2014/main" id="{AE88F621-4955-397E-836B-7562AB18B3D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08700" y="2874963"/>
                        <a:ext cx="2305050" cy="501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9">
            <a:extLst>
              <a:ext uri="{FF2B5EF4-FFF2-40B4-BE49-F238E27FC236}">
                <a16:creationId xmlns:a16="http://schemas.microsoft.com/office/drawing/2014/main" id="{A3D49A90-5735-5BFA-737B-297057BCA08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77758602"/>
              </p:ext>
            </p:extLst>
          </p:nvPr>
        </p:nvGraphicFramePr>
        <p:xfrm>
          <a:off x="3352799" y="4046635"/>
          <a:ext cx="2252507" cy="7589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295280" imgH="431640" progId="Equation.DSMT4">
                  <p:embed/>
                </p:oleObj>
              </mc:Choice>
              <mc:Fallback>
                <p:oleObj name="Equation" r:id="rId6" imgW="1295280" imgH="431640" progId="Equation.DSMT4">
                  <p:embed/>
                  <p:pic>
                    <p:nvPicPr>
                      <p:cNvPr id="6" name="Object 9">
                        <a:extLst>
                          <a:ext uri="{FF2B5EF4-FFF2-40B4-BE49-F238E27FC236}">
                            <a16:creationId xmlns:a16="http://schemas.microsoft.com/office/drawing/2014/main" id="{DC58EB40-838A-DF0A-BC00-3B5DB990E5E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52799" y="4046635"/>
                        <a:ext cx="2252507" cy="75897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9">
            <a:extLst>
              <a:ext uri="{FF2B5EF4-FFF2-40B4-BE49-F238E27FC236}">
                <a16:creationId xmlns:a16="http://schemas.microsoft.com/office/drawing/2014/main" id="{FF1C89B9-2A3D-213A-FC39-279B30E83ED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26391505"/>
              </p:ext>
            </p:extLst>
          </p:nvPr>
        </p:nvGraphicFramePr>
        <p:xfrm>
          <a:off x="6648448" y="4069472"/>
          <a:ext cx="2671763" cy="758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536480" imgH="431640" progId="Equation.DSMT4">
                  <p:embed/>
                </p:oleObj>
              </mc:Choice>
              <mc:Fallback>
                <p:oleObj name="Equation" r:id="rId8" imgW="1536480" imgH="431640" progId="Equation.DSMT4">
                  <p:embed/>
                  <p:pic>
                    <p:nvPicPr>
                      <p:cNvPr id="7" name="Object 9">
                        <a:extLst>
                          <a:ext uri="{FF2B5EF4-FFF2-40B4-BE49-F238E27FC236}">
                            <a16:creationId xmlns:a16="http://schemas.microsoft.com/office/drawing/2014/main" id="{A3D49A90-5735-5BFA-737B-297057BCA08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48448" y="4069472"/>
                        <a:ext cx="2671763" cy="758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" name="Picture 10">
            <a:extLst>
              <a:ext uri="{FF2B5EF4-FFF2-40B4-BE49-F238E27FC236}">
                <a16:creationId xmlns:a16="http://schemas.microsoft.com/office/drawing/2014/main" id="{1A42E48D-32A0-E233-AC10-BE38546AD91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114798" y="5497452"/>
            <a:ext cx="5205413" cy="462703"/>
          </a:xfrm>
          <a:prstGeom prst="rect">
            <a:avLst/>
          </a:prstGeom>
        </p:spPr>
      </p:pic>
      <p:graphicFrame>
        <p:nvGraphicFramePr>
          <p:cNvPr id="12" name="Object 9">
            <a:extLst>
              <a:ext uri="{FF2B5EF4-FFF2-40B4-BE49-F238E27FC236}">
                <a16:creationId xmlns:a16="http://schemas.microsoft.com/office/drawing/2014/main" id="{E55CB3E7-764A-F196-0AD5-F92921188C3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50756057"/>
              </p:ext>
            </p:extLst>
          </p:nvPr>
        </p:nvGraphicFramePr>
        <p:xfrm>
          <a:off x="9067800" y="2712008"/>
          <a:ext cx="1020762" cy="871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495000" imgH="419040" progId="Equation.DSMT4">
                  <p:embed/>
                </p:oleObj>
              </mc:Choice>
              <mc:Fallback>
                <p:oleObj name="Equation" r:id="rId11" imgW="495000" imgH="419040" progId="Equation.DSMT4">
                  <p:embed/>
                  <p:pic>
                    <p:nvPicPr>
                      <p:cNvPr id="6" name="Object 9">
                        <a:extLst>
                          <a:ext uri="{FF2B5EF4-FFF2-40B4-BE49-F238E27FC236}">
                            <a16:creationId xmlns:a16="http://schemas.microsoft.com/office/drawing/2014/main" id="{DC58EB40-838A-DF0A-BC00-3B5DB990E5E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67800" y="2712008"/>
                        <a:ext cx="1020762" cy="8715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1">
            <a:extLst>
              <a:ext uri="{FF2B5EF4-FFF2-40B4-BE49-F238E27FC236}">
                <a16:creationId xmlns:a16="http://schemas.microsoft.com/office/drawing/2014/main" id="{2421A6DE-87F6-0082-1928-A23F7346F3E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0038679"/>
              </p:ext>
            </p:extLst>
          </p:nvPr>
        </p:nvGraphicFramePr>
        <p:xfrm>
          <a:off x="10210800" y="1979915"/>
          <a:ext cx="1217612" cy="425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3" imgW="647640" imgH="215640" progId="Equation.3">
                  <p:embed/>
                </p:oleObj>
              </mc:Choice>
              <mc:Fallback>
                <p:oleObj name="Equation" r:id="rId13" imgW="647640" imgH="215640" progId="Equation.3">
                  <p:embed/>
                  <p:pic>
                    <p:nvPicPr>
                      <p:cNvPr id="188427" name="Object 11">
                        <a:extLst>
                          <a:ext uri="{FF2B5EF4-FFF2-40B4-BE49-F238E27FC236}">
                            <a16:creationId xmlns:a16="http://schemas.microsoft.com/office/drawing/2014/main" id="{5E3CD5F5-EB9C-0D07-0AC2-AB040FAA8A6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210800" y="1979915"/>
                        <a:ext cx="1217612" cy="425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hlink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50827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Rectangle 2">
            <a:extLst>
              <a:ext uri="{FF2B5EF4-FFF2-40B4-BE49-F238E27FC236}">
                <a16:creationId xmlns:a16="http://schemas.microsoft.com/office/drawing/2014/main" id="{B8E1B66F-4700-A6B6-BB8B-F49E5FEB99A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panose="020B0600000101010101" pitchFamily="34" charset="-127"/>
              </a:rPr>
              <a:t>Rotations with Quaternions</a:t>
            </a:r>
          </a:p>
        </p:txBody>
      </p:sp>
      <p:sp>
        <p:nvSpPr>
          <p:cNvPr id="197635" name="Rectangle 3">
            <a:extLst>
              <a:ext uri="{FF2B5EF4-FFF2-40B4-BE49-F238E27FC236}">
                <a16:creationId xmlns:a16="http://schemas.microsoft.com/office/drawing/2014/main" id="{13B56740-7C28-776E-C45D-5ECDBE4BA51D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sz="2400" dirty="0">
                <a:ea typeface="굴림" panose="020B0600000101010101" pitchFamily="34" charset="-127"/>
              </a:rPr>
              <a:t>Carry out the quaternion operation</a:t>
            </a:r>
            <a:endParaRPr lang="en-US" altLang="ko-KR" sz="2000" dirty="0">
              <a:ea typeface="굴림" panose="020B0600000101010101" pitchFamily="34" charset="-127"/>
            </a:endParaRPr>
          </a:p>
          <a:p>
            <a:pPr lvl="1"/>
            <a:endParaRPr lang="en-US" altLang="ko-KR" sz="2000" dirty="0">
              <a:ea typeface="굴림" panose="020B0600000101010101" pitchFamily="34" charset="-127"/>
            </a:endParaRPr>
          </a:p>
          <a:p>
            <a:pPr lvl="1"/>
            <a:endParaRPr lang="en-US" altLang="ko-KR" sz="2000" dirty="0">
              <a:ea typeface="굴림" panose="020B0600000101010101" pitchFamily="34" charset="-127"/>
            </a:endParaRPr>
          </a:p>
          <a:p>
            <a:pPr lvl="1"/>
            <a:endParaRPr lang="en-US" altLang="ko-KR" sz="2000" dirty="0">
              <a:ea typeface="굴림" panose="020B0600000101010101" pitchFamily="34" charset="-127"/>
            </a:endParaRPr>
          </a:p>
          <a:p>
            <a:pPr lvl="1"/>
            <a:endParaRPr lang="en-US" altLang="ko-KR" sz="2000" dirty="0">
              <a:ea typeface="굴림" panose="020B0600000101010101" pitchFamily="34" charset="-127"/>
            </a:endParaRPr>
          </a:p>
          <a:p>
            <a:pPr lvl="1"/>
            <a:endParaRPr lang="en-US" altLang="ko-KR" sz="2000" dirty="0">
              <a:ea typeface="굴림" panose="020B0600000101010101" pitchFamily="34" charset="-127"/>
            </a:endParaRPr>
          </a:p>
          <a:p>
            <a:pPr lvl="1"/>
            <a:endParaRPr lang="en-US" altLang="ko-KR" sz="2000" dirty="0">
              <a:ea typeface="굴림" panose="020B0600000101010101" pitchFamily="34" charset="-127"/>
            </a:endParaRPr>
          </a:p>
          <a:p>
            <a:pPr lvl="1"/>
            <a:endParaRPr lang="en-US" altLang="ko-KR" sz="2000" dirty="0">
              <a:ea typeface="굴림" panose="020B0600000101010101" pitchFamily="34" charset="-127"/>
            </a:endParaRPr>
          </a:p>
          <a:p>
            <a:pPr lvl="1"/>
            <a:endParaRPr lang="en-US" altLang="ko-KR" sz="2000" dirty="0">
              <a:ea typeface="굴림" panose="020B0600000101010101" pitchFamily="34" charset="-127"/>
            </a:endParaRPr>
          </a:p>
          <a:p>
            <a:pPr lvl="1"/>
            <a:endParaRPr lang="en-US" altLang="ko-KR" sz="2000" dirty="0">
              <a:ea typeface="굴림" panose="020B0600000101010101" pitchFamily="34" charset="-127"/>
            </a:endParaRPr>
          </a:p>
          <a:p>
            <a:pPr lvl="1"/>
            <a:endParaRPr lang="en-US" altLang="ko-KR" sz="2000" dirty="0">
              <a:ea typeface="굴림" panose="020B0600000101010101" pitchFamily="34" charset="-127"/>
            </a:endParaRPr>
          </a:p>
          <a:p>
            <a:pPr lvl="1"/>
            <a:endParaRPr lang="en-US" altLang="ko-KR" sz="2000" dirty="0">
              <a:ea typeface="굴림" panose="020B0600000101010101" pitchFamily="34" charset="-127"/>
            </a:endParaRPr>
          </a:p>
          <a:p>
            <a:pPr lvl="1"/>
            <a:endParaRPr lang="en-US" altLang="ko-KR" sz="2000" dirty="0">
              <a:ea typeface="굴림" panose="020B0600000101010101" pitchFamily="34" charset="-127"/>
            </a:endParaRPr>
          </a:p>
          <a:p>
            <a:pPr lvl="1"/>
            <a:endParaRPr lang="en-US" altLang="ko-KR" sz="2000" dirty="0">
              <a:ea typeface="굴림" panose="020B0600000101010101" pitchFamily="34" charset="-127"/>
            </a:endParaRPr>
          </a:p>
        </p:txBody>
      </p:sp>
      <p:graphicFrame>
        <p:nvGraphicFramePr>
          <p:cNvPr id="197638" name="Object 6">
            <a:extLst>
              <a:ext uri="{FF2B5EF4-FFF2-40B4-BE49-F238E27FC236}">
                <a16:creationId xmlns:a16="http://schemas.microsoft.com/office/drawing/2014/main" id="{A0A17F0C-EB0C-A9B9-1CDA-501A79F4D35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01707714"/>
              </p:ext>
            </p:extLst>
          </p:nvPr>
        </p:nvGraphicFramePr>
        <p:xfrm>
          <a:off x="4945062" y="1092973"/>
          <a:ext cx="1265238" cy="449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672840" imgH="228600" progId="Equation.3">
                  <p:embed/>
                </p:oleObj>
              </mc:Choice>
              <mc:Fallback>
                <p:oleObj name="Equation" r:id="rId2" imgW="672840" imgH="228600" progId="Equation.3">
                  <p:embed/>
                  <p:pic>
                    <p:nvPicPr>
                      <p:cNvPr id="197638" name="Object 6">
                        <a:extLst>
                          <a:ext uri="{FF2B5EF4-FFF2-40B4-BE49-F238E27FC236}">
                            <a16:creationId xmlns:a16="http://schemas.microsoft.com/office/drawing/2014/main" id="{A0A17F0C-EB0C-A9B9-1CDA-501A79F4D35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45062" y="1092973"/>
                        <a:ext cx="1265238" cy="4492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hlink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7640" name="Object 8">
            <a:extLst>
              <a:ext uri="{FF2B5EF4-FFF2-40B4-BE49-F238E27FC236}">
                <a16:creationId xmlns:a16="http://schemas.microsoft.com/office/drawing/2014/main" id="{CD47C830-5C94-AE9D-25B9-6E76554D6E8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6655568"/>
              </p:ext>
            </p:extLst>
          </p:nvPr>
        </p:nvGraphicFramePr>
        <p:xfrm>
          <a:off x="1481138" y="3800475"/>
          <a:ext cx="4894262" cy="523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476440" imgH="253800" progId="Equation.DSMT4">
                  <p:embed/>
                </p:oleObj>
              </mc:Choice>
              <mc:Fallback>
                <p:oleObj name="Equation" r:id="rId4" imgW="2476440" imgH="253800" progId="Equation.DSMT4">
                  <p:embed/>
                  <p:pic>
                    <p:nvPicPr>
                      <p:cNvPr id="197640" name="Object 8">
                        <a:extLst>
                          <a:ext uri="{FF2B5EF4-FFF2-40B4-BE49-F238E27FC236}">
                            <a16:creationId xmlns:a16="http://schemas.microsoft.com/office/drawing/2014/main" id="{CD47C830-5C94-AE9D-25B9-6E76554D6E8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81138" y="3800475"/>
                        <a:ext cx="4894262" cy="523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E9EFF468-8BBC-A6AC-6AB3-5178225679F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600" y="1472773"/>
            <a:ext cx="7600950" cy="2174267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7DA17BD8-14C6-4E6B-439E-68DAFD791BD8}"/>
              </a:ext>
            </a:extLst>
          </p:cNvPr>
          <p:cNvGrpSpPr/>
          <p:nvPr/>
        </p:nvGrpSpPr>
        <p:grpSpPr>
          <a:xfrm>
            <a:off x="8210550" y="4876800"/>
            <a:ext cx="3046344" cy="611915"/>
            <a:chOff x="8527360" y="3578060"/>
            <a:chExt cx="4348784" cy="873535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EF40913B-B727-046F-B084-AC6B9377AD7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t="-1" r="45435" b="-1136"/>
            <a:stretch/>
          </p:blipFill>
          <p:spPr>
            <a:xfrm>
              <a:off x="8527360" y="3578060"/>
              <a:ext cx="3263900" cy="423863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87D9D07-1BB4-C09A-EA96-0630BAD0577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l="54168"/>
            <a:stretch/>
          </p:blipFill>
          <p:spPr>
            <a:xfrm>
              <a:off x="10134600" y="4032495"/>
              <a:ext cx="2741544" cy="419100"/>
            </a:xfrm>
            <a:prstGeom prst="rect">
              <a:avLst/>
            </a:prstGeom>
          </p:spPr>
        </p:pic>
      </p:grpSp>
      <p:pic>
        <p:nvPicPr>
          <p:cNvPr id="11" name="Picture 10">
            <a:extLst>
              <a:ext uri="{FF2B5EF4-FFF2-40B4-BE49-F238E27FC236}">
                <a16:creationId xmlns:a16="http://schemas.microsoft.com/office/drawing/2014/main" id="{D4D8026D-CB58-3DA7-B87D-74DABEAEFC0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5131" y="4648200"/>
            <a:ext cx="5162550" cy="638175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15DBF884-B0F8-BC66-FA6A-13FD4CF1AB46}"/>
              </a:ext>
            </a:extLst>
          </p:cNvPr>
          <p:cNvSpPr txBox="1"/>
          <p:nvPr/>
        </p:nvSpPr>
        <p:spPr>
          <a:xfrm>
            <a:off x="7162800" y="4876800"/>
            <a:ext cx="7232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since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86C302F-2B0D-FFDE-ACD2-6042ED8810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r>
              <a:rPr lang="en-US" altLang="en-US">
                <a:latin typeface="Calibri" panose="020F0502020204030204"/>
                <a:cs typeface="+mn-cs"/>
              </a:rPr>
              <a:t>Amartya Kundu Durjoy, CSE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Rectangle 2">
            <a:extLst>
              <a:ext uri="{FF2B5EF4-FFF2-40B4-BE49-F238E27FC236}">
                <a16:creationId xmlns:a16="http://schemas.microsoft.com/office/drawing/2014/main" id="{B8E1B66F-4700-A6B6-BB8B-F49E5FEB99A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>
                <a:ea typeface="굴림" panose="020B0600000101010101" pitchFamily="34" charset="-127"/>
              </a:rPr>
              <a:t>Rotations with Quaternions: Matrix form</a:t>
            </a:r>
          </a:p>
        </p:txBody>
      </p:sp>
      <p:sp>
        <p:nvSpPr>
          <p:cNvPr id="197635" name="Rectangle 3">
            <a:extLst>
              <a:ext uri="{FF2B5EF4-FFF2-40B4-BE49-F238E27FC236}">
                <a16:creationId xmlns:a16="http://schemas.microsoft.com/office/drawing/2014/main" id="{13B56740-7C28-776E-C45D-5ECDBE4BA51D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sz="2400" dirty="0">
                <a:ea typeface="굴림" panose="020B0600000101010101" pitchFamily="34" charset="-127"/>
              </a:rPr>
              <a:t>Carry out the quaternion operation</a:t>
            </a:r>
            <a:endParaRPr lang="en-US" altLang="ko-KR" sz="2000" dirty="0">
              <a:ea typeface="굴림" panose="020B0600000101010101" pitchFamily="34" charset="-127"/>
            </a:endParaRPr>
          </a:p>
          <a:p>
            <a:pPr lvl="1"/>
            <a:endParaRPr lang="en-US" altLang="ko-KR" sz="2000" dirty="0">
              <a:ea typeface="굴림" panose="020B0600000101010101" pitchFamily="34" charset="-127"/>
            </a:endParaRPr>
          </a:p>
          <a:p>
            <a:pPr lvl="1"/>
            <a:endParaRPr lang="en-US" altLang="ko-KR" sz="2000" dirty="0">
              <a:ea typeface="굴림" panose="020B0600000101010101" pitchFamily="34" charset="-127"/>
            </a:endParaRPr>
          </a:p>
          <a:p>
            <a:pPr lvl="1"/>
            <a:endParaRPr lang="en-US" altLang="ko-KR" sz="2000" dirty="0">
              <a:ea typeface="굴림" panose="020B0600000101010101" pitchFamily="34" charset="-127"/>
            </a:endParaRPr>
          </a:p>
          <a:p>
            <a:pPr lvl="1"/>
            <a:endParaRPr lang="en-US" altLang="ko-KR" sz="2000" dirty="0">
              <a:ea typeface="굴림" panose="020B0600000101010101" pitchFamily="34" charset="-127"/>
            </a:endParaRPr>
          </a:p>
          <a:p>
            <a:pPr lvl="1"/>
            <a:endParaRPr lang="en-US" altLang="ko-KR" sz="2000" dirty="0">
              <a:ea typeface="굴림" panose="020B0600000101010101" pitchFamily="34" charset="-127"/>
            </a:endParaRPr>
          </a:p>
          <a:p>
            <a:pPr lvl="1"/>
            <a:endParaRPr lang="en-US" altLang="ko-KR" sz="2000" dirty="0">
              <a:ea typeface="굴림" panose="020B0600000101010101" pitchFamily="34" charset="-127"/>
            </a:endParaRPr>
          </a:p>
          <a:p>
            <a:pPr lvl="1"/>
            <a:endParaRPr lang="en-US" altLang="ko-KR" sz="2000" dirty="0">
              <a:ea typeface="굴림" panose="020B0600000101010101" pitchFamily="34" charset="-127"/>
            </a:endParaRPr>
          </a:p>
          <a:p>
            <a:pPr lvl="1"/>
            <a:endParaRPr lang="en-US" altLang="ko-KR" sz="2000" dirty="0">
              <a:ea typeface="굴림" panose="020B0600000101010101" pitchFamily="34" charset="-127"/>
            </a:endParaRPr>
          </a:p>
          <a:p>
            <a:pPr lvl="1"/>
            <a:endParaRPr lang="en-US" altLang="ko-KR" sz="2000" dirty="0">
              <a:ea typeface="굴림" panose="020B0600000101010101" pitchFamily="34" charset="-127"/>
            </a:endParaRPr>
          </a:p>
          <a:p>
            <a:pPr lvl="1"/>
            <a:endParaRPr lang="en-US" altLang="ko-KR" sz="2000" dirty="0">
              <a:ea typeface="굴림" panose="020B0600000101010101" pitchFamily="34" charset="-127"/>
            </a:endParaRPr>
          </a:p>
          <a:p>
            <a:pPr lvl="1"/>
            <a:endParaRPr lang="en-US" altLang="ko-KR" sz="2000" dirty="0">
              <a:ea typeface="굴림" panose="020B0600000101010101" pitchFamily="34" charset="-127"/>
            </a:endParaRPr>
          </a:p>
          <a:p>
            <a:pPr lvl="1"/>
            <a:endParaRPr lang="en-US" altLang="ko-KR" sz="2000" dirty="0">
              <a:ea typeface="굴림" panose="020B0600000101010101" pitchFamily="34" charset="-127"/>
            </a:endParaRPr>
          </a:p>
          <a:p>
            <a:pPr lvl="1"/>
            <a:endParaRPr lang="en-US" altLang="ko-KR" sz="2000" dirty="0">
              <a:ea typeface="굴림" panose="020B0600000101010101" pitchFamily="34" charset="-127"/>
            </a:endParaRPr>
          </a:p>
        </p:txBody>
      </p:sp>
      <p:graphicFrame>
        <p:nvGraphicFramePr>
          <p:cNvPr id="197638" name="Object 6">
            <a:extLst>
              <a:ext uri="{FF2B5EF4-FFF2-40B4-BE49-F238E27FC236}">
                <a16:creationId xmlns:a16="http://schemas.microsoft.com/office/drawing/2014/main" id="{A0A17F0C-EB0C-A9B9-1CDA-501A79F4D35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945062" y="1092973"/>
          <a:ext cx="1265238" cy="449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672840" imgH="228600" progId="Equation.3">
                  <p:embed/>
                </p:oleObj>
              </mc:Choice>
              <mc:Fallback>
                <p:oleObj name="Equation" r:id="rId2" imgW="672840" imgH="228600" progId="Equation.3">
                  <p:embed/>
                  <p:pic>
                    <p:nvPicPr>
                      <p:cNvPr id="197638" name="Object 6">
                        <a:extLst>
                          <a:ext uri="{FF2B5EF4-FFF2-40B4-BE49-F238E27FC236}">
                            <a16:creationId xmlns:a16="http://schemas.microsoft.com/office/drawing/2014/main" id="{A0A17F0C-EB0C-A9B9-1CDA-501A79F4D35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45062" y="1092973"/>
                        <a:ext cx="1265238" cy="4492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hlink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E9EFF468-8BBC-A6AC-6AB3-5178225679F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54887" b="70749"/>
          <a:stretch/>
        </p:blipFill>
        <p:spPr>
          <a:xfrm>
            <a:off x="609600" y="1472774"/>
            <a:ext cx="3429000" cy="635986"/>
          </a:xfrm>
          <a:prstGeom prst="rect">
            <a:avLst/>
          </a:prstGeom>
        </p:spPr>
      </p:pic>
      <p:graphicFrame>
        <p:nvGraphicFramePr>
          <p:cNvPr id="4" name="Object 6">
            <a:extLst>
              <a:ext uri="{FF2B5EF4-FFF2-40B4-BE49-F238E27FC236}">
                <a16:creationId xmlns:a16="http://schemas.microsoft.com/office/drawing/2014/main" id="{3A607DF8-888D-1E92-E287-1AE2F7E8917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77941094"/>
              </p:ext>
            </p:extLst>
          </p:nvPr>
        </p:nvGraphicFramePr>
        <p:xfrm>
          <a:off x="2060575" y="5942013"/>
          <a:ext cx="2016125" cy="615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825480" imgH="241200" progId="Equation.DSMT4">
                  <p:embed/>
                </p:oleObj>
              </mc:Choice>
              <mc:Fallback>
                <p:oleObj name="Equation" r:id="rId5" imgW="825480" imgH="241200" progId="Equation.DSMT4">
                  <p:embed/>
                  <p:pic>
                    <p:nvPicPr>
                      <p:cNvPr id="4" name="Object 6">
                        <a:extLst>
                          <a:ext uri="{FF2B5EF4-FFF2-40B4-BE49-F238E27FC236}">
                            <a16:creationId xmlns:a16="http://schemas.microsoft.com/office/drawing/2014/main" id="{3A607DF8-888D-1E92-E287-1AE2F7E8917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60575" y="5942013"/>
                        <a:ext cx="2016125" cy="615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6">
            <a:extLst>
              <a:ext uri="{FF2B5EF4-FFF2-40B4-BE49-F238E27FC236}">
                <a16:creationId xmlns:a16="http://schemas.microsoft.com/office/drawing/2014/main" id="{67C8D86A-C41A-6DD6-B002-71E14EDCE6A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75436191"/>
              </p:ext>
            </p:extLst>
          </p:nvPr>
        </p:nvGraphicFramePr>
        <p:xfrm>
          <a:off x="1476204" y="2179123"/>
          <a:ext cx="6042025" cy="1851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3213000" imgH="939600" progId="Equation.DSMT4">
                  <p:embed/>
                </p:oleObj>
              </mc:Choice>
              <mc:Fallback>
                <p:oleObj name="Equation" r:id="rId7" imgW="3213000" imgH="939600" progId="Equation.DSMT4">
                  <p:embed/>
                  <p:pic>
                    <p:nvPicPr>
                      <p:cNvPr id="6" name="Object 6">
                        <a:extLst>
                          <a:ext uri="{FF2B5EF4-FFF2-40B4-BE49-F238E27FC236}">
                            <a16:creationId xmlns:a16="http://schemas.microsoft.com/office/drawing/2014/main" id="{67C8D86A-C41A-6DD6-B002-71E14EDCE6A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76204" y="2179123"/>
                        <a:ext cx="6042025" cy="1851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hlink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6">
            <a:extLst>
              <a:ext uri="{FF2B5EF4-FFF2-40B4-BE49-F238E27FC236}">
                <a16:creationId xmlns:a16="http://schemas.microsoft.com/office/drawing/2014/main" id="{7BB48475-1CAA-7A21-F725-11D1E0215EC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65515552"/>
              </p:ext>
            </p:extLst>
          </p:nvPr>
        </p:nvGraphicFramePr>
        <p:xfrm>
          <a:off x="1482830" y="4134055"/>
          <a:ext cx="8478837" cy="1852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4508280" imgH="939600" progId="Equation.DSMT4">
                  <p:embed/>
                </p:oleObj>
              </mc:Choice>
              <mc:Fallback>
                <p:oleObj name="Equation" r:id="rId9" imgW="4508280" imgH="939600" progId="Equation.DSMT4">
                  <p:embed/>
                  <p:pic>
                    <p:nvPicPr>
                      <p:cNvPr id="6" name="Object 6">
                        <a:extLst>
                          <a:ext uri="{FF2B5EF4-FFF2-40B4-BE49-F238E27FC236}">
                            <a16:creationId xmlns:a16="http://schemas.microsoft.com/office/drawing/2014/main" id="{67C8D86A-C41A-6DD6-B002-71E14EDCE6A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82830" y="4134055"/>
                        <a:ext cx="8478837" cy="1852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hlink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1F7EC9A8-7D2A-73CB-F6A7-E049BDB1E011}"/>
              </a:ext>
            </a:extLst>
          </p:cNvPr>
          <p:cNvCxnSpPr>
            <a:cxnSpLocks/>
          </p:cNvCxnSpPr>
          <p:nvPr/>
        </p:nvCxnSpPr>
        <p:spPr>
          <a:xfrm flipV="1">
            <a:off x="3352800" y="5562600"/>
            <a:ext cx="1371600" cy="42406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AD8C6D4-5311-5587-0746-6CDA8D0654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r>
              <a:rPr lang="en-US" altLang="en-US">
                <a:latin typeface="Calibri" panose="020F0502020204030204"/>
                <a:cs typeface="+mn-cs"/>
              </a:rPr>
              <a:t>Amartya Kundu Durjoy, CSE</a:t>
            </a:r>
          </a:p>
        </p:txBody>
      </p:sp>
    </p:spTree>
    <p:extLst>
      <p:ext uri="{BB962C8B-B14F-4D97-AF65-F5344CB8AC3E}">
        <p14:creationId xmlns:p14="http://schemas.microsoft.com/office/powerpoint/2010/main" val="321058020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Rectangle 2">
            <a:extLst>
              <a:ext uri="{FF2B5EF4-FFF2-40B4-BE49-F238E27FC236}">
                <a16:creationId xmlns:a16="http://schemas.microsoft.com/office/drawing/2014/main" id="{B8E1B66F-4700-A6B6-BB8B-F49E5FEB99A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>
                <a:ea typeface="굴림" panose="020B0600000101010101" pitchFamily="34" charset="-127"/>
              </a:rPr>
              <a:t>Rotations with Quaternions : Matrix form</a:t>
            </a:r>
          </a:p>
        </p:txBody>
      </p:sp>
      <p:sp>
        <p:nvSpPr>
          <p:cNvPr id="197635" name="Rectangle 3">
            <a:extLst>
              <a:ext uri="{FF2B5EF4-FFF2-40B4-BE49-F238E27FC236}">
                <a16:creationId xmlns:a16="http://schemas.microsoft.com/office/drawing/2014/main" id="{13B56740-7C28-776E-C45D-5ECDBE4BA51D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sz="2400" dirty="0">
                <a:ea typeface="굴림" panose="020B0600000101010101" pitchFamily="34" charset="-127"/>
              </a:rPr>
              <a:t>Since</a:t>
            </a:r>
            <a:endParaRPr lang="en-US" altLang="ko-KR" sz="2000" dirty="0">
              <a:ea typeface="굴림" panose="020B0600000101010101" pitchFamily="34" charset="-127"/>
            </a:endParaRPr>
          </a:p>
          <a:p>
            <a:pPr lvl="1"/>
            <a:endParaRPr lang="en-US" altLang="ko-KR" sz="2000" dirty="0">
              <a:ea typeface="굴림" panose="020B0600000101010101" pitchFamily="34" charset="-127"/>
            </a:endParaRPr>
          </a:p>
          <a:p>
            <a:pPr lvl="1"/>
            <a:endParaRPr lang="en-US" altLang="ko-KR" sz="2000" dirty="0">
              <a:ea typeface="굴림" panose="020B0600000101010101" pitchFamily="34" charset="-127"/>
            </a:endParaRPr>
          </a:p>
          <a:p>
            <a:pPr lvl="1"/>
            <a:endParaRPr lang="en-US" altLang="ko-KR" sz="2000" dirty="0">
              <a:ea typeface="굴림" panose="020B0600000101010101" pitchFamily="34" charset="-127"/>
            </a:endParaRPr>
          </a:p>
          <a:p>
            <a:pPr lvl="1"/>
            <a:endParaRPr lang="en-US" altLang="ko-KR" sz="2000" dirty="0">
              <a:ea typeface="굴림" panose="020B0600000101010101" pitchFamily="34" charset="-127"/>
            </a:endParaRPr>
          </a:p>
          <a:p>
            <a:pPr lvl="1"/>
            <a:endParaRPr lang="en-US" altLang="ko-KR" sz="2000" dirty="0">
              <a:ea typeface="굴림" panose="020B0600000101010101" pitchFamily="34" charset="-127"/>
            </a:endParaRPr>
          </a:p>
          <a:p>
            <a:pPr lvl="1"/>
            <a:endParaRPr lang="en-US" altLang="ko-KR" sz="2000" dirty="0">
              <a:ea typeface="굴림" panose="020B0600000101010101" pitchFamily="34" charset="-127"/>
            </a:endParaRPr>
          </a:p>
          <a:p>
            <a:pPr lvl="1"/>
            <a:endParaRPr lang="en-US" altLang="ko-KR" sz="2000" dirty="0">
              <a:ea typeface="굴림" panose="020B0600000101010101" pitchFamily="34" charset="-127"/>
            </a:endParaRPr>
          </a:p>
          <a:p>
            <a:pPr lvl="1"/>
            <a:endParaRPr lang="en-US" altLang="ko-KR" sz="2000" dirty="0">
              <a:ea typeface="굴림" panose="020B0600000101010101" pitchFamily="34" charset="-127"/>
            </a:endParaRPr>
          </a:p>
          <a:p>
            <a:pPr lvl="1"/>
            <a:endParaRPr lang="en-US" altLang="ko-KR" sz="2000" dirty="0">
              <a:ea typeface="굴림" panose="020B0600000101010101" pitchFamily="34" charset="-127"/>
            </a:endParaRPr>
          </a:p>
          <a:p>
            <a:pPr lvl="1"/>
            <a:endParaRPr lang="en-US" altLang="ko-KR" sz="2000" dirty="0">
              <a:ea typeface="굴림" panose="020B0600000101010101" pitchFamily="34" charset="-127"/>
            </a:endParaRPr>
          </a:p>
          <a:p>
            <a:pPr lvl="1"/>
            <a:endParaRPr lang="en-US" altLang="ko-KR" sz="2000" dirty="0">
              <a:ea typeface="굴림" panose="020B0600000101010101" pitchFamily="34" charset="-127"/>
            </a:endParaRPr>
          </a:p>
          <a:p>
            <a:pPr lvl="1"/>
            <a:endParaRPr lang="en-US" altLang="ko-KR" sz="2000" dirty="0">
              <a:ea typeface="굴림" panose="020B0600000101010101" pitchFamily="34" charset="-127"/>
            </a:endParaRPr>
          </a:p>
        </p:txBody>
      </p:sp>
      <p:graphicFrame>
        <p:nvGraphicFramePr>
          <p:cNvPr id="2" name="Object 9">
            <a:extLst>
              <a:ext uri="{FF2B5EF4-FFF2-40B4-BE49-F238E27FC236}">
                <a16:creationId xmlns:a16="http://schemas.microsoft.com/office/drawing/2014/main" id="{F4F45BFB-90D4-870B-0DC8-108D2F8253D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78719249"/>
              </p:ext>
            </p:extLst>
          </p:nvPr>
        </p:nvGraphicFramePr>
        <p:xfrm>
          <a:off x="282504" y="1842096"/>
          <a:ext cx="6072188" cy="144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3225600" imgH="736560" progId="Equation.DSMT4">
                  <p:embed/>
                </p:oleObj>
              </mc:Choice>
              <mc:Fallback>
                <p:oleObj name="Equation" r:id="rId2" imgW="3225600" imgH="736560" progId="Equation.DSMT4">
                  <p:embed/>
                  <p:pic>
                    <p:nvPicPr>
                      <p:cNvPr id="2" name="Object 9">
                        <a:extLst>
                          <a:ext uri="{FF2B5EF4-FFF2-40B4-BE49-F238E27FC236}">
                            <a16:creationId xmlns:a16="http://schemas.microsoft.com/office/drawing/2014/main" id="{B08EFBB4-DE0B-6A72-B6F0-E7888B5AE03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2504" y="1842096"/>
                        <a:ext cx="6072188" cy="1447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hlink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6">
            <a:extLst>
              <a:ext uri="{FF2B5EF4-FFF2-40B4-BE49-F238E27FC236}">
                <a16:creationId xmlns:a16="http://schemas.microsoft.com/office/drawing/2014/main" id="{B20D9749-7CF4-EF62-87C6-AFD69E815D5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49505452"/>
              </p:ext>
            </p:extLst>
          </p:nvPr>
        </p:nvGraphicFramePr>
        <p:xfrm>
          <a:off x="1295400" y="1143016"/>
          <a:ext cx="2960687" cy="450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574640" imgH="228600" progId="Equation.DSMT4">
                  <p:embed/>
                </p:oleObj>
              </mc:Choice>
              <mc:Fallback>
                <p:oleObj name="Equation" r:id="rId4" imgW="1574640" imgH="228600" progId="Equation.DSMT4">
                  <p:embed/>
                  <p:pic>
                    <p:nvPicPr>
                      <p:cNvPr id="197638" name="Object 6">
                        <a:extLst>
                          <a:ext uri="{FF2B5EF4-FFF2-40B4-BE49-F238E27FC236}">
                            <a16:creationId xmlns:a16="http://schemas.microsoft.com/office/drawing/2014/main" id="{A0A17F0C-EB0C-A9B9-1CDA-501A79F4D35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1143016"/>
                        <a:ext cx="2960687" cy="450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hlink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" name="Picture 9">
            <a:extLst>
              <a:ext uri="{FF2B5EF4-FFF2-40B4-BE49-F238E27FC236}">
                <a16:creationId xmlns:a16="http://schemas.microsoft.com/office/drawing/2014/main" id="{61BC3667-F09D-CD57-AF6A-B8538DC2DC3A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28295" b="53936"/>
          <a:stretch/>
        </p:blipFill>
        <p:spPr>
          <a:xfrm>
            <a:off x="101600" y="5721610"/>
            <a:ext cx="9690302" cy="744714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5B479D92-537A-1586-F93B-4FD3F836CDAE}"/>
              </a:ext>
            </a:extLst>
          </p:cNvPr>
          <p:cNvGrpSpPr/>
          <p:nvPr/>
        </p:nvGrpSpPr>
        <p:grpSpPr>
          <a:xfrm>
            <a:off x="762000" y="3429000"/>
            <a:ext cx="10955127" cy="1284392"/>
            <a:chOff x="1457737" y="3638792"/>
            <a:chExt cx="10955127" cy="1284392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23703154-2171-22EB-6065-1A9412897AE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rcRect t="65455" b="7272"/>
            <a:stretch/>
          </p:blipFill>
          <p:spPr>
            <a:xfrm>
              <a:off x="1523999" y="3638792"/>
              <a:ext cx="10888865" cy="1284392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10300C75-55BC-A474-2B40-177216E1EF86}"/>
                </a:ext>
              </a:extLst>
            </p:cNvPr>
            <p:cNvSpPr txBox="1"/>
            <p:nvPr/>
          </p:nvSpPr>
          <p:spPr>
            <a:xfrm>
              <a:off x="1457737" y="3926306"/>
              <a:ext cx="42511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/>
                <a:t>=</a:t>
              </a: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B5F70223-F70B-C82A-6EBA-065C1415653A}"/>
              </a:ext>
            </a:extLst>
          </p:cNvPr>
          <p:cNvSpPr txBox="1"/>
          <p:nvPr/>
        </p:nvSpPr>
        <p:spPr>
          <a:xfrm>
            <a:off x="609600" y="5334000"/>
            <a:ext cx="75777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Putting explicit values of q = (s, a, b, c), and apply following trigonometry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A3039EC-180D-6341-8961-12B6AF2AAD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r>
              <a:rPr lang="en-US" altLang="en-US">
                <a:latin typeface="Calibri" panose="020F0502020204030204"/>
                <a:cs typeface="+mn-cs"/>
              </a:rPr>
              <a:t>Amartya Kundu Durjoy, CSE</a:t>
            </a:r>
          </a:p>
        </p:txBody>
      </p:sp>
    </p:spTree>
    <p:extLst>
      <p:ext uri="{BB962C8B-B14F-4D97-AF65-F5344CB8AC3E}">
        <p14:creationId xmlns:p14="http://schemas.microsoft.com/office/powerpoint/2010/main" val="324452867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Rectangle 2">
            <a:extLst>
              <a:ext uri="{FF2B5EF4-FFF2-40B4-BE49-F238E27FC236}">
                <a16:creationId xmlns:a16="http://schemas.microsoft.com/office/drawing/2014/main" id="{B8E1B66F-4700-A6B6-BB8B-F49E5FEB99A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panose="020B0600000101010101" pitchFamily="34" charset="-127"/>
              </a:rPr>
              <a:t>Rotations with Quaternions</a:t>
            </a:r>
          </a:p>
        </p:txBody>
      </p:sp>
      <p:sp>
        <p:nvSpPr>
          <p:cNvPr id="197635" name="Rectangle 3">
            <a:extLst>
              <a:ext uri="{FF2B5EF4-FFF2-40B4-BE49-F238E27FC236}">
                <a16:creationId xmlns:a16="http://schemas.microsoft.com/office/drawing/2014/main" id="{13B56740-7C28-776E-C45D-5ECDBE4BA51D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sz="2400" dirty="0">
                <a:ea typeface="굴림" panose="020B0600000101010101" pitchFamily="34" charset="-127"/>
              </a:rPr>
              <a:t>Carry out the quaternion operation</a:t>
            </a:r>
            <a:endParaRPr lang="en-US" altLang="ko-KR" sz="2000" dirty="0">
              <a:ea typeface="굴림" panose="020B0600000101010101" pitchFamily="34" charset="-127"/>
            </a:endParaRPr>
          </a:p>
          <a:p>
            <a:pPr lvl="1"/>
            <a:endParaRPr lang="en-US" altLang="ko-KR" sz="2000" dirty="0">
              <a:ea typeface="굴림" panose="020B0600000101010101" pitchFamily="34" charset="-127"/>
            </a:endParaRPr>
          </a:p>
          <a:p>
            <a:pPr lvl="1"/>
            <a:endParaRPr lang="en-US" altLang="ko-KR" sz="2000" dirty="0">
              <a:ea typeface="굴림" panose="020B0600000101010101" pitchFamily="34" charset="-127"/>
            </a:endParaRPr>
          </a:p>
          <a:p>
            <a:pPr lvl="1"/>
            <a:endParaRPr lang="en-US" altLang="ko-KR" sz="2000" dirty="0">
              <a:ea typeface="굴림" panose="020B0600000101010101" pitchFamily="34" charset="-127"/>
            </a:endParaRPr>
          </a:p>
          <a:p>
            <a:pPr lvl="1"/>
            <a:endParaRPr lang="en-US" altLang="ko-KR" sz="2000" dirty="0">
              <a:ea typeface="굴림" panose="020B0600000101010101" pitchFamily="34" charset="-127"/>
            </a:endParaRPr>
          </a:p>
          <a:p>
            <a:pPr lvl="1"/>
            <a:endParaRPr lang="en-US" altLang="ko-KR" sz="2000" dirty="0">
              <a:ea typeface="굴림" panose="020B0600000101010101" pitchFamily="34" charset="-127"/>
            </a:endParaRPr>
          </a:p>
          <a:p>
            <a:pPr lvl="1"/>
            <a:endParaRPr lang="en-US" altLang="ko-KR" sz="2000" dirty="0">
              <a:ea typeface="굴림" panose="020B0600000101010101" pitchFamily="34" charset="-127"/>
            </a:endParaRPr>
          </a:p>
          <a:p>
            <a:pPr lvl="1"/>
            <a:endParaRPr lang="en-US" altLang="ko-KR" sz="2000" dirty="0">
              <a:ea typeface="굴림" panose="020B0600000101010101" pitchFamily="34" charset="-127"/>
            </a:endParaRPr>
          </a:p>
          <a:p>
            <a:pPr lvl="1"/>
            <a:endParaRPr lang="en-US" altLang="ko-KR" sz="2000" dirty="0">
              <a:ea typeface="굴림" panose="020B0600000101010101" pitchFamily="34" charset="-127"/>
            </a:endParaRPr>
          </a:p>
          <a:p>
            <a:pPr lvl="1"/>
            <a:endParaRPr lang="en-US" altLang="ko-KR" sz="2000" dirty="0">
              <a:ea typeface="굴림" panose="020B0600000101010101" pitchFamily="34" charset="-127"/>
            </a:endParaRPr>
          </a:p>
          <a:p>
            <a:pPr lvl="1"/>
            <a:endParaRPr lang="en-US" altLang="ko-KR" sz="2000" dirty="0">
              <a:ea typeface="굴림" panose="020B0600000101010101" pitchFamily="34" charset="-127"/>
            </a:endParaRPr>
          </a:p>
          <a:p>
            <a:pPr lvl="1"/>
            <a:endParaRPr lang="en-US" altLang="ko-KR" sz="2000" dirty="0">
              <a:ea typeface="굴림" panose="020B0600000101010101" pitchFamily="34" charset="-127"/>
            </a:endParaRPr>
          </a:p>
          <a:p>
            <a:pPr lvl="1"/>
            <a:endParaRPr lang="en-US" altLang="ko-KR" sz="2000" dirty="0">
              <a:ea typeface="굴림" panose="020B0600000101010101" pitchFamily="34" charset="-127"/>
            </a:endParaRPr>
          </a:p>
          <a:p>
            <a:pPr lvl="1"/>
            <a:endParaRPr lang="en-US" altLang="ko-KR" sz="2000" dirty="0">
              <a:ea typeface="굴림" panose="020B0600000101010101" pitchFamily="34" charset="-127"/>
            </a:endParaRPr>
          </a:p>
        </p:txBody>
      </p:sp>
      <p:graphicFrame>
        <p:nvGraphicFramePr>
          <p:cNvPr id="197638" name="Object 6">
            <a:extLst>
              <a:ext uri="{FF2B5EF4-FFF2-40B4-BE49-F238E27FC236}">
                <a16:creationId xmlns:a16="http://schemas.microsoft.com/office/drawing/2014/main" id="{A0A17F0C-EB0C-A9B9-1CDA-501A79F4D35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6994030"/>
              </p:ext>
            </p:extLst>
          </p:nvPr>
        </p:nvGraphicFramePr>
        <p:xfrm>
          <a:off x="4945062" y="1092973"/>
          <a:ext cx="1265238" cy="449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672840" imgH="228600" progId="Equation.3">
                  <p:embed/>
                </p:oleObj>
              </mc:Choice>
              <mc:Fallback>
                <p:oleObj name="Equation" r:id="rId2" imgW="672840" imgH="228600" progId="Equation.3">
                  <p:embed/>
                  <p:pic>
                    <p:nvPicPr>
                      <p:cNvPr id="197638" name="Object 6">
                        <a:extLst>
                          <a:ext uri="{FF2B5EF4-FFF2-40B4-BE49-F238E27FC236}">
                            <a16:creationId xmlns:a16="http://schemas.microsoft.com/office/drawing/2014/main" id="{A0A17F0C-EB0C-A9B9-1CDA-501A79F4D35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45062" y="1092973"/>
                        <a:ext cx="1265238" cy="4492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hlink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E9EFF468-8BBC-A6AC-6AB3-5178225679F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54887" b="70749"/>
          <a:stretch/>
        </p:blipFill>
        <p:spPr>
          <a:xfrm>
            <a:off x="609600" y="1472774"/>
            <a:ext cx="3429000" cy="63598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0AEC0B5-D9B2-7597-E786-EF1500A0D44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2174"/>
          <a:stretch/>
        </p:blipFill>
        <p:spPr>
          <a:xfrm>
            <a:off x="1321905" y="2192450"/>
            <a:ext cx="7696200" cy="175624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691F1A73-DC50-213C-8627-91C03A31FDD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6995" y="4090066"/>
            <a:ext cx="8067675" cy="1657350"/>
          </a:xfrm>
          <a:prstGeom prst="rect">
            <a:avLst/>
          </a:prstGeom>
        </p:spPr>
      </p:pic>
      <p:graphicFrame>
        <p:nvGraphicFramePr>
          <p:cNvPr id="4" name="Object 6">
            <a:extLst>
              <a:ext uri="{FF2B5EF4-FFF2-40B4-BE49-F238E27FC236}">
                <a16:creationId xmlns:a16="http://schemas.microsoft.com/office/drawing/2014/main" id="{3A607DF8-888D-1E92-E287-1AE2F7E8917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98560549"/>
              </p:ext>
            </p:extLst>
          </p:nvPr>
        </p:nvGraphicFramePr>
        <p:xfrm>
          <a:off x="642938" y="5951538"/>
          <a:ext cx="2100262" cy="449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117440" imgH="228600" progId="Equation.DSMT4">
                  <p:embed/>
                </p:oleObj>
              </mc:Choice>
              <mc:Fallback>
                <p:oleObj name="Equation" r:id="rId7" imgW="1117440" imgH="228600" progId="Equation.DSMT4">
                  <p:embed/>
                  <p:pic>
                    <p:nvPicPr>
                      <p:cNvPr id="197638" name="Object 6">
                        <a:extLst>
                          <a:ext uri="{FF2B5EF4-FFF2-40B4-BE49-F238E27FC236}">
                            <a16:creationId xmlns:a16="http://schemas.microsoft.com/office/drawing/2014/main" id="{A0A17F0C-EB0C-A9B9-1CDA-501A79F4D35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2938" y="5951538"/>
                        <a:ext cx="2100262" cy="4492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hlink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474981-4CF0-63CF-9242-AC75A9B54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r>
              <a:rPr lang="en-US" altLang="en-US">
                <a:latin typeface="Calibri" panose="020F0502020204030204"/>
                <a:cs typeface="+mn-cs"/>
              </a:rPr>
              <a:t>Amartya Kundu Durjoy, CSE</a:t>
            </a:r>
          </a:p>
        </p:txBody>
      </p:sp>
    </p:spTree>
    <p:extLst>
      <p:ext uri="{BB962C8B-B14F-4D97-AF65-F5344CB8AC3E}">
        <p14:creationId xmlns:p14="http://schemas.microsoft.com/office/powerpoint/2010/main" val="139311799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Rectangle 2">
            <a:extLst>
              <a:ext uri="{FF2B5EF4-FFF2-40B4-BE49-F238E27FC236}">
                <a16:creationId xmlns:a16="http://schemas.microsoft.com/office/drawing/2014/main" id="{B8E1B66F-4700-A6B6-BB8B-F49E5FEB99A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panose="020B0600000101010101" pitchFamily="34" charset="-127"/>
              </a:rPr>
              <a:t>Rotations with Quaternions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1ED5452-AFDE-BAE7-D08A-D5F1662304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1" y="1447800"/>
            <a:ext cx="3609975" cy="62865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5767F93-0DA5-5CE4-CBB0-25A8FDDC4C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7000" y="1195989"/>
            <a:ext cx="2709906" cy="113227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B038D24-8B02-6753-F259-8ED05B36EE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6000" y="2533649"/>
            <a:ext cx="6534150" cy="1543050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BAAE6EE-6920-2B46-EB04-F4E095622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r>
              <a:rPr lang="en-US" altLang="en-US">
                <a:latin typeface="Calibri" panose="020F0502020204030204"/>
                <a:cs typeface="+mn-cs"/>
              </a:rPr>
              <a:t>Amartya Kundu Durjoy, CSE</a:t>
            </a:r>
          </a:p>
        </p:txBody>
      </p:sp>
    </p:spTree>
    <p:extLst>
      <p:ext uri="{BB962C8B-B14F-4D97-AF65-F5344CB8AC3E}">
        <p14:creationId xmlns:p14="http://schemas.microsoft.com/office/powerpoint/2010/main" val="72517653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Rectangle 2">
            <a:extLst>
              <a:ext uri="{FF2B5EF4-FFF2-40B4-BE49-F238E27FC236}">
                <a16:creationId xmlns:a16="http://schemas.microsoft.com/office/drawing/2014/main" id="{B8E1B66F-4700-A6B6-BB8B-F49E5FEB99A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panose="020B0600000101010101" pitchFamily="34" charset="-127"/>
              </a:rPr>
              <a:t>Rotations with Quaternions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1ED5452-AFDE-BAE7-D08A-D5F1662304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1" y="1447800"/>
            <a:ext cx="3609975" cy="62865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5767F93-0DA5-5CE4-CBB0-25A8FDDC4C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7000" y="1195989"/>
            <a:ext cx="2709906" cy="113227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B038D24-8B02-6753-F259-8ED05B36EE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6000" y="2533649"/>
            <a:ext cx="6534150" cy="1543050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7EE29C5-41A1-E740-2DF0-AC7AF09D2A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r>
              <a:rPr lang="en-US" altLang="en-US">
                <a:latin typeface="Calibri" panose="020F0502020204030204"/>
                <a:cs typeface="+mn-cs"/>
              </a:rPr>
              <a:t>Amartya Kundu Durjoy, CSE</a:t>
            </a:r>
          </a:p>
        </p:txBody>
      </p:sp>
    </p:spTree>
    <p:extLst>
      <p:ext uri="{BB962C8B-B14F-4D97-AF65-F5344CB8AC3E}">
        <p14:creationId xmlns:p14="http://schemas.microsoft.com/office/powerpoint/2010/main" val="246476912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Rectangle 2">
            <a:extLst>
              <a:ext uri="{FF2B5EF4-FFF2-40B4-BE49-F238E27FC236}">
                <a16:creationId xmlns:a16="http://schemas.microsoft.com/office/drawing/2014/main" id="{020478BF-37B6-CD20-2CDA-49E05BD6683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panose="020B0600000101010101" pitchFamily="34" charset="-127"/>
              </a:rPr>
              <a:t>Example</a:t>
            </a:r>
          </a:p>
        </p:txBody>
      </p:sp>
      <p:sp>
        <p:nvSpPr>
          <p:cNvPr id="200707" name="Rectangle 3">
            <a:extLst>
              <a:ext uri="{FF2B5EF4-FFF2-40B4-BE49-F238E27FC236}">
                <a16:creationId xmlns:a16="http://schemas.microsoft.com/office/drawing/2014/main" id="{365B9B1F-71AC-5BCD-8CE6-93B82FB54C95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>
                <a:ea typeface="굴림" panose="020B0600000101010101" pitchFamily="34" charset="-127"/>
              </a:rPr>
              <a:t>Rotation about </a:t>
            </a:r>
            <a:r>
              <a:rPr lang="en-US" altLang="ko-KR" i="1" dirty="0">
                <a:latin typeface="Times New Roman" panose="02020603050405020304" pitchFamily="18" charset="0"/>
                <a:ea typeface="굴림" panose="020B0600000101010101" pitchFamily="34" charset="-127"/>
              </a:rPr>
              <a:t>z</a:t>
            </a:r>
            <a:r>
              <a:rPr lang="en-US" altLang="ko-KR" dirty="0">
                <a:ea typeface="굴림" panose="020B0600000101010101" pitchFamily="34" charset="-127"/>
              </a:rPr>
              <a:t> axis</a:t>
            </a:r>
          </a:p>
          <a:p>
            <a:pPr lvl="1"/>
            <a:r>
              <a:rPr lang="en-US" altLang="ko-KR" dirty="0">
                <a:ea typeface="굴림" panose="020B0600000101010101" pitchFamily="34" charset="-127"/>
              </a:rPr>
              <a:t>Set the unit quaternion: </a:t>
            </a:r>
          </a:p>
          <a:p>
            <a:pPr lvl="1"/>
            <a:endParaRPr lang="en-US" altLang="ko-KR" dirty="0">
              <a:ea typeface="굴림" panose="020B0600000101010101" pitchFamily="34" charset="-127"/>
            </a:endParaRPr>
          </a:p>
          <a:p>
            <a:pPr lvl="1"/>
            <a:r>
              <a:rPr lang="en-US" altLang="ko-KR" dirty="0">
                <a:ea typeface="굴림" panose="020B0600000101010101" pitchFamily="34" charset="-127"/>
              </a:rPr>
              <a:t>Substitute </a:t>
            </a:r>
            <a:r>
              <a:rPr lang="en-US" altLang="ko-KR" i="1" dirty="0">
                <a:latin typeface="Times New Roman" panose="02020603050405020304" pitchFamily="18" charset="0"/>
                <a:ea typeface="굴림" panose="020B0600000101010101" pitchFamily="34" charset="-127"/>
              </a:rPr>
              <a:t>a</a:t>
            </a:r>
            <a:r>
              <a:rPr lang="en-US" altLang="ko-KR" dirty="0">
                <a:latin typeface="Times New Roman" panose="02020603050405020304" pitchFamily="18" charset="0"/>
                <a:ea typeface="굴림" panose="020B0600000101010101" pitchFamily="34" charset="-127"/>
              </a:rPr>
              <a:t>=</a:t>
            </a:r>
            <a:r>
              <a:rPr lang="en-US" altLang="ko-KR" i="1" dirty="0">
                <a:latin typeface="Times New Roman" panose="02020603050405020304" pitchFamily="18" charset="0"/>
                <a:ea typeface="굴림" panose="020B0600000101010101" pitchFamily="34" charset="-127"/>
              </a:rPr>
              <a:t>b</a:t>
            </a:r>
            <a:r>
              <a:rPr lang="en-US" altLang="ko-KR" dirty="0">
                <a:latin typeface="Times New Roman" panose="02020603050405020304" pitchFamily="18" charset="0"/>
                <a:ea typeface="굴림" panose="020B0600000101010101" pitchFamily="34" charset="-127"/>
              </a:rPr>
              <a:t>=0</a:t>
            </a:r>
            <a:r>
              <a:rPr lang="en-US" altLang="ko-KR" dirty="0">
                <a:ea typeface="굴림" panose="020B0600000101010101" pitchFamily="34" charset="-127"/>
              </a:rPr>
              <a:t>, </a:t>
            </a:r>
            <a:r>
              <a:rPr lang="en-US" altLang="ko-KR" i="1" dirty="0">
                <a:latin typeface="Times New Roman" panose="02020603050405020304" pitchFamily="18" charset="0"/>
                <a:ea typeface="굴림" panose="020B0600000101010101" pitchFamily="34" charset="-127"/>
              </a:rPr>
              <a:t>c</a:t>
            </a:r>
            <a:r>
              <a:rPr lang="en-US" altLang="ko-KR" dirty="0">
                <a:latin typeface="Times New Roman" panose="02020603050405020304" pitchFamily="18" charset="0"/>
                <a:ea typeface="굴림" panose="020B0600000101010101" pitchFamily="34" charset="-127"/>
              </a:rPr>
              <a:t>=sin(</a:t>
            </a:r>
            <a:r>
              <a:rPr lang="el-GR" altLang="ko-KR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θ</a:t>
            </a:r>
            <a:r>
              <a:rPr lang="en-US" altLang="ko-KR" dirty="0">
                <a:latin typeface="Times New Roman" panose="02020603050405020304" pitchFamily="18" charset="0"/>
                <a:ea typeface="굴림" panose="020B0600000101010101" pitchFamily="34" charset="-127"/>
              </a:rPr>
              <a:t>/2)</a:t>
            </a:r>
            <a:r>
              <a:rPr lang="en-US" altLang="ko-KR" dirty="0">
                <a:ea typeface="굴림" panose="020B0600000101010101" pitchFamily="34" charset="-127"/>
              </a:rPr>
              <a:t> into the matrix:</a:t>
            </a:r>
          </a:p>
        </p:txBody>
      </p:sp>
      <p:graphicFrame>
        <p:nvGraphicFramePr>
          <p:cNvPr id="200710" name="Object 6">
            <a:extLst>
              <a:ext uri="{FF2B5EF4-FFF2-40B4-BE49-F238E27FC236}">
                <a16:creationId xmlns:a16="http://schemas.microsoft.com/office/drawing/2014/main" id="{DB5BB5C3-5B3B-45BE-5F08-1058732C33E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9646999"/>
              </p:ext>
            </p:extLst>
          </p:nvPr>
        </p:nvGraphicFramePr>
        <p:xfrm>
          <a:off x="3810000" y="1371600"/>
          <a:ext cx="3344863" cy="777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777680" imgH="393480" progId="Equation.3">
                  <p:embed/>
                </p:oleObj>
              </mc:Choice>
              <mc:Fallback>
                <p:oleObj name="Equation" r:id="rId2" imgW="1777680" imgH="393480" progId="Equation.3">
                  <p:embed/>
                  <p:pic>
                    <p:nvPicPr>
                      <p:cNvPr id="200710" name="Object 6">
                        <a:extLst>
                          <a:ext uri="{FF2B5EF4-FFF2-40B4-BE49-F238E27FC236}">
                            <a16:creationId xmlns:a16="http://schemas.microsoft.com/office/drawing/2014/main" id="{DB5BB5C3-5B3B-45BE-5F08-1058732C33E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0" y="1371600"/>
                        <a:ext cx="3344863" cy="777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hlink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0713" name="Object 9">
            <a:extLst>
              <a:ext uri="{FF2B5EF4-FFF2-40B4-BE49-F238E27FC236}">
                <a16:creationId xmlns:a16="http://schemas.microsoft.com/office/drawing/2014/main" id="{212B52ED-580E-7F66-79B8-46BB9716ED5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000376" y="2852738"/>
          <a:ext cx="5114925" cy="3644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717640" imgH="1854000" progId="Equation.3">
                  <p:embed/>
                </p:oleObj>
              </mc:Choice>
              <mc:Fallback>
                <p:oleObj name="Equation" r:id="rId4" imgW="2717640" imgH="1854000" progId="Equation.3">
                  <p:embed/>
                  <p:pic>
                    <p:nvPicPr>
                      <p:cNvPr id="200713" name="Object 9">
                        <a:extLst>
                          <a:ext uri="{FF2B5EF4-FFF2-40B4-BE49-F238E27FC236}">
                            <a16:creationId xmlns:a16="http://schemas.microsoft.com/office/drawing/2014/main" id="{212B52ED-580E-7F66-79B8-46BB9716ED5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00376" y="2852738"/>
                        <a:ext cx="5114925" cy="3644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hlink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0714" name="Object 10">
            <a:extLst>
              <a:ext uri="{FF2B5EF4-FFF2-40B4-BE49-F238E27FC236}">
                <a16:creationId xmlns:a16="http://schemas.microsoft.com/office/drawing/2014/main" id="{66872474-7F4F-696D-BF39-DBB12C2DF58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616950" y="4441825"/>
          <a:ext cx="1835150" cy="1225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269720" imgH="812520" progId="Equation.3">
                  <p:embed/>
                </p:oleObj>
              </mc:Choice>
              <mc:Fallback>
                <p:oleObj name="Equation" r:id="rId6" imgW="1269720" imgH="812520" progId="Equation.3">
                  <p:embed/>
                  <p:pic>
                    <p:nvPicPr>
                      <p:cNvPr id="200714" name="Object 10">
                        <a:extLst>
                          <a:ext uri="{FF2B5EF4-FFF2-40B4-BE49-F238E27FC236}">
                            <a16:creationId xmlns:a16="http://schemas.microsoft.com/office/drawing/2014/main" id="{66872474-7F4F-696D-BF39-DBB12C2DF58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616950" y="4441825"/>
                        <a:ext cx="1835150" cy="1225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hlink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0715" name="Arc 11">
            <a:extLst>
              <a:ext uri="{FF2B5EF4-FFF2-40B4-BE49-F238E27FC236}">
                <a16:creationId xmlns:a16="http://schemas.microsoft.com/office/drawing/2014/main" id="{03F173B4-046E-9A6A-2A33-699B1B1D2138}"/>
              </a:ext>
            </a:extLst>
          </p:cNvPr>
          <p:cNvSpPr>
            <a:spLocks/>
          </p:cNvSpPr>
          <p:nvPr/>
        </p:nvSpPr>
        <p:spPr bwMode="auto">
          <a:xfrm>
            <a:off x="7751763" y="4459289"/>
            <a:ext cx="792162" cy="1347787"/>
          </a:xfrm>
          <a:custGeom>
            <a:avLst/>
            <a:gdLst>
              <a:gd name="G0" fmla="+- 0 0 0"/>
              <a:gd name="G1" fmla="+- 18960 0 0"/>
              <a:gd name="G2" fmla="+- 21600 0 0"/>
              <a:gd name="T0" fmla="*/ 10348 w 21600"/>
              <a:gd name="T1" fmla="*/ 0 h 40446"/>
              <a:gd name="T2" fmla="*/ 2221 w 21600"/>
              <a:gd name="T3" fmla="*/ 40446 h 40446"/>
              <a:gd name="T4" fmla="*/ 0 w 21600"/>
              <a:gd name="T5" fmla="*/ 18960 h 40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40446" fill="none" extrusionOk="0">
                <a:moveTo>
                  <a:pt x="10347" y="0"/>
                </a:moveTo>
                <a:cubicBezTo>
                  <a:pt x="17284" y="3785"/>
                  <a:pt x="21600" y="11057"/>
                  <a:pt x="21600" y="18960"/>
                </a:cubicBezTo>
                <a:cubicBezTo>
                  <a:pt x="21600" y="30029"/>
                  <a:pt x="13231" y="39307"/>
                  <a:pt x="2220" y="40445"/>
                </a:cubicBezTo>
              </a:path>
              <a:path w="21600" h="40446" stroke="0" extrusionOk="0">
                <a:moveTo>
                  <a:pt x="10347" y="0"/>
                </a:moveTo>
                <a:cubicBezTo>
                  <a:pt x="17284" y="3785"/>
                  <a:pt x="21600" y="11057"/>
                  <a:pt x="21600" y="18960"/>
                </a:cubicBezTo>
                <a:cubicBezTo>
                  <a:pt x="21600" y="30029"/>
                  <a:pt x="13231" y="39307"/>
                  <a:pt x="2220" y="40445"/>
                </a:cubicBezTo>
                <a:lnTo>
                  <a:pt x="0" y="18960"/>
                </a:lnTo>
                <a:close/>
              </a:path>
            </a:pathLst>
          </a:custGeom>
          <a:noFill/>
          <a:ln w="38100">
            <a:solidFill>
              <a:schemeClr val="accent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72C0836-DA02-D1CD-3EB0-65EA273158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r>
              <a:rPr lang="en-US" altLang="en-US">
                <a:latin typeface="Calibri" panose="020F0502020204030204"/>
                <a:cs typeface="+mn-cs"/>
              </a:rPr>
              <a:t>Amartya Kundu Durjoy, CSE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712A15-3430-0F84-3E51-511C4E9F8B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Rotation about a Line using Quaternion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6BF400B-D8A5-FF04-F0FB-0113A6ECDD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r>
              <a:rPr lang="en-US" altLang="en-US">
                <a:latin typeface="Calibri" panose="020F0502020204030204"/>
                <a:cs typeface="+mn-cs"/>
              </a:rPr>
              <a:t>Amartya Kundu Durjoy, CSE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92870A89-ABD3-5C5E-59DB-00EA77FCC8E6}"/>
              </a:ext>
            </a:extLst>
          </p:cNvPr>
          <p:cNvSpPr txBox="1">
            <a:spLocks noChangeArrowheads="1"/>
          </p:cNvSpPr>
          <p:nvPr/>
        </p:nvSpPr>
        <p:spPr>
          <a:xfrm>
            <a:off x="381000" y="1145796"/>
            <a:ext cx="9994900" cy="90805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257168" indent="-274320" algn="l" defTabSz="685783" rtl="0" eaLnBrk="1" latinLnBrk="0" hangingPunct="1">
              <a:lnSpc>
                <a:spcPct val="90000"/>
              </a:lnSpc>
              <a:spcBef>
                <a:spcPts val="900"/>
              </a:spcBef>
              <a:spcAft>
                <a:spcPts val="150"/>
              </a:spcAft>
              <a:buClr>
                <a:srgbClr val="C00000"/>
              </a:buClr>
              <a:buSzPct val="80000"/>
              <a:buFont typeface="Wingdings" panose="05000000000000000000" pitchFamily="2" charset="2"/>
              <a:buChar char="q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65760" indent="-228600" algn="l" defTabSz="685783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>
                  <a:lumMod val="50000"/>
                </a:schemeClr>
              </a:buClr>
              <a:buSzPct val="70000"/>
              <a:buFont typeface="Wingdings" panose="05000000000000000000" pitchFamily="2" charset="2"/>
              <a:buChar char="Ø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48640" indent="-182880" algn="l" defTabSz="685783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31520" indent="-137156" algn="l" defTabSz="685783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rgbClr val="2108DC"/>
              </a:buClr>
              <a:buFont typeface="Calibri" pitchFamily="34" charset="0"/>
              <a:buChar char="◦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22960" indent="-137156" algn="l" defTabSz="685783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824980" indent="-171446" algn="l" defTabSz="685783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Char char="◦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974976" indent="-171446" algn="l" defTabSz="685783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Char char="◦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124972" indent="-171446" algn="l" defTabSz="685783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Char char="◦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274969" indent="-171446" algn="l" defTabSz="685783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Char char="◦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fontAlgn="auto"/>
            <a:r>
              <a:rPr lang="en-US" altLang="en-US" dirty="0"/>
              <a:t>Let L be represented by vector V and passing through point P</a:t>
            </a:r>
          </a:p>
        </p:txBody>
      </p:sp>
      <p:sp>
        <p:nvSpPr>
          <p:cNvPr id="10" name="Rectangle 4">
            <a:extLst>
              <a:ext uri="{FF2B5EF4-FFF2-40B4-BE49-F238E27FC236}">
                <a16:creationId xmlns:a16="http://schemas.microsoft.com/office/drawing/2014/main" id="{F479B304-92CA-9FA7-F0E4-3CF41BABBB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5400" y="1779184"/>
            <a:ext cx="5166254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748" tIns="49875" rIns="99748" bIns="49875"/>
          <a:lstStyle>
            <a:lvl1pPr marL="338138" indent="-3381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AutoNum type="arabicPeriod"/>
            </a:pPr>
            <a:r>
              <a:rPr lang="en-US" altLang="en-US" sz="2800" dirty="0">
                <a:latin typeface="+mn-lt"/>
              </a:rPr>
              <a:t>Translate P to the origin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6F8CA74-4A0F-297E-551A-DB3F9691E4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26446" y="3967415"/>
            <a:ext cx="82550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748" tIns="49875" rIns="99748" bIns="49875"/>
          <a:lstStyle>
            <a:lvl1pPr marL="338138" indent="-3381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None/>
            </a:pPr>
            <a:r>
              <a:rPr lang="en-US" altLang="en-US" sz="3200" dirty="0">
                <a:latin typeface="+mn-lt"/>
              </a:rPr>
              <a:t>T</a:t>
            </a:r>
            <a:r>
              <a:rPr lang="en-US" altLang="en-US" sz="3200" baseline="-25000" dirty="0">
                <a:latin typeface="+mn-lt"/>
              </a:rPr>
              <a:t>-P</a:t>
            </a:r>
          </a:p>
        </p:txBody>
      </p:sp>
      <p:sp>
        <p:nvSpPr>
          <p:cNvPr id="13" name="Rectangle 5">
            <a:extLst>
              <a:ext uri="{FF2B5EF4-FFF2-40B4-BE49-F238E27FC236}">
                <a16:creationId xmlns:a16="http://schemas.microsoft.com/office/drawing/2014/main" id="{720BE0E9-4B5B-4428-C2C7-E6E25172DC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5400" y="2439584"/>
            <a:ext cx="5166254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748" tIns="49875" rIns="99748" bIns="49875"/>
          <a:lstStyle>
            <a:lvl1pPr marL="338138" indent="-3381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None/>
            </a:pPr>
            <a:r>
              <a:rPr lang="en-US" altLang="en-US" sz="2800" dirty="0">
                <a:latin typeface="+mn-lt"/>
                <a:cs typeface="Times New Roman" panose="02020603050405020304" pitchFamily="18" charset="0"/>
              </a:rPr>
              <a:t>2. Use M</a:t>
            </a:r>
            <a:r>
              <a:rPr lang="en-US" altLang="en-US" sz="2800" baseline="-25000" dirty="0">
                <a:latin typeface="+mn-lt"/>
                <a:cs typeface="Times New Roman" panose="02020603050405020304" pitchFamily="18" charset="0"/>
              </a:rPr>
              <a:t>R(</a:t>
            </a:r>
            <a:r>
              <a:rPr lang="en-US" altLang="en-US" sz="2800" baseline="-25000" dirty="0">
                <a:latin typeface="+mn-lt"/>
                <a:cs typeface="Times New Roman" panose="02020603050405020304" pitchFamily="18" charset="0"/>
                <a:sym typeface="Symbol" panose="05050102010706020507" pitchFamily="18" charset="2"/>
              </a:rPr>
              <a:t></a:t>
            </a:r>
            <a:r>
              <a:rPr lang="en-US" altLang="en-US" sz="2800" baseline="-25000" dirty="0">
                <a:latin typeface="+mn-lt"/>
                <a:cs typeface="Times New Roman" panose="02020603050405020304" pitchFamily="18" charset="0"/>
              </a:rPr>
              <a:t>) </a:t>
            </a:r>
            <a:r>
              <a:rPr lang="en-US" altLang="en-US" sz="2800" dirty="0">
                <a:latin typeface="+mn-lt"/>
                <a:cs typeface="Times New Roman" panose="02020603050405020304" pitchFamily="18" charset="0"/>
              </a:rPr>
              <a:t>for rotation</a:t>
            </a:r>
          </a:p>
        </p:txBody>
      </p:sp>
      <p:sp>
        <p:nvSpPr>
          <p:cNvPr id="14" name="Rectangle 11">
            <a:extLst>
              <a:ext uri="{FF2B5EF4-FFF2-40B4-BE49-F238E27FC236}">
                <a16:creationId xmlns:a16="http://schemas.microsoft.com/office/drawing/2014/main" id="{7F5F998F-1311-BF28-2802-F1870C2AE9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4200" y="3967415"/>
            <a:ext cx="167640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748" tIns="49875" rIns="99748" bIns="49875"/>
          <a:lstStyle>
            <a:lvl1pPr marL="338138" indent="-3381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None/>
            </a:pPr>
            <a:r>
              <a:rPr lang="en-US" altLang="en-US" sz="3200" dirty="0">
                <a:latin typeface="+mn-lt"/>
                <a:cs typeface="Times New Roman" panose="02020603050405020304" pitchFamily="18" charset="0"/>
              </a:rPr>
              <a:t>M</a:t>
            </a:r>
            <a:r>
              <a:rPr lang="en-US" altLang="en-US" sz="3200" baseline="-25000" dirty="0">
                <a:latin typeface="+mn-lt"/>
                <a:cs typeface="Times New Roman" panose="02020603050405020304" pitchFamily="18" charset="0"/>
              </a:rPr>
              <a:t>R(</a:t>
            </a:r>
            <a:r>
              <a:rPr lang="en-US" altLang="en-US" sz="3200" baseline="-25000" dirty="0">
                <a:latin typeface="+mn-lt"/>
                <a:cs typeface="Times New Roman" panose="02020603050405020304" pitchFamily="18" charset="0"/>
                <a:sym typeface="Symbol" panose="05050102010706020507" pitchFamily="18" charset="2"/>
              </a:rPr>
              <a:t></a:t>
            </a:r>
            <a:r>
              <a:rPr lang="en-US" altLang="en-US" sz="3200" baseline="-25000" dirty="0">
                <a:latin typeface="+mn-lt"/>
                <a:cs typeface="Times New Roman" panose="02020603050405020304" pitchFamily="18" charset="0"/>
              </a:rPr>
              <a:t>)</a:t>
            </a:r>
            <a:r>
              <a:rPr lang="en-US" altLang="en-US" sz="3200" baseline="-25000" dirty="0">
                <a:latin typeface="Times New Roman" panose="02020603050405020304" pitchFamily="18" charset="0"/>
              </a:rPr>
              <a:t> </a:t>
            </a:r>
            <a:r>
              <a:rPr lang="en-US" altLang="en-US" sz="3200" dirty="0">
                <a:latin typeface="Times New Roman" panose="02020603050405020304" pitchFamily="18" charset="0"/>
              </a:rPr>
              <a:t>*</a:t>
            </a:r>
            <a:endParaRPr lang="en-US" altLang="en-US" sz="3200" baseline="-25000" dirty="0">
              <a:latin typeface="Times New Roman" panose="02020603050405020304" pitchFamily="18" charset="0"/>
            </a:endParaRPr>
          </a:p>
        </p:txBody>
      </p:sp>
      <p:sp>
        <p:nvSpPr>
          <p:cNvPr id="16" name="Rectangle 8">
            <a:extLst>
              <a:ext uri="{FF2B5EF4-FFF2-40B4-BE49-F238E27FC236}">
                <a16:creationId xmlns:a16="http://schemas.microsoft.com/office/drawing/2014/main" id="{A2F10290-981A-66D5-679B-750B2F546B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5400" y="3137820"/>
            <a:ext cx="5166254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748" tIns="49875" rIns="99748" bIns="49875"/>
          <a:lstStyle>
            <a:lvl1pPr marL="338138" indent="-3381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None/>
            </a:pPr>
            <a:r>
              <a:rPr lang="en-US" altLang="en-US" sz="2800" dirty="0">
                <a:latin typeface="+mn-lt"/>
              </a:rPr>
              <a:t>3. Reverse step 1</a:t>
            </a:r>
          </a:p>
        </p:txBody>
      </p:sp>
      <p:sp>
        <p:nvSpPr>
          <p:cNvPr id="17" name="Rectangle 14">
            <a:extLst>
              <a:ext uri="{FF2B5EF4-FFF2-40B4-BE49-F238E27FC236}">
                <a16:creationId xmlns:a16="http://schemas.microsoft.com/office/drawing/2014/main" id="{7996B704-5DE4-662F-F9E8-6F6C771B51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1200" y="3967415"/>
            <a:ext cx="132080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748" tIns="49875" rIns="99748" bIns="49875"/>
          <a:lstStyle>
            <a:lvl1pPr marL="338138" indent="-3381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None/>
            </a:pPr>
            <a:r>
              <a:rPr lang="en-US" altLang="en-US" sz="3200" dirty="0">
                <a:latin typeface="Times New Roman" panose="02020603050405020304" pitchFamily="18" charset="0"/>
              </a:rPr>
              <a:t>T</a:t>
            </a:r>
            <a:r>
              <a:rPr lang="en-US" altLang="en-US" sz="3200" baseline="-25000" dirty="0">
                <a:latin typeface="Times New Roman" panose="02020603050405020304" pitchFamily="18" charset="0"/>
              </a:rPr>
              <a:t>P</a:t>
            </a:r>
            <a:r>
              <a:rPr lang="en-US" altLang="en-US" sz="3200" baseline="30000" dirty="0">
                <a:latin typeface="Times New Roman" panose="02020603050405020304" pitchFamily="18" charset="0"/>
              </a:rPr>
              <a:t>   </a:t>
            </a:r>
            <a:r>
              <a:rPr lang="en-US" altLang="en-US" sz="3200" dirty="0">
                <a:latin typeface="Times New Roman" panose="02020603050405020304" pitchFamily="18" charset="0"/>
              </a:rPr>
              <a:t>*</a:t>
            </a:r>
          </a:p>
        </p:txBody>
      </p:sp>
      <p:sp>
        <p:nvSpPr>
          <p:cNvPr id="18" name="Rectangle 9">
            <a:extLst>
              <a:ext uri="{FF2B5EF4-FFF2-40B4-BE49-F238E27FC236}">
                <a16:creationId xmlns:a16="http://schemas.microsoft.com/office/drawing/2014/main" id="{87742C36-3C42-FB6B-B00A-463F8FC293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0400" y="3967415"/>
            <a:ext cx="132080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748" tIns="49875" rIns="99748" bIns="49875"/>
          <a:lstStyle>
            <a:lvl1pPr marL="338138" indent="-3381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None/>
            </a:pPr>
            <a:r>
              <a:rPr lang="en-US" altLang="en-US" sz="3200" dirty="0">
                <a:latin typeface="Times New Roman" panose="02020603050405020304" pitchFamily="18" charset="0"/>
              </a:rPr>
              <a:t>R</a:t>
            </a:r>
            <a:r>
              <a:rPr lang="en-US" altLang="en-US" sz="3200" baseline="-25000" dirty="0">
                <a:latin typeface="Times New Roman" panose="02020603050405020304" pitchFamily="18" charset="0"/>
                <a:sym typeface="Symbol" panose="05050102010706020507" pitchFamily="18" charset="2"/>
              </a:rPr>
              <a:t>,L</a:t>
            </a:r>
            <a:r>
              <a:rPr lang="en-US" altLang="en-US" sz="3200" dirty="0">
                <a:latin typeface="Times New Roman" panose="02020603050405020304" pitchFamily="18" charset="0"/>
                <a:sym typeface="Symbol" panose="05050102010706020507" pitchFamily="18" charset="2"/>
              </a:rPr>
              <a:t> = </a:t>
            </a:r>
            <a:endParaRPr lang="en-US" altLang="en-US" sz="3200" baseline="-25000" dirty="0">
              <a:latin typeface="Times New Roman" panose="02020603050405020304" pitchFamily="18" charset="0"/>
            </a:endParaRPr>
          </a:p>
        </p:txBody>
      </p:sp>
      <p:sp>
        <p:nvSpPr>
          <p:cNvPr id="19" name="Rectangle 9">
            <a:extLst>
              <a:ext uri="{FF2B5EF4-FFF2-40B4-BE49-F238E27FC236}">
                <a16:creationId xmlns:a16="http://schemas.microsoft.com/office/drawing/2014/main" id="{510EE883-EF07-AB46-4250-66FCCD4310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399" y="4934710"/>
            <a:ext cx="8051791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748" tIns="49875" rIns="99748" bIns="49875"/>
          <a:lstStyle>
            <a:lvl1pPr marL="338138" indent="-3381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tx2"/>
              </a:buClr>
              <a:buSzPct val="95000"/>
            </a:pPr>
            <a:r>
              <a:rPr lang="en-US" altLang="en-US" sz="2800" dirty="0">
                <a:cs typeface="Times New Roman" panose="02020603050405020304" pitchFamily="18" charset="0"/>
              </a:rPr>
              <a:t>i.e.        M</a:t>
            </a:r>
            <a:r>
              <a:rPr lang="en-US" altLang="en-US" sz="2800" baseline="-25000" dirty="0">
                <a:cs typeface="Times New Roman" panose="02020603050405020304" pitchFamily="18" charset="0"/>
              </a:rPr>
              <a:t>R(</a:t>
            </a:r>
            <a:r>
              <a:rPr lang="en-US" altLang="en-US" sz="2800" baseline="-25000" dirty="0">
                <a:cs typeface="Times New Roman" panose="02020603050405020304" pitchFamily="18" charset="0"/>
                <a:sym typeface="Symbol" panose="05050102010706020507" pitchFamily="18" charset="2"/>
              </a:rPr>
              <a:t></a:t>
            </a:r>
            <a:r>
              <a:rPr lang="en-US" altLang="en-US" sz="2800" baseline="-25000" dirty="0">
                <a:cs typeface="Times New Roman" panose="02020603050405020304" pitchFamily="18" charset="0"/>
              </a:rPr>
              <a:t>)  </a:t>
            </a:r>
            <a:r>
              <a:rPr lang="en-US" altLang="en-US" sz="2800" dirty="0">
                <a:latin typeface="Times New Roman" panose="02020603050405020304" pitchFamily="18" charset="0"/>
                <a:sym typeface="Symbol" panose="05050102010706020507" pitchFamily="18" charset="2"/>
              </a:rPr>
              <a:t>=  </a:t>
            </a:r>
            <a:r>
              <a:rPr lang="en-US" altLang="en-US" sz="2800" dirty="0">
                <a:latin typeface="Times New Roman" panose="02020603050405020304" pitchFamily="18" charset="0"/>
              </a:rPr>
              <a:t>A</a:t>
            </a:r>
            <a:r>
              <a:rPr lang="en-US" altLang="en-US" sz="2800" baseline="-25000" dirty="0">
                <a:latin typeface="Times New Roman" panose="02020603050405020304" pitchFamily="18" charset="0"/>
              </a:rPr>
              <a:t>V</a:t>
            </a:r>
            <a:r>
              <a:rPr lang="en-US" altLang="en-US" sz="2800" baseline="30000" dirty="0">
                <a:latin typeface="Times New Roman" panose="02020603050405020304" pitchFamily="18" charset="0"/>
              </a:rPr>
              <a:t>-1  </a:t>
            </a:r>
            <a:r>
              <a:rPr lang="en-US" altLang="en-US" sz="2800" dirty="0">
                <a:latin typeface="Times New Roman" panose="02020603050405020304" pitchFamily="18" charset="0"/>
              </a:rPr>
              <a:t>* </a:t>
            </a:r>
            <a:r>
              <a:rPr lang="en-US" altLang="en-US" sz="2800" dirty="0" err="1">
                <a:latin typeface="Times New Roman" panose="02020603050405020304" pitchFamily="18" charset="0"/>
              </a:rPr>
              <a:t>R</a:t>
            </a:r>
            <a:r>
              <a:rPr lang="en-US" altLang="en-US" sz="2800" baseline="-25000" dirty="0" err="1">
                <a:latin typeface="Times New Roman" panose="02020603050405020304" pitchFamily="18" charset="0"/>
                <a:sym typeface="Symbol" panose="05050102010706020507" pitchFamily="18" charset="2"/>
              </a:rPr>
              <a:t>,k</a:t>
            </a:r>
            <a:r>
              <a:rPr lang="en-US" altLang="en-US" sz="2800" dirty="0">
                <a:latin typeface="Times New Roman" panose="02020603050405020304" pitchFamily="18" charset="0"/>
              </a:rPr>
              <a:t>* A</a:t>
            </a:r>
            <a:r>
              <a:rPr lang="en-US" altLang="en-US" sz="2800" baseline="-25000" dirty="0">
                <a:latin typeface="Times New Roman" panose="02020603050405020304" pitchFamily="18" charset="0"/>
              </a:rPr>
              <a:t>V</a:t>
            </a:r>
          </a:p>
        </p:txBody>
      </p:sp>
      <p:sp>
        <p:nvSpPr>
          <p:cNvPr id="26" name="Rectangle 13">
            <a:extLst>
              <a:ext uri="{FF2B5EF4-FFF2-40B4-BE49-F238E27FC236}">
                <a16:creationId xmlns:a16="http://schemas.microsoft.com/office/drawing/2014/main" id="{C58E17DE-4EAE-A84C-6687-4640E831D0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41600" y="5710317"/>
            <a:ext cx="5568616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748" tIns="49875" rIns="99748" bIns="49875"/>
          <a:lstStyle>
            <a:lvl1pPr marL="338138" indent="-3381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tx2"/>
              </a:buClr>
              <a:buSzPct val="95000"/>
            </a:pPr>
            <a:r>
              <a:rPr lang="en-US" altLang="en-US" sz="2800" dirty="0">
                <a:latin typeface="Times New Roman" panose="02020603050405020304" pitchFamily="18" charset="0"/>
              </a:rPr>
              <a:t>= R</a:t>
            </a:r>
            <a:r>
              <a:rPr lang="en-US" altLang="en-US" sz="2800" baseline="-25000" dirty="0">
                <a:latin typeface="Times New Roman" panose="02020603050405020304" pitchFamily="18" charset="0"/>
                <a:sym typeface="Symbol" panose="05050102010706020507" pitchFamily="18" charset="2"/>
              </a:rPr>
              <a:t>,</a:t>
            </a:r>
            <a:r>
              <a:rPr lang="en-US" altLang="en-US" sz="2800" baseline="-25000" dirty="0" err="1">
                <a:latin typeface="Times New Roman" panose="02020603050405020304" pitchFamily="18" charset="0"/>
                <a:sym typeface="Symbol" panose="05050102010706020507" pitchFamily="18" charset="2"/>
              </a:rPr>
              <a:t>i</a:t>
            </a:r>
            <a:r>
              <a:rPr lang="en-US" altLang="en-US" sz="2800" baseline="-25000" dirty="0">
                <a:latin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lang="en-US" altLang="en-US" sz="2800" dirty="0">
                <a:latin typeface="Times New Roman" panose="02020603050405020304" pitchFamily="18" charset="0"/>
              </a:rPr>
              <a:t>* </a:t>
            </a:r>
            <a:r>
              <a:rPr lang="en-US" altLang="en-US" sz="2800" dirty="0" err="1">
                <a:latin typeface="Times New Roman" panose="02020603050405020304" pitchFamily="18" charset="0"/>
              </a:rPr>
              <a:t>R</a:t>
            </a:r>
            <a:r>
              <a:rPr lang="en-US" altLang="en-US" sz="2800" baseline="-25000" dirty="0" err="1">
                <a:latin typeface="Times New Roman" panose="02020603050405020304" pitchFamily="18" charset="0"/>
                <a:sym typeface="Symbol" panose="05050102010706020507" pitchFamily="18" charset="2"/>
              </a:rPr>
              <a:t>,j</a:t>
            </a:r>
            <a:r>
              <a:rPr lang="en-US" altLang="en-US" sz="2800" baseline="30000" dirty="0">
                <a:latin typeface="Times New Roman" panose="02020603050405020304" pitchFamily="18" charset="0"/>
              </a:rPr>
              <a:t> </a:t>
            </a:r>
            <a:r>
              <a:rPr lang="en-US" altLang="en-US" sz="2800" dirty="0">
                <a:latin typeface="Times New Roman" panose="02020603050405020304" pitchFamily="18" charset="0"/>
              </a:rPr>
              <a:t>* </a:t>
            </a:r>
            <a:r>
              <a:rPr lang="en-US" altLang="en-US" sz="2800" dirty="0" err="1">
                <a:latin typeface="Times New Roman" panose="02020603050405020304" pitchFamily="18" charset="0"/>
              </a:rPr>
              <a:t>R</a:t>
            </a:r>
            <a:r>
              <a:rPr lang="en-US" altLang="en-US" sz="2800" baseline="-25000" dirty="0" err="1">
                <a:latin typeface="Times New Roman" panose="02020603050405020304" pitchFamily="18" charset="0"/>
                <a:sym typeface="Symbol" panose="05050102010706020507" pitchFamily="18" charset="2"/>
              </a:rPr>
              <a:t>,k</a:t>
            </a:r>
            <a:r>
              <a:rPr lang="en-US" altLang="en-US" sz="2800" dirty="0">
                <a:latin typeface="Times New Roman" panose="02020603050405020304" pitchFamily="18" charset="0"/>
              </a:rPr>
              <a:t> * R</a:t>
            </a:r>
            <a:r>
              <a:rPr lang="en-US" altLang="en-US" sz="2800" baseline="-25000" dirty="0">
                <a:latin typeface="Times New Roman" panose="02020603050405020304" pitchFamily="18" charset="0"/>
              </a:rPr>
              <a:t>-</a:t>
            </a:r>
            <a:r>
              <a:rPr lang="en-US" altLang="en-US" sz="2800" baseline="-25000" dirty="0">
                <a:latin typeface="Times New Roman" panose="02020603050405020304" pitchFamily="18" charset="0"/>
                <a:sym typeface="Symbol" panose="05050102010706020507" pitchFamily="18" charset="2"/>
              </a:rPr>
              <a:t>,</a:t>
            </a:r>
            <a:r>
              <a:rPr lang="en-US" altLang="en-US" sz="2800" baseline="-25000" dirty="0" err="1">
                <a:latin typeface="Times New Roman" panose="02020603050405020304" pitchFamily="18" charset="0"/>
                <a:sym typeface="Symbol" panose="05050102010706020507" pitchFamily="18" charset="2"/>
              </a:rPr>
              <a:t>i</a:t>
            </a:r>
            <a:r>
              <a:rPr lang="en-US" altLang="en-US" sz="2800" baseline="-25000" dirty="0">
                <a:latin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lang="en-US" altLang="en-US" sz="2800" dirty="0">
                <a:latin typeface="Times New Roman" panose="02020603050405020304" pitchFamily="18" charset="0"/>
              </a:rPr>
              <a:t>* R</a:t>
            </a:r>
            <a:r>
              <a:rPr lang="en-US" altLang="en-US" sz="2800" baseline="-25000" dirty="0">
                <a:latin typeface="Times New Roman" panose="02020603050405020304" pitchFamily="18" charset="0"/>
                <a:sym typeface="Symbol" panose="05050102010706020507" pitchFamily="18" charset="2"/>
              </a:rPr>
              <a:t>,</a:t>
            </a:r>
            <a:r>
              <a:rPr lang="en-US" altLang="en-US" sz="2800" baseline="-25000" dirty="0" err="1">
                <a:latin typeface="Times New Roman" panose="02020603050405020304" pitchFamily="18" charset="0"/>
                <a:sym typeface="Symbol" panose="05050102010706020507" pitchFamily="18" charset="2"/>
              </a:rPr>
              <a:t>i</a:t>
            </a:r>
            <a:endParaRPr lang="en-US" altLang="en-US" sz="2800" baseline="-25000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650972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Rectangle 2">
            <a:extLst>
              <a:ext uri="{FF2B5EF4-FFF2-40B4-BE49-F238E27FC236}">
                <a16:creationId xmlns:a16="http://schemas.microsoft.com/office/drawing/2014/main" id="{020478BF-37B6-CD20-2CDA-49E05BD6683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>
                <a:ea typeface="굴림" panose="020B0600000101010101" pitchFamily="34" charset="-127"/>
              </a:rPr>
              <a:t>DIY</a:t>
            </a:r>
          </a:p>
        </p:txBody>
      </p:sp>
      <p:sp>
        <p:nvSpPr>
          <p:cNvPr id="200707" name="Rectangle 3">
            <a:extLst>
              <a:ext uri="{FF2B5EF4-FFF2-40B4-BE49-F238E27FC236}">
                <a16:creationId xmlns:a16="http://schemas.microsoft.com/office/drawing/2014/main" id="{365B9B1F-71AC-5BCD-8CE6-93B82FB54C95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>
                <a:ea typeface="굴림" panose="020B0600000101010101" pitchFamily="34" charset="-127"/>
              </a:rPr>
              <a:t>Exhibit a unit quaternion that performs a rotation of 60 degrees about the axis 0,3,4 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315AB3A-CE61-FAB4-7EFE-38EE2E9D06FE}"/>
              </a:ext>
            </a:extLst>
          </p:cNvPr>
          <p:cNvSpPr txBox="1"/>
          <p:nvPr/>
        </p:nvSpPr>
        <p:spPr>
          <a:xfrm>
            <a:off x="2743200" y="4732493"/>
            <a:ext cx="4572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Mathematics for Computer Graphics</a:t>
            </a:r>
          </a:p>
          <a:p>
            <a:pPr lvl="1"/>
            <a:r>
              <a:rPr lang="en-US" dirty="0"/>
              <a:t> </a:t>
            </a:r>
            <a:r>
              <a:rPr lang="en-US" b="0" i="0" dirty="0">
                <a:solidFill>
                  <a:srgbClr val="000000"/>
                </a:solidFill>
                <a:effectLst/>
                <a:latin typeface="HbbkbdMqjwscFfkwykAdvTT5ada87cc"/>
              </a:rPr>
              <a:t>John Vince</a:t>
            </a:r>
            <a:r>
              <a:rPr lang="en-US" dirty="0"/>
              <a:t> </a:t>
            </a:r>
            <a:br>
              <a:rPr lang="en-US" dirty="0"/>
            </a:b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0CC32C3-9208-B153-CBFC-99D2EA48FDDC}"/>
              </a:ext>
            </a:extLst>
          </p:cNvPr>
          <p:cNvSpPr txBox="1"/>
          <p:nvPr/>
        </p:nvSpPr>
        <p:spPr>
          <a:xfrm>
            <a:off x="2819400" y="5486400"/>
            <a:ext cx="5029200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Mathematics for 3D Game Programming and Computer Graphics</a:t>
            </a:r>
          </a:p>
          <a:p>
            <a:pPr lvl="1"/>
            <a:r>
              <a:rPr lang="en-US" sz="1600" dirty="0"/>
              <a:t>Eric Lengyel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712925A-89CD-D6B6-FCE4-A3B6BD5E284D}"/>
              </a:ext>
            </a:extLst>
          </p:cNvPr>
          <p:cNvSpPr txBox="1"/>
          <p:nvPr/>
        </p:nvSpPr>
        <p:spPr>
          <a:xfrm>
            <a:off x="2057400" y="4461274"/>
            <a:ext cx="15824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Further Study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4C92DC-0B0A-5E1A-3409-04A4CBC84D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r>
              <a:rPr lang="en-US" altLang="en-US">
                <a:latin typeface="Calibri" panose="020F0502020204030204"/>
                <a:cs typeface="+mn-cs"/>
              </a:rPr>
              <a:t>Amartya Kundu Durjoy, CSE</a:t>
            </a:r>
          </a:p>
        </p:txBody>
      </p:sp>
    </p:spTree>
    <p:extLst>
      <p:ext uri="{BB962C8B-B14F-4D97-AF65-F5344CB8AC3E}">
        <p14:creationId xmlns:p14="http://schemas.microsoft.com/office/powerpoint/2010/main" val="248566739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sym typeface="Symbol" panose="05050102010706020507" pitchFamily="18" charset="2"/>
              </a:rPr>
              <a:t>Mirror reflection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Amartya Kundu Durjoy, CSE</a:t>
            </a:r>
          </a:p>
        </p:txBody>
      </p:sp>
      <p:sp>
        <p:nvSpPr>
          <p:cNvPr id="93192" name="Freeform 8"/>
          <p:cNvSpPr>
            <a:spLocks/>
          </p:cNvSpPr>
          <p:nvPr/>
        </p:nvSpPr>
        <p:spPr bwMode="auto">
          <a:xfrm>
            <a:off x="3411406" y="1977761"/>
            <a:ext cx="1363794" cy="3061229"/>
          </a:xfrm>
          <a:custGeom>
            <a:avLst/>
            <a:gdLst/>
            <a:ahLst/>
            <a:cxnLst>
              <a:cxn ang="0">
                <a:pos x="186" y="1780"/>
              </a:cxn>
              <a:cxn ang="0">
                <a:pos x="112" y="1668"/>
              </a:cxn>
              <a:cxn ang="0">
                <a:pos x="112" y="1445"/>
              </a:cxn>
              <a:cxn ang="0">
                <a:pos x="149" y="1390"/>
              </a:cxn>
              <a:cxn ang="0">
                <a:pos x="121" y="1306"/>
              </a:cxn>
              <a:cxn ang="0">
                <a:pos x="56" y="1148"/>
              </a:cxn>
              <a:cxn ang="0">
                <a:pos x="47" y="1037"/>
              </a:cxn>
              <a:cxn ang="0">
                <a:pos x="0" y="767"/>
              </a:cxn>
              <a:cxn ang="0">
                <a:pos x="10" y="702"/>
              </a:cxn>
              <a:cxn ang="0">
                <a:pos x="37" y="693"/>
              </a:cxn>
              <a:cxn ang="0">
                <a:pos x="56" y="665"/>
              </a:cxn>
              <a:cxn ang="0">
                <a:pos x="47" y="609"/>
              </a:cxn>
              <a:cxn ang="0">
                <a:pos x="37" y="581"/>
              </a:cxn>
              <a:cxn ang="0">
                <a:pos x="10" y="386"/>
              </a:cxn>
              <a:cxn ang="0">
                <a:pos x="65" y="321"/>
              </a:cxn>
              <a:cxn ang="0">
                <a:pos x="186" y="275"/>
              </a:cxn>
              <a:cxn ang="0">
                <a:pos x="298" y="200"/>
              </a:cxn>
              <a:cxn ang="0">
                <a:pos x="381" y="191"/>
              </a:cxn>
              <a:cxn ang="0">
                <a:pos x="502" y="135"/>
              </a:cxn>
              <a:cxn ang="0">
                <a:pos x="623" y="89"/>
              </a:cxn>
              <a:cxn ang="0">
                <a:pos x="716" y="52"/>
              </a:cxn>
              <a:cxn ang="0">
                <a:pos x="734" y="24"/>
              </a:cxn>
              <a:cxn ang="0">
                <a:pos x="790" y="5"/>
              </a:cxn>
              <a:cxn ang="0">
                <a:pos x="793" y="987"/>
              </a:cxn>
            </a:cxnLst>
            <a:rect l="0" t="0" r="r" b="b"/>
            <a:pathLst>
              <a:path w="793" h="1780">
                <a:moveTo>
                  <a:pt x="186" y="1780"/>
                </a:moveTo>
                <a:cubicBezTo>
                  <a:pt x="174" y="1730"/>
                  <a:pt x="154" y="1696"/>
                  <a:pt x="112" y="1668"/>
                </a:cubicBezTo>
                <a:cubicBezTo>
                  <a:pt x="89" y="1583"/>
                  <a:pt x="85" y="1583"/>
                  <a:pt x="112" y="1445"/>
                </a:cubicBezTo>
                <a:cubicBezTo>
                  <a:pt x="116" y="1423"/>
                  <a:pt x="149" y="1390"/>
                  <a:pt x="149" y="1390"/>
                </a:cubicBezTo>
                <a:cubicBezTo>
                  <a:pt x="127" y="1325"/>
                  <a:pt x="136" y="1353"/>
                  <a:pt x="121" y="1306"/>
                </a:cubicBezTo>
                <a:cubicBezTo>
                  <a:pt x="115" y="1245"/>
                  <a:pt x="124" y="1170"/>
                  <a:pt x="56" y="1148"/>
                </a:cubicBezTo>
                <a:cubicBezTo>
                  <a:pt x="4" y="1113"/>
                  <a:pt x="28" y="1088"/>
                  <a:pt x="47" y="1037"/>
                </a:cubicBezTo>
                <a:cubicBezTo>
                  <a:pt x="61" y="950"/>
                  <a:pt x="41" y="847"/>
                  <a:pt x="0" y="767"/>
                </a:cubicBezTo>
                <a:cubicBezTo>
                  <a:pt x="3" y="745"/>
                  <a:pt x="0" y="722"/>
                  <a:pt x="10" y="702"/>
                </a:cubicBezTo>
                <a:cubicBezTo>
                  <a:pt x="14" y="694"/>
                  <a:pt x="30" y="699"/>
                  <a:pt x="37" y="693"/>
                </a:cubicBezTo>
                <a:cubicBezTo>
                  <a:pt x="46" y="686"/>
                  <a:pt x="50" y="674"/>
                  <a:pt x="56" y="665"/>
                </a:cubicBezTo>
                <a:cubicBezTo>
                  <a:pt x="53" y="646"/>
                  <a:pt x="51" y="627"/>
                  <a:pt x="47" y="609"/>
                </a:cubicBezTo>
                <a:cubicBezTo>
                  <a:pt x="45" y="599"/>
                  <a:pt x="39" y="591"/>
                  <a:pt x="37" y="581"/>
                </a:cubicBezTo>
                <a:cubicBezTo>
                  <a:pt x="25" y="516"/>
                  <a:pt x="30" y="449"/>
                  <a:pt x="10" y="386"/>
                </a:cubicBezTo>
                <a:cubicBezTo>
                  <a:pt x="22" y="349"/>
                  <a:pt x="27" y="333"/>
                  <a:pt x="65" y="321"/>
                </a:cubicBezTo>
                <a:cubicBezTo>
                  <a:pt x="84" y="267"/>
                  <a:pt x="128" y="281"/>
                  <a:pt x="186" y="275"/>
                </a:cubicBezTo>
                <a:cubicBezTo>
                  <a:pt x="224" y="250"/>
                  <a:pt x="261" y="225"/>
                  <a:pt x="298" y="200"/>
                </a:cubicBezTo>
                <a:cubicBezTo>
                  <a:pt x="321" y="184"/>
                  <a:pt x="353" y="194"/>
                  <a:pt x="381" y="191"/>
                </a:cubicBezTo>
                <a:cubicBezTo>
                  <a:pt x="424" y="177"/>
                  <a:pt x="459" y="150"/>
                  <a:pt x="502" y="135"/>
                </a:cubicBezTo>
                <a:cubicBezTo>
                  <a:pt x="575" y="161"/>
                  <a:pt x="574" y="122"/>
                  <a:pt x="623" y="89"/>
                </a:cubicBezTo>
                <a:cubicBezTo>
                  <a:pt x="644" y="25"/>
                  <a:pt x="614" y="89"/>
                  <a:pt x="716" y="52"/>
                </a:cubicBezTo>
                <a:cubicBezTo>
                  <a:pt x="726" y="48"/>
                  <a:pt x="726" y="32"/>
                  <a:pt x="734" y="24"/>
                </a:cubicBezTo>
                <a:cubicBezTo>
                  <a:pt x="758" y="0"/>
                  <a:pt x="761" y="5"/>
                  <a:pt x="790" y="5"/>
                </a:cubicBezTo>
                <a:lnTo>
                  <a:pt x="793" y="987"/>
                </a:lnTo>
              </a:path>
            </a:pathLst>
          </a:custGeom>
          <a:gradFill rotWithShape="1">
            <a:gsLst>
              <a:gs pos="0">
                <a:schemeClr val="accent2">
                  <a:gamma/>
                  <a:shade val="46275"/>
                  <a:invGamma/>
                  <a:alpha val="2000"/>
                </a:schemeClr>
              </a:gs>
              <a:gs pos="100000">
                <a:schemeClr val="accent2">
                  <a:alpha val="39000"/>
                </a:schemeClr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charset="0"/>
            </a:endParaRPr>
          </a:p>
        </p:txBody>
      </p:sp>
      <p:sp>
        <p:nvSpPr>
          <p:cNvPr id="93194" name="Freeform 10"/>
          <p:cNvSpPr>
            <a:spLocks/>
          </p:cNvSpPr>
          <p:nvPr/>
        </p:nvSpPr>
        <p:spPr bwMode="auto">
          <a:xfrm>
            <a:off x="4770042" y="1931327"/>
            <a:ext cx="2479940" cy="1743869"/>
          </a:xfrm>
          <a:custGeom>
            <a:avLst/>
            <a:gdLst>
              <a:gd name="T0" fmla="*/ 2271713 w 1442"/>
              <a:gd name="T1" fmla="*/ 1585913 h 1014"/>
              <a:gd name="T2" fmla="*/ 2211388 w 1442"/>
              <a:gd name="T3" fmla="*/ 1039813 h 1014"/>
              <a:gd name="T4" fmla="*/ 2227263 w 1442"/>
              <a:gd name="T5" fmla="*/ 906463 h 1014"/>
              <a:gd name="T6" fmla="*/ 2271713 w 1442"/>
              <a:gd name="T7" fmla="*/ 877888 h 1014"/>
              <a:gd name="T8" fmla="*/ 2286000 w 1442"/>
              <a:gd name="T9" fmla="*/ 493713 h 1014"/>
              <a:gd name="T10" fmla="*/ 2271713 w 1442"/>
              <a:gd name="T11" fmla="*/ 376238 h 1014"/>
              <a:gd name="T12" fmla="*/ 2227263 w 1442"/>
              <a:gd name="T13" fmla="*/ 346075 h 1014"/>
              <a:gd name="T14" fmla="*/ 2241550 w 1442"/>
              <a:gd name="T15" fmla="*/ 287338 h 1014"/>
              <a:gd name="T16" fmla="*/ 2255838 w 1442"/>
              <a:gd name="T17" fmla="*/ 169863 h 1014"/>
              <a:gd name="T18" fmla="*/ 1327150 w 1442"/>
              <a:gd name="T19" fmla="*/ 95250 h 1014"/>
              <a:gd name="T20" fmla="*/ 1179512 w 1442"/>
              <a:gd name="T21" fmla="*/ 66675 h 1014"/>
              <a:gd name="T22" fmla="*/ 1062038 w 1442"/>
              <a:gd name="T23" fmla="*/ 6350 h 1014"/>
              <a:gd name="T24" fmla="*/ 633412 w 1442"/>
              <a:gd name="T25" fmla="*/ 22225 h 1014"/>
              <a:gd name="T26" fmla="*/ 530225 w 1442"/>
              <a:gd name="T27" fmla="*/ 66675 h 1014"/>
              <a:gd name="T28" fmla="*/ 117475 w 1442"/>
              <a:gd name="T29" fmla="*/ 109538 h 1014"/>
              <a:gd name="T30" fmla="*/ 73025 w 1442"/>
              <a:gd name="T31" fmla="*/ 125413 h 1014"/>
              <a:gd name="T32" fmla="*/ 0 w 1442"/>
              <a:gd name="T33" fmla="*/ 139700 h 1014"/>
              <a:gd name="T34" fmla="*/ 4762 w 1442"/>
              <a:gd name="T35" fmla="*/ 1609725 h 1014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1442"/>
              <a:gd name="T55" fmla="*/ 0 h 1014"/>
              <a:gd name="T56" fmla="*/ 1442 w 1442"/>
              <a:gd name="T57" fmla="*/ 1014 h 1014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1442" h="1014">
                <a:moveTo>
                  <a:pt x="1431" y="999"/>
                </a:moveTo>
                <a:cubicBezTo>
                  <a:pt x="1402" y="887"/>
                  <a:pt x="1432" y="764"/>
                  <a:pt x="1393" y="655"/>
                </a:cubicBezTo>
                <a:cubicBezTo>
                  <a:pt x="1396" y="627"/>
                  <a:pt x="1393" y="597"/>
                  <a:pt x="1403" y="571"/>
                </a:cubicBezTo>
                <a:cubicBezTo>
                  <a:pt x="1407" y="561"/>
                  <a:pt x="1429" y="564"/>
                  <a:pt x="1431" y="553"/>
                </a:cubicBezTo>
                <a:cubicBezTo>
                  <a:pt x="1442" y="473"/>
                  <a:pt x="1437" y="392"/>
                  <a:pt x="1440" y="311"/>
                </a:cubicBezTo>
                <a:cubicBezTo>
                  <a:pt x="1437" y="286"/>
                  <a:pt x="1440" y="260"/>
                  <a:pt x="1431" y="237"/>
                </a:cubicBezTo>
                <a:cubicBezTo>
                  <a:pt x="1427" y="227"/>
                  <a:pt x="1407" y="229"/>
                  <a:pt x="1403" y="218"/>
                </a:cubicBezTo>
                <a:cubicBezTo>
                  <a:pt x="1399" y="206"/>
                  <a:pt x="1410" y="194"/>
                  <a:pt x="1412" y="181"/>
                </a:cubicBezTo>
                <a:cubicBezTo>
                  <a:pt x="1416" y="156"/>
                  <a:pt x="1418" y="132"/>
                  <a:pt x="1421" y="107"/>
                </a:cubicBezTo>
                <a:cubicBezTo>
                  <a:pt x="1263" y="0"/>
                  <a:pt x="954" y="62"/>
                  <a:pt x="836" y="60"/>
                </a:cubicBezTo>
                <a:cubicBezTo>
                  <a:pt x="808" y="56"/>
                  <a:pt x="771" y="55"/>
                  <a:pt x="743" y="42"/>
                </a:cubicBezTo>
                <a:cubicBezTo>
                  <a:pt x="718" y="30"/>
                  <a:pt x="669" y="4"/>
                  <a:pt x="669" y="4"/>
                </a:cubicBezTo>
                <a:cubicBezTo>
                  <a:pt x="579" y="7"/>
                  <a:pt x="489" y="8"/>
                  <a:pt x="399" y="14"/>
                </a:cubicBezTo>
                <a:cubicBezTo>
                  <a:pt x="319" y="19"/>
                  <a:pt x="401" y="22"/>
                  <a:pt x="334" y="42"/>
                </a:cubicBezTo>
                <a:cubicBezTo>
                  <a:pt x="252" y="67"/>
                  <a:pt x="159" y="57"/>
                  <a:pt x="74" y="69"/>
                </a:cubicBezTo>
                <a:cubicBezTo>
                  <a:pt x="65" y="72"/>
                  <a:pt x="56" y="77"/>
                  <a:pt x="46" y="79"/>
                </a:cubicBezTo>
                <a:cubicBezTo>
                  <a:pt x="31" y="83"/>
                  <a:pt x="0" y="88"/>
                  <a:pt x="0" y="88"/>
                </a:cubicBezTo>
                <a:lnTo>
                  <a:pt x="3" y="1014"/>
                </a:lnTo>
              </a:path>
            </a:pathLst>
          </a:custGeom>
          <a:solidFill>
            <a:srgbClr val="EAEAEA">
              <a:alpha val="27058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grpSp>
        <p:nvGrpSpPr>
          <p:cNvPr id="39941" name="Group 26"/>
          <p:cNvGrpSpPr>
            <a:grpSpLocks/>
          </p:cNvGrpSpPr>
          <p:nvPr/>
        </p:nvGrpSpPr>
        <p:grpSpPr bwMode="auto">
          <a:xfrm>
            <a:off x="3289300" y="1281246"/>
            <a:ext cx="4870450" cy="4662355"/>
            <a:chOff x="1248" y="816"/>
            <a:chExt cx="2832" cy="2711"/>
          </a:xfrm>
        </p:grpSpPr>
        <p:sp>
          <p:nvSpPr>
            <p:cNvPr id="39967" name="Line 4"/>
            <p:cNvSpPr>
              <a:spLocks noChangeShapeType="1"/>
            </p:cNvSpPr>
            <p:nvPr/>
          </p:nvSpPr>
          <p:spPr bwMode="auto">
            <a:xfrm>
              <a:off x="2112" y="2208"/>
              <a:ext cx="172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68" name="Line 5"/>
            <p:cNvSpPr>
              <a:spLocks noChangeShapeType="1"/>
            </p:cNvSpPr>
            <p:nvPr/>
          </p:nvSpPr>
          <p:spPr bwMode="auto">
            <a:xfrm flipV="1">
              <a:off x="2112" y="864"/>
              <a:ext cx="0" cy="13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69" name="Line 6"/>
            <p:cNvSpPr>
              <a:spLocks noChangeShapeType="1"/>
            </p:cNvSpPr>
            <p:nvPr/>
          </p:nvSpPr>
          <p:spPr bwMode="auto">
            <a:xfrm flipH="1">
              <a:off x="1344" y="2208"/>
              <a:ext cx="768" cy="10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70" name="Text Box 23"/>
            <p:cNvSpPr txBox="1">
              <a:spLocks noChangeArrowheads="1"/>
            </p:cNvSpPr>
            <p:nvPr/>
          </p:nvSpPr>
          <p:spPr bwMode="auto">
            <a:xfrm>
              <a:off x="1248" y="3312"/>
              <a:ext cx="240" cy="2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/>
                <a:t>z</a:t>
              </a:r>
            </a:p>
          </p:txBody>
        </p:sp>
        <p:sp>
          <p:nvSpPr>
            <p:cNvPr id="39971" name="Text Box 24"/>
            <p:cNvSpPr txBox="1">
              <a:spLocks noChangeArrowheads="1"/>
            </p:cNvSpPr>
            <p:nvPr/>
          </p:nvSpPr>
          <p:spPr bwMode="auto">
            <a:xfrm>
              <a:off x="2160" y="816"/>
              <a:ext cx="240" cy="2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/>
                <a:t>y</a:t>
              </a:r>
            </a:p>
          </p:txBody>
        </p:sp>
        <p:sp>
          <p:nvSpPr>
            <p:cNvPr id="39972" name="Text Box 25"/>
            <p:cNvSpPr txBox="1">
              <a:spLocks noChangeArrowheads="1"/>
            </p:cNvSpPr>
            <p:nvPr/>
          </p:nvSpPr>
          <p:spPr bwMode="auto">
            <a:xfrm>
              <a:off x="3840" y="2064"/>
              <a:ext cx="240" cy="2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/>
                <a:t>x</a:t>
              </a:r>
            </a:p>
          </p:txBody>
        </p:sp>
      </p:grpSp>
      <p:grpSp>
        <p:nvGrpSpPr>
          <p:cNvPr id="3" name="Group 28"/>
          <p:cNvGrpSpPr>
            <a:grpSpLocks/>
          </p:cNvGrpSpPr>
          <p:nvPr/>
        </p:nvGrpSpPr>
        <p:grpSpPr bwMode="auto">
          <a:xfrm>
            <a:off x="4377929" y="2973521"/>
            <a:ext cx="2693194" cy="1227931"/>
            <a:chOff x="1881" y="1800"/>
            <a:chExt cx="1566" cy="714"/>
          </a:xfrm>
        </p:grpSpPr>
        <p:sp>
          <p:nvSpPr>
            <p:cNvPr id="39962" name="Oval 11"/>
            <p:cNvSpPr>
              <a:spLocks noChangeArrowheads="1"/>
            </p:cNvSpPr>
            <p:nvPr/>
          </p:nvSpPr>
          <p:spPr bwMode="auto">
            <a:xfrm>
              <a:off x="2544" y="1872"/>
              <a:ext cx="48" cy="4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9963" name="Line 12"/>
            <p:cNvSpPr>
              <a:spLocks noChangeShapeType="1"/>
            </p:cNvSpPr>
            <p:nvPr/>
          </p:nvSpPr>
          <p:spPr bwMode="auto">
            <a:xfrm>
              <a:off x="2565" y="1920"/>
              <a:ext cx="0" cy="57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64" name="Line 15"/>
            <p:cNvSpPr>
              <a:spLocks noChangeAspect="1" noChangeShapeType="1"/>
            </p:cNvSpPr>
            <p:nvPr/>
          </p:nvSpPr>
          <p:spPr bwMode="auto">
            <a:xfrm flipV="1">
              <a:off x="2571" y="2196"/>
              <a:ext cx="225" cy="31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65" name="Line 19"/>
            <p:cNvSpPr>
              <a:spLocks noChangeShapeType="1"/>
            </p:cNvSpPr>
            <p:nvPr/>
          </p:nvSpPr>
          <p:spPr bwMode="auto">
            <a:xfrm flipH="1">
              <a:off x="1881" y="2514"/>
              <a:ext cx="67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66" name="Text Box 27"/>
            <p:cNvSpPr txBox="1">
              <a:spLocks noChangeArrowheads="1"/>
            </p:cNvSpPr>
            <p:nvPr/>
          </p:nvSpPr>
          <p:spPr bwMode="auto">
            <a:xfrm>
              <a:off x="2679" y="1800"/>
              <a:ext cx="768" cy="2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/>
                <a:t>P(x,y,z)</a:t>
              </a:r>
            </a:p>
          </p:txBody>
        </p:sp>
      </p:grpSp>
      <p:grpSp>
        <p:nvGrpSpPr>
          <p:cNvPr id="4" name="Group 32"/>
          <p:cNvGrpSpPr>
            <a:grpSpLocks/>
          </p:cNvGrpSpPr>
          <p:nvPr/>
        </p:nvGrpSpPr>
        <p:grpSpPr bwMode="auto">
          <a:xfrm>
            <a:off x="5946383" y="1693995"/>
            <a:ext cx="2130821" cy="889133"/>
            <a:chOff x="2793" y="1056"/>
            <a:chExt cx="1239" cy="517"/>
          </a:xfrm>
        </p:grpSpPr>
        <p:sp>
          <p:nvSpPr>
            <p:cNvPr id="39959" name="Line 17"/>
            <p:cNvSpPr>
              <a:spLocks noChangeAspect="1" noChangeShapeType="1"/>
            </p:cNvSpPr>
            <p:nvPr/>
          </p:nvSpPr>
          <p:spPr bwMode="auto">
            <a:xfrm flipV="1">
              <a:off x="2793" y="1257"/>
              <a:ext cx="225" cy="316"/>
            </a:xfrm>
            <a:prstGeom prst="line">
              <a:avLst/>
            </a:prstGeom>
            <a:noFill/>
            <a:ln w="9525">
              <a:solidFill>
                <a:srgbClr val="FF0066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60" name="Oval 18"/>
            <p:cNvSpPr>
              <a:spLocks noChangeArrowheads="1"/>
            </p:cNvSpPr>
            <p:nvPr/>
          </p:nvSpPr>
          <p:spPr bwMode="auto">
            <a:xfrm>
              <a:off x="3006" y="1200"/>
              <a:ext cx="48" cy="4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9961" name="Text Box 29"/>
            <p:cNvSpPr txBox="1">
              <a:spLocks noChangeArrowheads="1"/>
            </p:cNvSpPr>
            <p:nvPr/>
          </p:nvSpPr>
          <p:spPr bwMode="auto">
            <a:xfrm>
              <a:off x="3120" y="1056"/>
              <a:ext cx="912" cy="2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/>
                <a:t>P(x,y,-z)</a:t>
              </a:r>
            </a:p>
          </p:txBody>
        </p:sp>
      </p:grpSp>
      <p:sp>
        <p:nvSpPr>
          <p:cNvPr id="93191" name="Freeform 7"/>
          <p:cNvSpPr>
            <a:spLocks/>
          </p:cNvSpPr>
          <p:nvPr/>
        </p:nvSpPr>
        <p:spPr bwMode="auto">
          <a:xfrm>
            <a:off x="3779442" y="3675191"/>
            <a:ext cx="3498056" cy="1439466"/>
          </a:xfrm>
          <a:custGeom>
            <a:avLst/>
            <a:gdLst/>
            <a:ahLst/>
            <a:cxnLst>
              <a:cxn ang="0">
                <a:pos x="0" y="746"/>
              </a:cxn>
              <a:cxn ang="0">
                <a:pos x="121" y="774"/>
              </a:cxn>
              <a:cxn ang="0">
                <a:pos x="279" y="793"/>
              </a:cxn>
              <a:cxn ang="0">
                <a:pos x="455" y="774"/>
              </a:cxn>
              <a:cxn ang="0">
                <a:pos x="687" y="783"/>
              </a:cxn>
              <a:cxn ang="0">
                <a:pos x="743" y="746"/>
              </a:cxn>
              <a:cxn ang="0">
                <a:pos x="845" y="728"/>
              </a:cxn>
              <a:cxn ang="0">
                <a:pos x="985" y="765"/>
              </a:cxn>
              <a:cxn ang="0">
                <a:pos x="1059" y="783"/>
              </a:cxn>
              <a:cxn ang="0">
                <a:pos x="1133" y="821"/>
              </a:cxn>
              <a:cxn ang="0">
                <a:pos x="1291" y="746"/>
              </a:cxn>
              <a:cxn ang="0">
                <a:pos x="1514" y="774"/>
              </a:cxn>
              <a:cxn ang="0">
                <a:pos x="1626" y="756"/>
              </a:cxn>
              <a:cxn ang="0">
                <a:pos x="1681" y="700"/>
              </a:cxn>
              <a:cxn ang="0">
                <a:pos x="1877" y="616"/>
              </a:cxn>
              <a:cxn ang="0">
                <a:pos x="1923" y="328"/>
              </a:cxn>
              <a:cxn ang="0">
                <a:pos x="1951" y="319"/>
              </a:cxn>
              <a:cxn ang="0">
                <a:pos x="1988" y="300"/>
              </a:cxn>
              <a:cxn ang="0">
                <a:pos x="1960" y="198"/>
              </a:cxn>
              <a:cxn ang="0">
                <a:pos x="2025" y="124"/>
              </a:cxn>
              <a:cxn ang="0">
                <a:pos x="2025" y="31"/>
              </a:cxn>
              <a:cxn ang="0">
                <a:pos x="2034" y="3"/>
              </a:cxn>
              <a:cxn ang="0">
                <a:pos x="579" y="0"/>
              </a:cxn>
            </a:cxnLst>
            <a:rect l="0" t="0" r="r" b="b"/>
            <a:pathLst>
              <a:path w="2034" h="837">
                <a:moveTo>
                  <a:pt x="0" y="746"/>
                </a:moveTo>
                <a:cubicBezTo>
                  <a:pt x="42" y="753"/>
                  <a:pt x="81" y="761"/>
                  <a:pt x="121" y="774"/>
                </a:cubicBezTo>
                <a:cubicBezTo>
                  <a:pt x="162" y="837"/>
                  <a:pt x="214" y="808"/>
                  <a:pt x="279" y="793"/>
                </a:cubicBezTo>
                <a:cubicBezTo>
                  <a:pt x="348" y="758"/>
                  <a:pt x="368" y="766"/>
                  <a:pt x="455" y="774"/>
                </a:cubicBezTo>
                <a:cubicBezTo>
                  <a:pt x="538" y="794"/>
                  <a:pt x="602" y="791"/>
                  <a:pt x="687" y="783"/>
                </a:cubicBezTo>
                <a:cubicBezTo>
                  <a:pt x="773" y="755"/>
                  <a:pt x="647" y="800"/>
                  <a:pt x="743" y="746"/>
                </a:cubicBezTo>
                <a:cubicBezTo>
                  <a:pt x="757" y="738"/>
                  <a:pt x="843" y="728"/>
                  <a:pt x="845" y="728"/>
                </a:cubicBezTo>
                <a:cubicBezTo>
                  <a:pt x="916" y="736"/>
                  <a:pt x="926" y="745"/>
                  <a:pt x="985" y="765"/>
                </a:cubicBezTo>
                <a:cubicBezTo>
                  <a:pt x="1014" y="775"/>
                  <a:pt x="1033" y="770"/>
                  <a:pt x="1059" y="783"/>
                </a:cubicBezTo>
                <a:cubicBezTo>
                  <a:pt x="1155" y="831"/>
                  <a:pt x="1065" y="797"/>
                  <a:pt x="1133" y="821"/>
                </a:cubicBezTo>
                <a:cubicBezTo>
                  <a:pt x="1189" y="801"/>
                  <a:pt x="1235" y="766"/>
                  <a:pt x="1291" y="746"/>
                </a:cubicBezTo>
                <a:cubicBezTo>
                  <a:pt x="1367" y="751"/>
                  <a:pt x="1441" y="751"/>
                  <a:pt x="1514" y="774"/>
                </a:cubicBezTo>
                <a:cubicBezTo>
                  <a:pt x="1552" y="770"/>
                  <a:pt x="1596" y="779"/>
                  <a:pt x="1626" y="756"/>
                </a:cubicBezTo>
                <a:cubicBezTo>
                  <a:pt x="1647" y="740"/>
                  <a:pt x="1681" y="700"/>
                  <a:pt x="1681" y="700"/>
                </a:cubicBezTo>
                <a:cubicBezTo>
                  <a:pt x="1716" y="602"/>
                  <a:pt x="1767" y="624"/>
                  <a:pt x="1877" y="616"/>
                </a:cubicBezTo>
                <a:cubicBezTo>
                  <a:pt x="1935" y="526"/>
                  <a:pt x="1912" y="457"/>
                  <a:pt x="1923" y="328"/>
                </a:cubicBezTo>
                <a:cubicBezTo>
                  <a:pt x="1924" y="318"/>
                  <a:pt x="1942" y="323"/>
                  <a:pt x="1951" y="319"/>
                </a:cubicBezTo>
                <a:cubicBezTo>
                  <a:pt x="1964" y="314"/>
                  <a:pt x="1976" y="306"/>
                  <a:pt x="1988" y="300"/>
                </a:cubicBezTo>
                <a:cubicBezTo>
                  <a:pt x="1981" y="264"/>
                  <a:pt x="1971" y="233"/>
                  <a:pt x="1960" y="198"/>
                </a:cubicBezTo>
                <a:cubicBezTo>
                  <a:pt x="1972" y="139"/>
                  <a:pt x="1970" y="142"/>
                  <a:pt x="2025" y="124"/>
                </a:cubicBezTo>
                <a:cubicBezTo>
                  <a:pt x="2013" y="74"/>
                  <a:pt x="2012" y="92"/>
                  <a:pt x="2025" y="31"/>
                </a:cubicBezTo>
                <a:cubicBezTo>
                  <a:pt x="2027" y="21"/>
                  <a:pt x="2034" y="3"/>
                  <a:pt x="2034" y="3"/>
                </a:cubicBezTo>
                <a:lnTo>
                  <a:pt x="579" y="0"/>
                </a:lnTo>
              </a:path>
            </a:pathLst>
          </a:custGeom>
          <a:gradFill rotWithShape="1">
            <a:gsLst>
              <a:gs pos="0">
                <a:schemeClr val="folHlink">
                  <a:gamma/>
                  <a:shade val="46275"/>
                  <a:invGamma/>
                  <a:alpha val="45000"/>
                </a:schemeClr>
              </a:gs>
              <a:gs pos="100000">
                <a:schemeClr val="folHlink">
                  <a:alpha val="32001"/>
                </a:schemeClr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charset="0"/>
            </a:endParaRPr>
          </a:p>
        </p:txBody>
      </p:sp>
      <p:grpSp>
        <p:nvGrpSpPr>
          <p:cNvPr id="5" name="Group 35"/>
          <p:cNvGrpSpPr>
            <a:grpSpLocks/>
          </p:cNvGrpSpPr>
          <p:nvPr/>
        </p:nvGrpSpPr>
        <p:grpSpPr bwMode="auto">
          <a:xfrm>
            <a:off x="5518150" y="4170494"/>
            <a:ext cx="1733550" cy="1375833"/>
            <a:chOff x="2544" y="2496"/>
            <a:chExt cx="1008" cy="800"/>
          </a:xfrm>
        </p:grpSpPr>
        <p:sp>
          <p:nvSpPr>
            <p:cNvPr id="39956" name="Line 13"/>
            <p:cNvSpPr>
              <a:spLocks noChangeShapeType="1"/>
            </p:cNvSpPr>
            <p:nvPr/>
          </p:nvSpPr>
          <p:spPr bwMode="auto">
            <a:xfrm>
              <a:off x="2571" y="2496"/>
              <a:ext cx="0" cy="576"/>
            </a:xfrm>
            <a:prstGeom prst="line">
              <a:avLst/>
            </a:prstGeom>
            <a:noFill/>
            <a:ln w="9525">
              <a:solidFill>
                <a:srgbClr val="FF0066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57" name="Oval 14"/>
            <p:cNvSpPr>
              <a:spLocks noChangeArrowheads="1"/>
            </p:cNvSpPr>
            <p:nvPr/>
          </p:nvSpPr>
          <p:spPr bwMode="auto">
            <a:xfrm>
              <a:off x="2544" y="3072"/>
              <a:ext cx="48" cy="4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9958" name="Text Box 30"/>
            <p:cNvSpPr txBox="1">
              <a:spLocks noChangeArrowheads="1"/>
            </p:cNvSpPr>
            <p:nvPr/>
          </p:nvSpPr>
          <p:spPr bwMode="auto">
            <a:xfrm>
              <a:off x="2640" y="3081"/>
              <a:ext cx="912" cy="2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/>
                <a:t>P(x,-y,z)</a:t>
              </a:r>
            </a:p>
          </p:txBody>
        </p:sp>
      </p:grpSp>
      <p:grpSp>
        <p:nvGrpSpPr>
          <p:cNvPr id="6" name="Group 33"/>
          <p:cNvGrpSpPr>
            <a:grpSpLocks/>
          </p:cNvGrpSpPr>
          <p:nvPr/>
        </p:nvGrpSpPr>
        <p:grpSpPr bwMode="auto">
          <a:xfrm>
            <a:off x="2051050" y="2932243"/>
            <a:ext cx="2311400" cy="369755"/>
            <a:chOff x="528" y="1776"/>
            <a:chExt cx="1344" cy="215"/>
          </a:xfrm>
        </p:grpSpPr>
        <p:sp>
          <p:nvSpPr>
            <p:cNvPr id="39953" name="Line 21"/>
            <p:cNvSpPr>
              <a:spLocks noChangeShapeType="1"/>
            </p:cNvSpPr>
            <p:nvPr/>
          </p:nvSpPr>
          <p:spPr bwMode="auto">
            <a:xfrm flipH="1">
              <a:off x="1200" y="1881"/>
              <a:ext cx="672" cy="0"/>
            </a:xfrm>
            <a:prstGeom prst="line">
              <a:avLst/>
            </a:prstGeom>
            <a:noFill/>
            <a:ln w="9525">
              <a:solidFill>
                <a:srgbClr val="FF0066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54" name="Oval 22"/>
            <p:cNvSpPr>
              <a:spLocks noChangeArrowheads="1"/>
            </p:cNvSpPr>
            <p:nvPr/>
          </p:nvSpPr>
          <p:spPr bwMode="auto">
            <a:xfrm>
              <a:off x="1170" y="1842"/>
              <a:ext cx="48" cy="4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9955" name="Text Box 31"/>
            <p:cNvSpPr txBox="1">
              <a:spLocks noChangeArrowheads="1"/>
            </p:cNvSpPr>
            <p:nvPr/>
          </p:nvSpPr>
          <p:spPr bwMode="auto">
            <a:xfrm>
              <a:off x="528" y="1776"/>
              <a:ext cx="912" cy="2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/>
                <a:t>P(-x,y,z)</a:t>
              </a:r>
            </a:p>
          </p:txBody>
        </p:sp>
      </p:grpSp>
      <p:grpSp>
        <p:nvGrpSpPr>
          <p:cNvPr id="7" name="Group 38"/>
          <p:cNvGrpSpPr>
            <a:grpSpLocks/>
          </p:cNvGrpSpPr>
          <p:nvPr/>
        </p:nvGrpSpPr>
        <p:grpSpPr bwMode="auto">
          <a:xfrm>
            <a:off x="5578348" y="2602042"/>
            <a:ext cx="352557" cy="1057672"/>
            <a:chOff x="2579" y="1584"/>
            <a:chExt cx="205" cy="615"/>
          </a:xfrm>
        </p:grpSpPr>
        <p:sp>
          <p:nvSpPr>
            <p:cNvPr id="39951" name="Line 16"/>
            <p:cNvSpPr>
              <a:spLocks noChangeAspect="1" noChangeShapeType="1"/>
            </p:cNvSpPr>
            <p:nvPr/>
          </p:nvSpPr>
          <p:spPr bwMode="auto">
            <a:xfrm flipV="1">
              <a:off x="2579" y="1584"/>
              <a:ext cx="205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52" name="Line 36"/>
            <p:cNvSpPr>
              <a:spLocks noChangeShapeType="1"/>
            </p:cNvSpPr>
            <p:nvPr/>
          </p:nvSpPr>
          <p:spPr bwMode="auto">
            <a:xfrm>
              <a:off x="2784" y="1623"/>
              <a:ext cx="0" cy="57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" name="Group 39"/>
          <p:cNvGrpSpPr>
            <a:grpSpLocks/>
          </p:cNvGrpSpPr>
          <p:nvPr/>
        </p:nvGrpSpPr>
        <p:grpSpPr bwMode="auto">
          <a:xfrm>
            <a:off x="4377929" y="3112820"/>
            <a:ext cx="1155700" cy="1042194"/>
            <a:chOff x="1881" y="1881"/>
            <a:chExt cx="672" cy="606"/>
          </a:xfrm>
        </p:grpSpPr>
        <p:sp>
          <p:nvSpPr>
            <p:cNvPr id="39949" name="Line 20"/>
            <p:cNvSpPr>
              <a:spLocks noChangeShapeType="1"/>
            </p:cNvSpPr>
            <p:nvPr/>
          </p:nvSpPr>
          <p:spPr bwMode="auto">
            <a:xfrm flipH="1">
              <a:off x="1881" y="1881"/>
              <a:ext cx="67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50" name="Line 37"/>
            <p:cNvSpPr>
              <a:spLocks noChangeShapeType="1"/>
            </p:cNvSpPr>
            <p:nvPr/>
          </p:nvSpPr>
          <p:spPr bwMode="auto">
            <a:xfrm>
              <a:off x="1893" y="1911"/>
              <a:ext cx="0" cy="57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3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93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3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93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192" grpId="0" animBg="1"/>
      <p:bldP spid="93194" grpId="0" animBg="1"/>
      <p:bldP spid="93191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AutoShap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sym typeface="Symbol" panose="05050102010706020507" pitchFamily="18" charset="2"/>
              </a:rPr>
              <a:t>Mirror reflection</a:t>
            </a:r>
          </a:p>
        </p:txBody>
      </p:sp>
      <p:graphicFrame>
        <p:nvGraphicFramePr>
          <p:cNvPr id="18434" name="Object 4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07159107"/>
              </p:ext>
            </p:extLst>
          </p:nvPr>
        </p:nvGraphicFramePr>
        <p:xfrm>
          <a:off x="2216150" y="1435100"/>
          <a:ext cx="7191375" cy="458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908080" imgH="1854000" progId="Equation.3">
                  <p:embed/>
                </p:oleObj>
              </mc:Choice>
              <mc:Fallback>
                <p:oleObj name="Equation" r:id="rId2" imgW="2908080" imgH="18540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16150" y="1435100"/>
                        <a:ext cx="7191375" cy="4584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Amartya Kundu Durjoy, CSE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sym typeface="Symbol" panose="05050102010706020507" pitchFamily="18" charset="2"/>
              </a:rPr>
              <a:t>M</a:t>
            </a:r>
            <a:r>
              <a:rPr lang="en-US" altLang="en-US" baseline="-25000">
                <a:sym typeface="Symbol" panose="05050102010706020507" pitchFamily="18" charset="2"/>
              </a:rPr>
              <a:t>N,P   </a:t>
            </a:r>
            <a:r>
              <a:rPr lang="en-US" altLang="en-US">
                <a:sym typeface="Symbol" panose="05050102010706020507" pitchFamily="18" charset="2"/>
              </a:rPr>
              <a:t>:</a:t>
            </a:r>
            <a:r>
              <a:rPr lang="en-US" altLang="en-US" baseline="-25000">
                <a:sym typeface="Symbol" panose="05050102010706020507" pitchFamily="18" charset="2"/>
              </a:rPr>
              <a:t> </a:t>
            </a:r>
            <a:r>
              <a:rPr lang="en-US" altLang="en-US">
                <a:sym typeface="Symbol" panose="05050102010706020507" pitchFamily="18" charset="2"/>
              </a:rPr>
              <a:t>Mirror reflection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idx="1"/>
          </p:nvPr>
        </p:nvSpPr>
        <p:spPr>
          <a:xfrm>
            <a:off x="304804" y="1163178"/>
            <a:ext cx="11277595" cy="1207912"/>
          </a:xfrm>
        </p:spPr>
        <p:txBody>
          <a:bodyPr>
            <a:normAutofit/>
          </a:bodyPr>
          <a:lstStyle/>
          <a:p>
            <a:pPr marL="457200" indent="-457200"/>
            <a:r>
              <a:rPr lang="en-US" altLang="en-US" dirty="0"/>
              <a:t>Let the plane be represented by plane normal N and a point P in that plane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Amartya Kundu Durjoy, CSE</a:t>
            </a:r>
          </a:p>
        </p:txBody>
      </p:sp>
      <p:grpSp>
        <p:nvGrpSpPr>
          <p:cNvPr id="40965" name="Group 5"/>
          <p:cNvGrpSpPr>
            <a:grpSpLocks/>
          </p:cNvGrpSpPr>
          <p:nvPr/>
        </p:nvGrpSpPr>
        <p:grpSpPr bwMode="auto">
          <a:xfrm>
            <a:off x="6336771" y="2194560"/>
            <a:ext cx="3518694" cy="2579688"/>
            <a:chOff x="3172" y="2112"/>
            <a:chExt cx="2046" cy="1500"/>
          </a:xfrm>
        </p:grpSpPr>
        <p:sp>
          <p:nvSpPr>
            <p:cNvPr id="40975" name="Line 6"/>
            <p:cNvSpPr>
              <a:spLocks noChangeShapeType="1"/>
            </p:cNvSpPr>
            <p:nvPr/>
          </p:nvSpPr>
          <p:spPr bwMode="auto">
            <a:xfrm flipV="1">
              <a:off x="3932" y="2112"/>
              <a:ext cx="0" cy="864"/>
            </a:xfrm>
            <a:prstGeom prst="line">
              <a:avLst/>
            </a:prstGeom>
            <a:noFill/>
            <a:ln w="22225">
              <a:solidFill>
                <a:srgbClr val="003300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0976" name="Line 7"/>
            <p:cNvSpPr>
              <a:spLocks noChangeShapeType="1"/>
            </p:cNvSpPr>
            <p:nvPr/>
          </p:nvSpPr>
          <p:spPr bwMode="auto">
            <a:xfrm flipH="1">
              <a:off x="3186" y="2979"/>
              <a:ext cx="755" cy="452"/>
            </a:xfrm>
            <a:prstGeom prst="line">
              <a:avLst/>
            </a:prstGeom>
            <a:noFill/>
            <a:ln w="22225">
              <a:solidFill>
                <a:srgbClr val="003300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0977" name="Line 8"/>
            <p:cNvSpPr>
              <a:spLocks noChangeShapeType="1"/>
            </p:cNvSpPr>
            <p:nvPr/>
          </p:nvSpPr>
          <p:spPr bwMode="auto">
            <a:xfrm>
              <a:off x="3918" y="2979"/>
              <a:ext cx="1228" cy="633"/>
            </a:xfrm>
            <a:prstGeom prst="line">
              <a:avLst/>
            </a:prstGeom>
            <a:noFill/>
            <a:ln w="22225">
              <a:solidFill>
                <a:srgbClr val="003300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0978" name="Text Box 9"/>
            <p:cNvSpPr txBox="1">
              <a:spLocks noChangeArrowheads="1"/>
            </p:cNvSpPr>
            <p:nvPr/>
          </p:nvSpPr>
          <p:spPr bwMode="auto">
            <a:xfrm>
              <a:off x="3172" y="3168"/>
              <a:ext cx="174" cy="2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>
                  <a:latin typeface="Times New Roman" panose="02020603050405020304" pitchFamily="18" charset="0"/>
                </a:rPr>
                <a:t>x</a:t>
              </a:r>
            </a:p>
          </p:txBody>
        </p:sp>
        <p:sp>
          <p:nvSpPr>
            <p:cNvPr id="40979" name="Text Box 10"/>
            <p:cNvSpPr txBox="1">
              <a:spLocks noChangeArrowheads="1"/>
            </p:cNvSpPr>
            <p:nvPr/>
          </p:nvSpPr>
          <p:spPr bwMode="auto">
            <a:xfrm>
              <a:off x="5044" y="3369"/>
              <a:ext cx="174" cy="2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>
                  <a:latin typeface="Times New Roman" panose="02020603050405020304" pitchFamily="18" charset="0"/>
                </a:rPr>
                <a:t>y</a:t>
              </a:r>
            </a:p>
          </p:txBody>
        </p:sp>
        <p:sp>
          <p:nvSpPr>
            <p:cNvPr id="40980" name="Text Box 11"/>
            <p:cNvSpPr txBox="1">
              <a:spLocks noChangeArrowheads="1"/>
            </p:cNvSpPr>
            <p:nvPr/>
          </p:nvSpPr>
          <p:spPr bwMode="auto">
            <a:xfrm>
              <a:off x="3744" y="2126"/>
              <a:ext cx="167" cy="2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>
                  <a:latin typeface="Times New Roman" panose="02020603050405020304" pitchFamily="18" charset="0"/>
                </a:rPr>
                <a:t>z</a:t>
              </a:r>
            </a:p>
          </p:txBody>
        </p:sp>
      </p:grpSp>
      <p:grpSp>
        <p:nvGrpSpPr>
          <p:cNvPr id="40966" name="Group 12"/>
          <p:cNvGrpSpPr>
            <a:grpSpLocks/>
          </p:cNvGrpSpPr>
          <p:nvPr/>
        </p:nvGrpSpPr>
        <p:grpSpPr bwMode="auto">
          <a:xfrm>
            <a:off x="7924800" y="2103121"/>
            <a:ext cx="2228850" cy="1836739"/>
            <a:chOff x="4088" y="2021"/>
            <a:chExt cx="1296" cy="1068"/>
          </a:xfrm>
        </p:grpSpPr>
        <p:grpSp>
          <p:nvGrpSpPr>
            <p:cNvPr id="40967" name="Group 13"/>
            <p:cNvGrpSpPr>
              <a:grpSpLocks/>
            </p:cNvGrpSpPr>
            <p:nvPr/>
          </p:nvGrpSpPr>
          <p:grpSpPr bwMode="auto">
            <a:xfrm>
              <a:off x="4088" y="2021"/>
              <a:ext cx="1296" cy="1068"/>
              <a:chOff x="4088" y="2021"/>
              <a:chExt cx="1296" cy="1068"/>
            </a:xfrm>
          </p:grpSpPr>
          <p:sp>
            <p:nvSpPr>
              <p:cNvPr id="40970" name="AutoShape 14"/>
              <p:cNvSpPr>
                <a:spLocks noChangeArrowheads="1"/>
              </p:cNvSpPr>
              <p:nvPr/>
            </p:nvSpPr>
            <p:spPr bwMode="auto">
              <a:xfrm rot="13521">
                <a:off x="4088" y="2561"/>
                <a:ext cx="1296" cy="528"/>
              </a:xfrm>
              <a:prstGeom prst="parallelogram">
                <a:avLst>
                  <a:gd name="adj" fmla="val 61364"/>
                </a:avLst>
              </a:pr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40971" name="Line 15"/>
              <p:cNvSpPr>
                <a:spLocks noChangeShapeType="1"/>
              </p:cNvSpPr>
              <p:nvPr/>
            </p:nvSpPr>
            <p:spPr bwMode="auto">
              <a:xfrm rot="20011487" flipV="1">
                <a:off x="4305" y="2104"/>
                <a:ext cx="0" cy="480"/>
              </a:xfrm>
              <a:prstGeom prst="line">
                <a:avLst/>
              </a:prstGeom>
              <a:noFill/>
              <a:ln w="31750">
                <a:solidFill>
                  <a:srgbClr val="800000"/>
                </a:solidFill>
                <a:round/>
                <a:headEnd type="none" w="sm" len="sm"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40972" name="Text Box 16"/>
              <p:cNvSpPr txBox="1">
                <a:spLocks noChangeArrowheads="1"/>
              </p:cNvSpPr>
              <p:nvPr/>
            </p:nvSpPr>
            <p:spPr bwMode="auto">
              <a:xfrm rot="20011487">
                <a:off x="4210" y="2021"/>
                <a:ext cx="224" cy="2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r>
                  <a:rPr lang="en-US" altLang="en-US" sz="2167">
                    <a:latin typeface="Times New Roman" panose="02020603050405020304" pitchFamily="18" charset="0"/>
                  </a:rPr>
                  <a:t>N</a:t>
                </a:r>
              </a:p>
            </p:txBody>
          </p:sp>
          <p:sp>
            <p:nvSpPr>
              <p:cNvPr id="40973" name="Text Box 17"/>
              <p:cNvSpPr txBox="1">
                <a:spLocks noChangeArrowheads="1"/>
              </p:cNvSpPr>
              <p:nvPr/>
            </p:nvSpPr>
            <p:spPr bwMode="auto">
              <a:xfrm rot="20011487">
                <a:off x="4167" y="2477"/>
                <a:ext cx="197" cy="2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r>
                  <a:rPr lang="en-US" altLang="en-US" sz="2167">
                    <a:latin typeface="Times New Roman" panose="02020603050405020304" pitchFamily="18" charset="0"/>
                  </a:rPr>
                  <a:t>P</a:t>
                </a:r>
              </a:p>
            </p:txBody>
          </p:sp>
          <p:sp>
            <p:nvSpPr>
              <p:cNvPr id="40974" name="Oval 18"/>
              <p:cNvSpPr>
                <a:spLocks noChangeArrowheads="1"/>
              </p:cNvSpPr>
              <p:nvPr/>
            </p:nvSpPr>
            <p:spPr bwMode="auto">
              <a:xfrm rot="-1588513">
                <a:off x="4398" y="2548"/>
                <a:ext cx="48" cy="48"/>
              </a:xfrm>
              <a:prstGeom prst="ellipse">
                <a:avLst/>
              </a:prstGeom>
              <a:solidFill>
                <a:srgbClr val="800000"/>
              </a:solidFill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</p:grpSp>
        <p:sp>
          <p:nvSpPr>
            <p:cNvPr id="40968" name="AutoShape 19"/>
            <p:cNvSpPr>
              <a:spLocks noChangeArrowheads="1"/>
            </p:cNvSpPr>
            <p:nvPr/>
          </p:nvSpPr>
          <p:spPr bwMode="auto">
            <a:xfrm rot="-1588513">
              <a:off x="4807" y="2149"/>
              <a:ext cx="240" cy="288"/>
            </a:xfrm>
            <a:prstGeom prst="smileyFace">
              <a:avLst>
                <a:gd name="adj" fmla="val 4653"/>
              </a:avLst>
            </a:prstGeom>
            <a:gradFill rotWithShape="0">
              <a:gsLst>
                <a:gs pos="0">
                  <a:srgbClr val="FF0000"/>
                </a:gs>
                <a:gs pos="100000">
                  <a:schemeClr val="bg1"/>
                </a:gs>
              </a:gsLst>
              <a:lin ang="5400000" scaled="1"/>
            </a:gra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0969" name="AutoShape 20"/>
            <p:cNvSpPr>
              <a:spLocks noChangeArrowheads="1"/>
            </p:cNvSpPr>
            <p:nvPr/>
          </p:nvSpPr>
          <p:spPr bwMode="auto">
            <a:xfrm rot="-1588513">
              <a:off x="4932" y="2394"/>
              <a:ext cx="96" cy="336"/>
            </a:xfrm>
            <a:prstGeom prst="lightningBolt">
              <a:avLst/>
            </a:prstGeom>
            <a:solidFill>
              <a:srgbClr val="0000FF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</p:grpSp>
      <p:sp>
        <p:nvSpPr>
          <p:cNvPr id="21" name="Line 4"/>
          <p:cNvSpPr>
            <a:spLocks noChangeShapeType="1"/>
          </p:cNvSpPr>
          <p:nvPr/>
        </p:nvSpPr>
        <p:spPr bwMode="auto">
          <a:xfrm>
            <a:off x="2216150" y="5715000"/>
            <a:ext cx="7924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2" name="Rectangle 11"/>
          <p:cNvSpPr>
            <a:spLocks noChangeArrowheads="1"/>
          </p:cNvSpPr>
          <p:nvPr/>
        </p:nvSpPr>
        <p:spPr bwMode="auto">
          <a:xfrm>
            <a:off x="2286000" y="5905500"/>
            <a:ext cx="148590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748" tIns="49875" rIns="99748" bIns="49875"/>
          <a:lstStyle>
            <a:lvl1pPr marL="338138" indent="-3381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None/>
            </a:pPr>
            <a:r>
              <a:rPr lang="en-US" altLang="en-US" sz="3467" dirty="0">
                <a:latin typeface="Times New Roman" panose="02020603050405020304" pitchFamily="18" charset="0"/>
              </a:rPr>
              <a:t>M</a:t>
            </a:r>
            <a:r>
              <a:rPr lang="en-US" altLang="en-US" sz="3467" baseline="-25000" dirty="0">
                <a:latin typeface="Times New Roman" panose="02020603050405020304" pitchFamily="18" charset="0"/>
                <a:sym typeface="Symbol" panose="05050102010706020507" pitchFamily="18" charset="2"/>
              </a:rPr>
              <a:t>N,P</a:t>
            </a:r>
            <a:r>
              <a:rPr lang="en-US" altLang="en-US" sz="3467" dirty="0">
                <a:latin typeface="Times New Roman" panose="02020603050405020304" pitchFamily="18" charset="0"/>
                <a:sym typeface="Symbol" panose="05050102010706020507" pitchFamily="18" charset="2"/>
              </a:rPr>
              <a:t> = </a:t>
            </a:r>
            <a:endParaRPr lang="en-US" altLang="en-US" sz="3467" baseline="-25000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sym typeface="Symbol" panose="05050102010706020507" pitchFamily="18" charset="2"/>
              </a:rPr>
              <a:t>M</a:t>
            </a:r>
            <a:r>
              <a:rPr lang="en-US" altLang="en-US" baseline="-25000">
                <a:sym typeface="Symbol" panose="05050102010706020507" pitchFamily="18" charset="2"/>
              </a:rPr>
              <a:t>N,P   </a:t>
            </a:r>
            <a:r>
              <a:rPr lang="en-US" altLang="en-US">
                <a:sym typeface="Symbol" panose="05050102010706020507" pitchFamily="18" charset="2"/>
              </a:rPr>
              <a:t>:</a:t>
            </a:r>
            <a:r>
              <a:rPr lang="en-US" altLang="en-US" baseline="-25000">
                <a:sym typeface="Symbol" panose="05050102010706020507" pitchFamily="18" charset="2"/>
              </a:rPr>
              <a:t> </a:t>
            </a:r>
            <a:r>
              <a:rPr lang="en-US" altLang="en-US">
                <a:sym typeface="Symbol" panose="05050102010706020507" pitchFamily="18" charset="2"/>
              </a:rPr>
              <a:t>Mirror reflection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Amartya Kundu Durjoy, CSE</a:t>
            </a:r>
          </a:p>
        </p:txBody>
      </p:sp>
      <p:grpSp>
        <p:nvGrpSpPr>
          <p:cNvPr id="40965" name="Group 5"/>
          <p:cNvGrpSpPr>
            <a:grpSpLocks/>
          </p:cNvGrpSpPr>
          <p:nvPr/>
        </p:nvGrpSpPr>
        <p:grpSpPr bwMode="auto">
          <a:xfrm>
            <a:off x="6336771" y="2194560"/>
            <a:ext cx="3518694" cy="2579688"/>
            <a:chOff x="3172" y="2112"/>
            <a:chExt cx="2046" cy="1500"/>
          </a:xfrm>
        </p:grpSpPr>
        <p:sp>
          <p:nvSpPr>
            <p:cNvPr id="40975" name="Line 6"/>
            <p:cNvSpPr>
              <a:spLocks noChangeShapeType="1"/>
            </p:cNvSpPr>
            <p:nvPr/>
          </p:nvSpPr>
          <p:spPr bwMode="auto">
            <a:xfrm flipV="1">
              <a:off x="3932" y="2112"/>
              <a:ext cx="0" cy="864"/>
            </a:xfrm>
            <a:prstGeom prst="line">
              <a:avLst/>
            </a:prstGeom>
            <a:noFill/>
            <a:ln w="22225">
              <a:solidFill>
                <a:srgbClr val="003300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0976" name="Line 7"/>
            <p:cNvSpPr>
              <a:spLocks noChangeShapeType="1"/>
            </p:cNvSpPr>
            <p:nvPr/>
          </p:nvSpPr>
          <p:spPr bwMode="auto">
            <a:xfrm flipH="1">
              <a:off x="3194" y="2979"/>
              <a:ext cx="755" cy="452"/>
            </a:xfrm>
            <a:prstGeom prst="line">
              <a:avLst/>
            </a:prstGeom>
            <a:noFill/>
            <a:ln w="22225">
              <a:solidFill>
                <a:srgbClr val="003300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0977" name="Line 8"/>
            <p:cNvSpPr>
              <a:spLocks noChangeShapeType="1"/>
            </p:cNvSpPr>
            <p:nvPr/>
          </p:nvSpPr>
          <p:spPr bwMode="auto">
            <a:xfrm>
              <a:off x="3918" y="2979"/>
              <a:ext cx="1228" cy="633"/>
            </a:xfrm>
            <a:prstGeom prst="line">
              <a:avLst/>
            </a:prstGeom>
            <a:noFill/>
            <a:ln w="22225">
              <a:solidFill>
                <a:srgbClr val="003300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0978" name="Text Box 9"/>
            <p:cNvSpPr txBox="1">
              <a:spLocks noChangeArrowheads="1"/>
            </p:cNvSpPr>
            <p:nvPr/>
          </p:nvSpPr>
          <p:spPr bwMode="auto">
            <a:xfrm>
              <a:off x="3172" y="3168"/>
              <a:ext cx="174" cy="2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>
                  <a:latin typeface="Times New Roman" panose="02020603050405020304" pitchFamily="18" charset="0"/>
                </a:rPr>
                <a:t>x</a:t>
              </a:r>
            </a:p>
          </p:txBody>
        </p:sp>
        <p:sp>
          <p:nvSpPr>
            <p:cNvPr id="40979" name="Text Box 10"/>
            <p:cNvSpPr txBox="1">
              <a:spLocks noChangeArrowheads="1"/>
            </p:cNvSpPr>
            <p:nvPr/>
          </p:nvSpPr>
          <p:spPr bwMode="auto">
            <a:xfrm>
              <a:off x="5044" y="3369"/>
              <a:ext cx="174" cy="2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>
                  <a:latin typeface="Times New Roman" panose="02020603050405020304" pitchFamily="18" charset="0"/>
                </a:rPr>
                <a:t>y</a:t>
              </a:r>
            </a:p>
          </p:txBody>
        </p:sp>
        <p:sp>
          <p:nvSpPr>
            <p:cNvPr id="40980" name="Text Box 11"/>
            <p:cNvSpPr txBox="1">
              <a:spLocks noChangeArrowheads="1"/>
            </p:cNvSpPr>
            <p:nvPr/>
          </p:nvSpPr>
          <p:spPr bwMode="auto">
            <a:xfrm>
              <a:off x="3744" y="2126"/>
              <a:ext cx="167" cy="2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>
                  <a:latin typeface="Times New Roman" panose="02020603050405020304" pitchFamily="18" charset="0"/>
                </a:rPr>
                <a:t>z</a:t>
              </a:r>
            </a:p>
          </p:txBody>
        </p:sp>
      </p:grpSp>
      <p:grpSp>
        <p:nvGrpSpPr>
          <p:cNvPr id="40966" name="Group 12"/>
          <p:cNvGrpSpPr>
            <a:grpSpLocks/>
          </p:cNvGrpSpPr>
          <p:nvPr/>
        </p:nvGrpSpPr>
        <p:grpSpPr bwMode="auto">
          <a:xfrm>
            <a:off x="7924800" y="2103120"/>
            <a:ext cx="2228850" cy="1693996"/>
            <a:chOff x="4088" y="2104"/>
            <a:chExt cx="1296" cy="985"/>
          </a:xfrm>
          <a:noFill/>
        </p:grpSpPr>
        <p:grpSp>
          <p:nvGrpSpPr>
            <p:cNvPr id="40967" name="Group 13"/>
            <p:cNvGrpSpPr>
              <a:grpSpLocks/>
            </p:cNvGrpSpPr>
            <p:nvPr/>
          </p:nvGrpSpPr>
          <p:grpSpPr bwMode="auto">
            <a:xfrm>
              <a:off x="4088" y="2104"/>
              <a:ext cx="1296" cy="985"/>
              <a:chOff x="4088" y="2104"/>
              <a:chExt cx="1296" cy="985"/>
            </a:xfrm>
            <a:grpFill/>
          </p:grpSpPr>
          <p:sp>
            <p:nvSpPr>
              <p:cNvPr id="40970" name="AutoShape 14"/>
              <p:cNvSpPr>
                <a:spLocks noChangeArrowheads="1"/>
              </p:cNvSpPr>
              <p:nvPr/>
            </p:nvSpPr>
            <p:spPr bwMode="auto">
              <a:xfrm rot="13521">
                <a:off x="4088" y="2561"/>
                <a:ext cx="1296" cy="528"/>
              </a:xfrm>
              <a:prstGeom prst="parallelogram">
                <a:avLst>
                  <a:gd name="adj" fmla="val 61364"/>
                </a:avLst>
              </a:prstGeom>
              <a:grpFill/>
              <a:ln w="12700">
                <a:solidFill>
                  <a:schemeClr val="accent5">
                    <a:lumMod val="75000"/>
                  </a:schemeClr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40971" name="Line 15"/>
              <p:cNvSpPr>
                <a:spLocks noChangeShapeType="1"/>
              </p:cNvSpPr>
              <p:nvPr/>
            </p:nvSpPr>
            <p:spPr bwMode="auto">
              <a:xfrm rot="20011487" flipV="1">
                <a:off x="4305" y="2104"/>
                <a:ext cx="0" cy="480"/>
              </a:xfrm>
              <a:prstGeom prst="line">
                <a:avLst/>
              </a:prstGeom>
              <a:grpFill/>
              <a:ln w="31750">
                <a:solidFill>
                  <a:schemeClr val="accent5">
                    <a:lumMod val="75000"/>
                  </a:schemeClr>
                </a:solidFill>
                <a:round/>
                <a:headEnd type="none" w="sm" len="sm"/>
                <a:tailEnd type="triangle" w="sm" len="sm"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40974" name="Oval 18"/>
              <p:cNvSpPr>
                <a:spLocks noChangeArrowheads="1"/>
              </p:cNvSpPr>
              <p:nvPr/>
            </p:nvSpPr>
            <p:spPr bwMode="auto">
              <a:xfrm rot="-1588513">
                <a:off x="4398" y="2548"/>
                <a:ext cx="48" cy="48"/>
              </a:xfrm>
              <a:prstGeom prst="ellipse">
                <a:avLst/>
              </a:prstGeom>
              <a:grpFill/>
              <a:ln w="12700">
                <a:solidFill>
                  <a:schemeClr val="accent5">
                    <a:lumMod val="75000"/>
                  </a:schemeClr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</p:grpSp>
        <p:sp>
          <p:nvSpPr>
            <p:cNvPr id="40968" name="AutoShape 19"/>
            <p:cNvSpPr>
              <a:spLocks noChangeArrowheads="1"/>
            </p:cNvSpPr>
            <p:nvPr/>
          </p:nvSpPr>
          <p:spPr bwMode="auto">
            <a:xfrm rot="-1588513">
              <a:off x="4807" y="2149"/>
              <a:ext cx="240" cy="288"/>
            </a:xfrm>
            <a:prstGeom prst="smileyFace">
              <a:avLst>
                <a:gd name="adj" fmla="val 4653"/>
              </a:avLst>
            </a:prstGeom>
            <a:grpFill/>
            <a:ln w="12700">
              <a:solidFill>
                <a:schemeClr val="accent5">
                  <a:lumMod val="75000"/>
                </a:schemeClr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0969" name="AutoShape 20"/>
            <p:cNvSpPr>
              <a:spLocks noChangeArrowheads="1"/>
            </p:cNvSpPr>
            <p:nvPr/>
          </p:nvSpPr>
          <p:spPr bwMode="auto">
            <a:xfrm rot="-1588513">
              <a:off x="4932" y="2394"/>
              <a:ext cx="96" cy="336"/>
            </a:xfrm>
            <a:prstGeom prst="lightningBolt">
              <a:avLst/>
            </a:prstGeom>
            <a:grpFill/>
            <a:ln w="12700">
              <a:solidFill>
                <a:schemeClr val="accent5">
                  <a:lumMod val="75000"/>
                </a:schemeClr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</p:grpSp>
      <p:grpSp>
        <p:nvGrpSpPr>
          <p:cNvPr id="22" name="Group 12"/>
          <p:cNvGrpSpPr>
            <a:grpSpLocks/>
          </p:cNvGrpSpPr>
          <p:nvPr/>
        </p:nvGrpSpPr>
        <p:grpSpPr bwMode="auto">
          <a:xfrm>
            <a:off x="7069835" y="2768381"/>
            <a:ext cx="2228850" cy="1836739"/>
            <a:chOff x="4088" y="2021"/>
            <a:chExt cx="1296" cy="1068"/>
          </a:xfrm>
        </p:grpSpPr>
        <p:grpSp>
          <p:nvGrpSpPr>
            <p:cNvPr id="23" name="Group 13"/>
            <p:cNvGrpSpPr>
              <a:grpSpLocks/>
            </p:cNvGrpSpPr>
            <p:nvPr/>
          </p:nvGrpSpPr>
          <p:grpSpPr bwMode="auto">
            <a:xfrm>
              <a:off x="4088" y="2021"/>
              <a:ext cx="1296" cy="1068"/>
              <a:chOff x="4088" y="2021"/>
              <a:chExt cx="1296" cy="1068"/>
            </a:xfrm>
          </p:grpSpPr>
          <p:sp>
            <p:nvSpPr>
              <p:cNvPr id="26" name="AutoShape 14"/>
              <p:cNvSpPr>
                <a:spLocks noChangeArrowheads="1"/>
              </p:cNvSpPr>
              <p:nvPr/>
            </p:nvSpPr>
            <p:spPr bwMode="auto">
              <a:xfrm rot="13521">
                <a:off x="4088" y="2561"/>
                <a:ext cx="1296" cy="528"/>
              </a:xfrm>
              <a:prstGeom prst="parallelogram">
                <a:avLst>
                  <a:gd name="adj" fmla="val 61364"/>
                </a:avLst>
              </a:pr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27" name="Line 15"/>
              <p:cNvSpPr>
                <a:spLocks noChangeShapeType="1"/>
              </p:cNvSpPr>
              <p:nvPr/>
            </p:nvSpPr>
            <p:spPr bwMode="auto">
              <a:xfrm rot="20011487" flipV="1">
                <a:off x="4305" y="2104"/>
                <a:ext cx="0" cy="480"/>
              </a:xfrm>
              <a:prstGeom prst="line">
                <a:avLst/>
              </a:prstGeom>
              <a:noFill/>
              <a:ln w="31750">
                <a:solidFill>
                  <a:srgbClr val="800000"/>
                </a:solidFill>
                <a:round/>
                <a:headEnd type="none" w="sm" len="sm"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8" name="Text Box 16"/>
              <p:cNvSpPr txBox="1">
                <a:spLocks noChangeArrowheads="1"/>
              </p:cNvSpPr>
              <p:nvPr/>
            </p:nvSpPr>
            <p:spPr bwMode="auto">
              <a:xfrm rot="20011487">
                <a:off x="4210" y="2021"/>
                <a:ext cx="224" cy="2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r>
                  <a:rPr lang="en-US" altLang="en-US" sz="2167">
                    <a:latin typeface="Times New Roman" panose="02020603050405020304" pitchFamily="18" charset="0"/>
                  </a:rPr>
                  <a:t>N</a:t>
                </a:r>
              </a:p>
            </p:txBody>
          </p:sp>
          <p:sp>
            <p:nvSpPr>
              <p:cNvPr id="29" name="Text Box 17"/>
              <p:cNvSpPr txBox="1">
                <a:spLocks noChangeArrowheads="1"/>
              </p:cNvSpPr>
              <p:nvPr/>
            </p:nvSpPr>
            <p:spPr bwMode="auto">
              <a:xfrm rot="20011487">
                <a:off x="4167" y="2477"/>
                <a:ext cx="197" cy="2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r>
                  <a:rPr lang="en-US" altLang="en-US" sz="2167">
                    <a:latin typeface="Times New Roman" panose="02020603050405020304" pitchFamily="18" charset="0"/>
                  </a:rPr>
                  <a:t>P</a:t>
                </a:r>
              </a:p>
            </p:txBody>
          </p:sp>
          <p:sp>
            <p:nvSpPr>
              <p:cNvPr id="30" name="Oval 18"/>
              <p:cNvSpPr>
                <a:spLocks noChangeArrowheads="1"/>
              </p:cNvSpPr>
              <p:nvPr/>
            </p:nvSpPr>
            <p:spPr bwMode="auto">
              <a:xfrm rot="-1588513">
                <a:off x="4398" y="2548"/>
                <a:ext cx="48" cy="48"/>
              </a:xfrm>
              <a:prstGeom prst="ellipse">
                <a:avLst/>
              </a:prstGeom>
              <a:solidFill>
                <a:srgbClr val="800000"/>
              </a:solidFill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</p:grpSp>
        <p:sp>
          <p:nvSpPr>
            <p:cNvPr id="24" name="AutoShape 19"/>
            <p:cNvSpPr>
              <a:spLocks noChangeArrowheads="1"/>
            </p:cNvSpPr>
            <p:nvPr/>
          </p:nvSpPr>
          <p:spPr bwMode="auto">
            <a:xfrm rot="-1588513">
              <a:off x="4807" y="2149"/>
              <a:ext cx="240" cy="288"/>
            </a:xfrm>
            <a:prstGeom prst="smileyFace">
              <a:avLst>
                <a:gd name="adj" fmla="val 4653"/>
              </a:avLst>
            </a:prstGeom>
            <a:gradFill rotWithShape="0">
              <a:gsLst>
                <a:gs pos="0">
                  <a:srgbClr val="FF0000"/>
                </a:gs>
                <a:gs pos="100000">
                  <a:schemeClr val="bg1"/>
                </a:gs>
              </a:gsLst>
              <a:lin ang="5400000" scaled="1"/>
            </a:gra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25" name="AutoShape 20"/>
            <p:cNvSpPr>
              <a:spLocks noChangeArrowheads="1"/>
            </p:cNvSpPr>
            <p:nvPr/>
          </p:nvSpPr>
          <p:spPr bwMode="auto">
            <a:xfrm rot="-1588513">
              <a:off x="4932" y="2394"/>
              <a:ext cx="96" cy="336"/>
            </a:xfrm>
            <a:prstGeom prst="lightningBolt">
              <a:avLst/>
            </a:prstGeom>
            <a:solidFill>
              <a:srgbClr val="0000FF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</p:grpSp>
      <p:sp>
        <p:nvSpPr>
          <p:cNvPr id="6" name="Rectangle 3">
            <a:extLst>
              <a:ext uri="{FF2B5EF4-FFF2-40B4-BE49-F238E27FC236}">
                <a16:creationId xmlns:a16="http://schemas.microsoft.com/office/drawing/2014/main" id="{2CB5D7E4-52CA-1B8B-CB88-5591B315FBC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04804" y="1163178"/>
            <a:ext cx="11277595" cy="1207912"/>
          </a:xfrm>
        </p:spPr>
        <p:txBody>
          <a:bodyPr>
            <a:normAutofit/>
          </a:bodyPr>
          <a:lstStyle/>
          <a:p>
            <a:pPr marL="457200" indent="-457200"/>
            <a:r>
              <a:rPr lang="en-US" altLang="en-US" dirty="0"/>
              <a:t>Let the plane be represented by plane normal N and a point P in that plane</a:t>
            </a:r>
          </a:p>
        </p:txBody>
      </p:sp>
      <p:sp>
        <p:nvSpPr>
          <p:cNvPr id="7" name="Line 4">
            <a:extLst>
              <a:ext uri="{FF2B5EF4-FFF2-40B4-BE49-F238E27FC236}">
                <a16:creationId xmlns:a16="http://schemas.microsoft.com/office/drawing/2014/main" id="{C16FA597-7D67-CA17-3736-FD4A1A9DB42E}"/>
              </a:ext>
            </a:extLst>
          </p:cNvPr>
          <p:cNvSpPr>
            <a:spLocks noChangeShapeType="1"/>
          </p:cNvSpPr>
          <p:nvPr/>
        </p:nvSpPr>
        <p:spPr bwMode="auto">
          <a:xfrm>
            <a:off x="737870" y="5410200"/>
            <a:ext cx="7924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>
              <a:latin typeface="+mn-lt"/>
            </a:endParaRPr>
          </a:p>
        </p:txBody>
      </p:sp>
      <p:sp>
        <p:nvSpPr>
          <p:cNvPr id="8" name="Rectangle 10">
            <a:extLst>
              <a:ext uri="{FF2B5EF4-FFF2-40B4-BE49-F238E27FC236}">
                <a16:creationId xmlns:a16="http://schemas.microsoft.com/office/drawing/2014/main" id="{7E3BC101-6503-D6FD-8CF5-183948B5C9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1981200"/>
            <a:ext cx="5166254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748" tIns="49875" rIns="99748" bIns="49875"/>
          <a:lstStyle>
            <a:lvl1pPr marL="338138" indent="-3381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AutoNum type="arabicPeriod"/>
            </a:pPr>
            <a:r>
              <a:rPr lang="en-US" altLang="en-US" sz="3467" dirty="0">
                <a:latin typeface="+mn-lt"/>
              </a:rPr>
              <a:t>Translate P to the origin</a:t>
            </a:r>
          </a:p>
        </p:txBody>
      </p:sp>
      <p:sp>
        <p:nvSpPr>
          <p:cNvPr id="9" name="Rectangle 11">
            <a:extLst>
              <a:ext uri="{FF2B5EF4-FFF2-40B4-BE49-F238E27FC236}">
                <a16:creationId xmlns:a16="http://schemas.microsoft.com/office/drawing/2014/main" id="{E7D4981D-F35A-F8AA-32C7-5877045A3C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7720" y="5600700"/>
            <a:ext cx="148590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748" tIns="49875" rIns="99748" bIns="49875"/>
          <a:lstStyle>
            <a:lvl1pPr marL="338138" indent="-3381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None/>
            </a:pPr>
            <a:r>
              <a:rPr lang="en-US" altLang="en-US" sz="3467" dirty="0">
                <a:latin typeface="+mn-lt"/>
              </a:rPr>
              <a:t>M</a:t>
            </a:r>
            <a:r>
              <a:rPr lang="en-US" altLang="en-US" sz="3467" baseline="-25000" dirty="0">
                <a:latin typeface="+mn-lt"/>
                <a:sym typeface="Symbol" panose="05050102010706020507" pitchFamily="18" charset="2"/>
              </a:rPr>
              <a:t>N,P</a:t>
            </a:r>
            <a:r>
              <a:rPr lang="en-US" altLang="en-US" sz="3467" dirty="0">
                <a:latin typeface="+mn-lt"/>
                <a:sym typeface="Symbol" panose="05050102010706020507" pitchFamily="18" charset="2"/>
              </a:rPr>
              <a:t> = </a:t>
            </a:r>
            <a:endParaRPr lang="en-US" altLang="en-US" sz="3467" baseline="-25000" dirty="0">
              <a:latin typeface="+mn-lt"/>
            </a:endParaRPr>
          </a:p>
        </p:txBody>
      </p:sp>
      <p:sp>
        <p:nvSpPr>
          <p:cNvPr id="10" name="Rectangle 12">
            <a:extLst>
              <a:ext uri="{FF2B5EF4-FFF2-40B4-BE49-F238E27FC236}">
                <a16:creationId xmlns:a16="http://schemas.microsoft.com/office/drawing/2014/main" id="{49B983DE-C0C4-2EE3-164F-557041F064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81520" y="5600700"/>
            <a:ext cx="82550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748" tIns="49875" rIns="99748" bIns="49875"/>
          <a:lstStyle>
            <a:lvl1pPr marL="338138" indent="-3381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None/>
            </a:pPr>
            <a:r>
              <a:rPr lang="en-US" altLang="en-US" sz="3467" dirty="0">
                <a:latin typeface="+mn-lt"/>
              </a:rPr>
              <a:t>T</a:t>
            </a:r>
            <a:r>
              <a:rPr lang="en-US" altLang="en-US" sz="3467" baseline="-25000" dirty="0">
                <a:latin typeface="+mn-lt"/>
              </a:rPr>
              <a:t>-P</a:t>
            </a:r>
          </a:p>
        </p:txBody>
      </p:sp>
    </p:spTree>
    <p:extLst>
      <p:ext uri="{BB962C8B-B14F-4D97-AF65-F5344CB8AC3E}">
        <p14:creationId xmlns:p14="http://schemas.microsoft.com/office/powerpoint/2010/main" val="281087686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sym typeface="Symbol" panose="05050102010706020507" pitchFamily="18" charset="2"/>
              </a:rPr>
              <a:t>M</a:t>
            </a:r>
            <a:r>
              <a:rPr lang="en-US" altLang="en-US" baseline="-25000">
                <a:sym typeface="Symbol" panose="05050102010706020507" pitchFamily="18" charset="2"/>
              </a:rPr>
              <a:t>N,P   </a:t>
            </a:r>
            <a:r>
              <a:rPr lang="en-US" altLang="en-US">
                <a:sym typeface="Symbol" panose="05050102010706020507" pitchFamily="18" charset="2"/>
              </a:rPr>
              <a:t>:</a:t>
            </a:r>
            <a:r>
              <a:rPr lang="en-US" altLang="en-US" baseline="-25000">
                <a:sym typeface="Symbol" panose="05050102010706020507" pitchFamily="18" charset="2"/>
              </a:rPr>
              <a:t> </a:t>
            </a:r>
            <a:r>
              <a:rPr lang="en-US" altLang="en-US">
                <a:sym typeface="Symbol" panose="05050102010706020507" pitchFamily="18" charset="2"/>
              </a:rPr>
              <a:t>Mirror reflection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Amartya Kundu Durjoy, CSE</a:t>
            </a:r>
          </a:p>
        </p:txBody>
      </p:sp>
      <p:grpSp>
        <p:nvGrpSpPr>
          <p:cNvPr id="40965" name="Group 5"/>
          <p:cNvGrpSpPr>
            <a:grpSpLocks/>
          </p:cNvGrpSpPr>
          <p:nvPr/>
        </p:nvGrpSpPr>
        <p:grpSpPr bwMode="auto">
          <a:xfrm>
            <a:off x="6336771" y="2194560"/>
            <a:ext cx="3518694" cy="2579688"/>
            <a:chOff x="3172" y="2112"/>
            <a:chExt cx="2046" cy="1500"/>
          </a:xfrm>
        </p:grpSpPr>
        <p:sp>
          <p:nvSpPr>
            <p:cNvPr id="40975" name="Line 6"/>
            <p:cNvSpPr>
              <a:spLocks noChangeShapeType="1"/>
            </p:cNvSpPr>
            <p:nvPr/>
          </p:nvSpPr>
          <p:spPr bwMode="auto">
            <a:xfrm flipV="1">
              <a:off x="3932" y="2112"/>
              <a:ext cx="0" cy="864"/>
            </a:xfrm>
            <a:prstGeom prst="line">
              <a:avLst/>
            </a:prstGeom>
            <a:noFill/>
            <a:ln w="22225">
              <a:solidFill>
                <a:srgbClr val="003300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0976" name="Line 7"/>
            <p:cNvSpPr>
              <a:spLocks noChangeShapeType="1"/>
            </p:cNvSpPr>
            <p:nvPr/>
          </p:nvSpPr>
          <p:spPr bwMode="auto">
            <a:xfrm flipH="1">
              <a:off x="3186" y="2979"/>
              <a:ext cx="753" cy="450"/>
            </a:xfrm>
            <a:prstGeom prst="line">
              <a:avLst/>
            </a:prstGeom>
            <a:noFill/>
            <a:ln w="22225">
              <a:solidFill>
                <a:srgbClr val="003300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0977" name="Line 8"/>
            <p:cNvSpPr>
              <a:spLocks noChangeShapeType="1"/>
            </p:cNvSpPr>
            <p:nvPr/>
          </p:nvSpPr>
          <p:spPr bwMode="auto">
            <a:xfrm>
              <a:off x="3918" y="2979"/>
              <a:ext cx="1227" cy="633"/>
            </a:xfrm>
            <a:prstGeom prst="line">
              <a:avLst/>
            </a:prstGeom>
            <a:noFill/>
            <a:ln w="22225">
              <a:solidFill>
                <a:srgbClr val="003300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0978" name="Text Box 9"/>
            <p:cNvSpPr txBox="1">
              <a:spLocks noChangeArrowheads="1"/>
            </p:cNvSpPr>
            <p:nvPr/>
          </p:nvSpPr>
          <p:spPr bwMode="auto">
            <a:xfrm>
              <a:off x="3172" y="3168"/>
              <a:ext cx="174" cy="2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>
                  <a:latin typeface="Times New Roman" panose="02020603050405020304" pitchFamily="18" charset="0"/>
                </a:rPr>
                <a:t>x</a:t>
              </a:r>
            </a:p>
          </p:txBody>
        </p:sp>
        <p:sp>
          <p:nvSpPr>
            <p:cNvPr id="40979" name="Text Box 10"/>
            <p:cNvSpPr txBox="1">
              <a:spLocks noChangeArrowheads="1"/>
            </p:cNvSpPr>
            <p:nvPr/>
          </p:nvSpPr>
          <p:spPr bwMode="auto">
            <a:xfrm>
              <a:off x="5044" y="3369"/>
              <a:ext cx="174" cy="2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>
                  <a:latin typeface="Times New Roman" panose="02020603050405020304" pitchFamily="18" charset="0"/>
                </a:rPr>
                <a:t>y</a:t>
              </a:r>
            </a:p>
          </p:txBody>
        </p:sp>
        <p:sp>
          <p:nvSpPr>
            <p:cNvPr id="40980" name="Text Box 11"/>
            <p:cNvSpPr txBox="1">
              <a:spLocks noChangeArrowheads="1"/>
            </p:cNvSpPr>
            <p:nvPr/>
          </p:nvSpPr>
          <p:spPr bwMode="auto">
            <a:xfrm>
              <a:off x="3744" y="2126"/>
              <a:ext cx="167" cy="2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>
                  <a:latin typeface="Times New Roman" panose="02020603050405020304" pitchFamily="18" charset="0"/>
                </a:rPr>
                <a:t>z</a:t>
              </a:r>
            </a:p>
          </p:txBody>
        </p:sp>
      </p:grpSp>
      <p:grpSp>
        <p:nvGrpSpPr>
          <p:cNvPr id="22" name="Group 12"/>
          <p:cNvGrpSpPr>
            <a:grpSpLocks/>
          </p:cNvGrpSpPr>
          <p:nvPr/>
        </p:nvGrpSpPr>
        <p:grpSpPr bwMode="auto">
          <a:xfrm>
            <a:off x="7069835" y="2904707"/>
            <a:ext cx="2228850" cy="1693996"/>
            <a:chOff x="4088" y="2104"/>
            <a:chExt cx="1296" cy="985"/>
          </a:xfrm>
          <a:noFill/>
        </p:grpSpPr>
        <p:grpSp>
          <p:nvGrpSpPr>
            <p:cNvPr id="23" name="Group 13"/>
            <p:cNvGrpSpPr>
              <a:grpSpLocks/>
            </p:cNvGrpSpPr>
            <p:nvPr/>
          </p:nvGrpSpPr>
          <p:grpSpPr bwMode="auto">
            <a:xfrm>
              <a:off x="4088" y="2104"/>
              <a:ext cx="1296" cy="985"/>
              <a:chOff x="4088" y="2104"/>
              <a:chExt cx="1296" cy="985"/>
            </a:xfrm>
            <a:grpFill/>
          </p:grpSpPr>
          <p:sp>
            <p:nvSpPr>
              <p:cNvPr id="26" name="AutoShape 14"/>
              <p:cNvSpPr>
                <a:spLocks noChangeArrowheads="1"/>
              </p:cNvSpPr>
              <p:nvPr/>
            </p:nvSpPr>
            <p:spPr bwMode="auto">
              <a:xfrm rot="13521">
                <a:off x="4088" y="2561"/>
                <a:ext cx="1296" cy="528"/>
              </a:xfrm>
              <a:prstGeom prst="parallelogram">
                <a:avLst>
                  <a:gd name="adj" fmla="val 61364"/>
                </a:avLst>
              </a:prstGeom>
              <a:grpFill/>
              <a:ln w="12700">
                <a:solidFill>
                  <a:schemeClr val="accent5">
                    <a:lumMod val="75000"/>
                  </a:schemeClr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27" name="Line 15"/>
              <p:cNvSpPr>
                <a:spLocks noChangeShapeType="1"/>
              </p:cNvSpPr>
              <p:nvPr/>
            </p:nvSpPr>
            <p:spPr bwMode="auto">
              <a:xfrm rot="20011487" flipV="1">
                <a:off x="4305" y="2104"/>
                <a:ext cx="0" cy="480"/>
              </a:xfrm>
              <a:prstGeom prst="line">
                <a:avLst/>
              </a:prstGeom>
              <a:grpFill/>
              <a:ln w="31750">
                <a:solidFill>
                  <a:schemeClr val="accent5">
                    <a:lumMod val="75000"/>
                  </a:schemeClr>
                </a:solidFill>
                <a:round/>
                <a:headEnd type="none" w="sm" len="sm"/>
                <a:tailEnd type="triangle" w="sm" len="sm"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30" name="Oval 18"/>
              <p:cNvSpPr>
                <a:spLocks noChangeArrowheads="1"/>
              </p:cNvSpPr>
              <p:nvPr/>
            </p:nvSpPr>
            <p:spPr bwMode="auto">
              <a:xfrm rot="-1588513">
                <a:off x="4398" y="2548"/>
                <a:ext cx="48" cy="48"/>
              </a:xfrm>
              <a:prstGeom prst="ellipse">
                <a:avLst/>
              </a:prstGeom>
              <a:grpFill/>
              <a:ln w="12700">
                <a:solidFill>
                  <a:schemeClr val="accent5">
                    <a:lumMod val="75000"/>
                  </a:schemeClr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</p:grpSp>
        <p:sp>
          <p:nvSpPr>
            <p:cNvPr id="24" name="AutoShape 19"/>
            <p:cNvSpPr>
              <a:spLocks noChangeArrowheads="1"/>
            </p:cNvSpPr>
            <p:nvPr/>
          </p:nvSpPr>
          <p:spPr bwMode="auto">
            <a:xfrm rot="-1588513">
              <a:off x="4807" y="2149"/>
              <a:ext cx="240" cy="288"/>
            </a:xfrm>
            <a:prstGeom prst="smileyFace">
              <a:avLst>
                <a:gd name="adj" fmla="val 4653"/>
              </a:avLst>
            </a:prstGeom>
            <a:grpFill/>
            <a:ln w="12700">
              <a:solidFill>
                <a:schemeClr val="accent5">
                  <a:lumMod val="75000"/>
                </a:schemeClr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25" name="AutoShape 20"/>
            <p:cNvSpPr>
              <a:spLocks noChangeArrowheads="1"/>
            </p:cNvSpPr>
            <p:nvPr/>
          </p:nvSpPr>
          <p:spPr bwMode="auto">
            <a:xfrm rot="-1588513">
              <a:off x="4932" y="2394"/>
              <a:ext cx="96" cy="336"/>
            </a:xfrm>
            <a:prstGeom prst="lightningBolt">
              <a:avLst/>
            </a:prstGeom>
            <a:grpFill/>
            <a:ln w="12700">
              <a:solidFill>
                <a:schemeClr val="accent5">
                  <a:lumMod val="75000"/>
                </a:schemeClr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</p:grpSp>
      <p:grpSp>
        <p:nvGrpSpPr>
          <p:cNvPr id="33" name="Group 12"/>
          <p:cNvGrpSpPr>
            <a:grpSpLocks/>
          </p:cNvGrpSpPr>
          <p:nvPr/>
        </p:nvGrpSpPr>
        <p:grpSpPr bwMode="auto">
          <a:xfrm rot="1620000">
            <a:off x="7023876" y="3023148"/>
            <a:ext cx="2228850" cy="1836739"/>
            <a:chOff x="4088" y="2021"/>
            <a:chExt cx="1296" cy="1068"/>
          </a:xfrm>
        </p:grpSpPr>
        <p:grpSp>
          <p:nvGrpSpPr>
            <p:cNvPr id="34" name="Group 13"/>
            <p:cNvGrpSpPr>
              <a:grpSpLocks/>
            </p:cNvGrpSpPr>
            <p:nvPr/>
          </p:nvGrpSpPr>
          <p:grpSpPr bwMode="auto">
            <a:xfrm>
              <a:off x="4088" y="2021"/>
              <a:ext cx="1296" cy="1068"/>
              <a:chOff x="4088" y="2021"/>
              <a:chExt cx="1296" cy="1068"/>
            </a:xfrm>
          </p:grpSpPr>
          <p:sp>
            <p:nvSpPr>
              <p:cNvPr id="37" name="AutoShape 14"/>
              <p:cNvSpPr>
                <a:spLocks noChangeArrowheads="1"/>
              </p:cNvSpPr>
              <p:nvPr/>
            </p:nvSpPr>
            <p:spPr bwMode="auto">
              <a:xfrm rot="13521">
                <a:off x="4088" y="2561"/>
                <a:ext cx="1296" cy="528"/>
              </a:xfrm>
              <a:prstGeom prst="parallelogram">
                <a:avLst>
                  <a:gd name="adj" fmla="val 61364"/>
                </a:avLst>
              </a:pr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8" name="Line 15"/>
              <p:cNvSpPr>
                <a:spLocks noChangeShapeType="1"/>
              </p:cNvSpPr>
              <p:nvPr/>
            </p:nvSpPr>
            <p:spPr bwMode="auto">
              <a:xfrm rot="20011487" flipV="1">
                <a:off x="4305" y="2104"/>
                <a:ext cx="0" cy="480"/>
              </a:xfrm>
              <a:prstGeom prst="line">
                <a:avLst/>
              </a:prstGeom>
              <a:noFill/>
              <a:ln w="31750">
                <a:solidFill>
                  <a:srgbClr val="800000"/>
                </a:solidFill>
                <a:round/>
                <a:headEnd type="none" w="sm" len="sm"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39" name="Text Box 16"/>
              <p:cNvSpPr txBox="1">
                <a:spLocks noChangeArrowheads="1"/>
              </p:cNvSpPr>
              <p:nvPr/>
            </p:nvSpPr>
            <p:spPr bwMode="auto">
              <a:xfrm rot="20011487">
                <a:off x="4210" y="2021"/>
                <a:ext cx="224" cy="2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r>
                  <a:rPr lang="en-US" altLang="en-US" sz="2167">
                    <a:latin typeface="Times New Roman" panose="02020603050405020304" pitchFamily="18" charset="0"/>
                  </a:rPr>
                  <a:t>N</a:t>
                </a:r>
              </a:p>
            </p:txBody>
          </p:sp>
          <p:sp>
            <p:nvSpPr>
              <p:cNvPr id="40" name="Text Box 17"/>
              <p:cNvSpPr txBox="1">
                <a:spLocks noChangeArrowheads="1"/>
              </p:cNvSpPr>
              <p:nvPr/>
            </p:nvSpPr>
            <p:spPr bwMode="auto">
              <a:xfrm rot="20011487">
                <a:off x="4167" y="2477"/>
                <a:ext cx="197" cy="2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r>
                  <a:rPr lang="en-US" altLang="en-US" sz="2167" dirty="0">
                    <a:latin typeface="Times New Roman" panose="02020603050405020304" pitchFamily="18" charset="0"/>
                  </a:rPr>
                  <a:t>P</a:t>
                </a:r>
              </a:p>
            </p:txBody>
          </p:sp>
          <p:sp>
            <p:nvSpPr>
              <p:cNvPr id="41" name="Oval 18"/>
              <p:cNvSpPr>
                <a:spLocks noChangeArrowheads="1"/>
              </p:cNvSpPr>
              <p:nvPr/>
            </p:nvSpPr>
            <p:spPr bwMode="auto">
              <a:xfrm rot="-1588513">
                <a:off x="4398" y="2548"/>
                <a:ext cx="48" cy="48"/>
              </a:xfrm>
              <a:prstGeom prst="ellipse">
                <a:avLst/>
              </a:prstGeom>
              <a:solidFill>
                <a:srgbClr val="800000"/>
              </a:solidFill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</p:grpSp>
        <p:sp>
          <p:nvSpPr>
            <p:cNvPr id="35" name="AutoShape 19"/>
            <p:cNvSpPr>
              <a:spLocks noChangeArrowheads="1"/>
            </p:cNvSpPr>
            <p:nvPr/>
          </p:nvSpPr>
          <p:spPr bwMode="auto">
            <a:xfrm rot="-1588513">
              <a:off x="4807" y="2149"/>
              <a:ext cx="240" cy="288"/>
            </a:xfrm>
            <a:prstGeom prst="smileyFace">
              <a:avLst>
                <a:gd name="adj" fmla="val 4653"/>
              </a:avLst>
            </a:prstGeom>
            <a:gradFill rotWithShape="0">
              <a:gsLst>
                <a:gs pos="0">
                  <a:srgbClr val="FF0000"/>
                </a:gs>
                <a:gs pos="100000">
                  <a:schemeClr val="bg1"/>
                </a:gs>
              </a:gsLst>
              <a:lin ang="5400000" scaled="1"/>
            </a:gra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6" name="AutoShape 20"/>
            <p:cNvSpPr>
              <a:spLocks noChangeArrowheads="1"/>
            </p:cNvSpPr>
            <p:nvPr/>
          </p:nvSpPr>
          <p:spPr bwMode="auto">
            <a:xfrm rot="-1588513">
              <a:off x="4932" y="2394"/>
              <a:ext cx="96" cy="336"/>
            </a:xfrm>
            <a:prstGeom prst="lightningBolt">
              <a:avLst/>
            </a:prstGeom>
            <a:solidFill>
              <a:srgbClr val="0000FF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</p:grpSp>
      <p:sp>
        <p:nvSpPr>
          <p:cNvPr id="6" name="Rectangle 3">
            <a:extLst>
              <a:ext uri="{FF2B5EF4-FFF2-40B4-BE49-F238E27FC236}">
                <a16:creationId xmlns:a16="http://schemas.microsoft.com/office/drawing/2014/main" id="{5B5C6B89-8DFF-42FA-2EE1-D0C9CA320CC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04804" y="1163178"/>
            <a:ext cx="11277595" cy="1207912"/>
          </a:xfrm>
        </p:spPr>
        <p:txBody>
          <a:bodyPr>
            <a:normAutofit/>
          </a:bodyPr>
          <a:lstStyle/>
          <a:p>
            <a:pPr marL="457200" indent="-457200"/>
            <a:r>
              <a:rPr lang="en-US" altLang="en-US" dirty="0"/>
              <a:t>Let the plane be represented by plane normal N and a point P in that plane</a:t>
            </a:r>
          </a:p>
        </p:txBody>
      </p:sp>
      <p:sp>
        <p:nvSpPr>
          <p:cNvPr id="7" name="Line 4">
            <a:extLst>
              <a:ext uri="{FF2B5EF4-FFF2-40B4-BE49-F238E27FC236}">
                <a16:creationId xmlns:a16="http://schemas.microsoft.com/office/drawing/2014/main" id="{6FA6A958-F93F-9C24-7FC9-247594175F32}"/>
              </a:ext>
            </a:extLst>
          </p:cNvPr>
          <p:cNvSpPr>
            <a:spLocks noChangeShapeType="1"/>
          </p:cNvSpPr>
          <p:nvPr/>
        </p:nvSpPr>
        <p:spPr bwMode="auto">
          <a:xfrm>
            <a:off x="737870" y="5410200"/>
            <a:ext cx="7924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>
              <a:latin typeface="+mn-lt"/>
            </a:endParaRPr>
          </a:p>
        </p:txBody>
      </p:sp>
      <p:sp>
        <p:nvSpPr>
          <p:cNvPr id="8" name="Rectangle 10">
            <a:extLst>
              <a:ext uri="{FF2B5EF4-FFF2-40B4-BE49-F238E27FC236}">
                <a16:creationId xmlns:a16="http://schemas.microsoft.com/office/drawing/2014/main" id="{E65D2E8F-D201-4CBE-B7FF-148B24EE7E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1981200"/>
            <a:ext cx="5166254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748" tIns="49875" rIns="99748" bIns="49875"/>
          <a:lstStyle>
            <a:lvl1pPr marL="338138" indent="-3381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AutoNum type="arabicPeriod"/>
            </a:pPr>
            <a:r>
              <a:rPr lang="en-US" altLang="en-US" sz="3467" dirty="0">
                <a:latin typeface="+mn-lt"/>
              </a:rPr>
              <a:t>Translate P to the origin</a:t>
            </a:r>
          </a:p>
        </p:txBody>
      </p:sp>
      <p:sp>
        <p:nvSpPr>
          <p:cNvPr id="9" name="Rectangle 11">
            <a:extLst>
              <a:ext uri="{FF2B5EF4-FFF2-40B4-BE49-F238E27FC236}">
                <a16:creationId xmlns:a16="http://schemas.microsoft.com/office/drawing/2014/main" id="{FAF7EC07-A20E-4559-92C4-18DA1EDA17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7720" y="5600700"/>
            <a:ext cx="148590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748" tIns="49875" rIns="99748" bIns="49875"/>
          <a:lstStyle>
            <a:lvl1pPr marL="338138" indent="-3381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None/>
            </a:pPr>
            <a:r>
              <a:rPr lang="en-US" altLang="en-US" sz="3467" dirty="0">
                <a:latin typeface="+mn-lt"/>
              </a:rPr>
              <a:t>M</a:t>
            </a:r>
            <a:r>
              <a:rPr lang="en-US" altLang="en-US" sz="3467" baseline="-25000" dirty="0">
                <a:latin typeface="+mn-lt"/>
                <a:sym typeface="Symbol" panose="05050102010706020507" pitchFamily="18" charset="2"/>
              </a:rPr>
              <a:t>N,P</a:t>
            </a:r>
            <a:r>
              <a:rPr lang="en-US" altLang="en-US" sz="3467" dirty="0">
                <a:latin typeface="+mn-lt"/>
                <a:sym typeface="Symbol" panose="05050102010706020507" pitchFamily="18" charset="2"/>
              </a:rPr>
              <a:t> = </a:t>
            </a:r>
            <a:endParaRPr lang="en-US" altLang="en-US" sz="3467" baseline="-25000" dirty="0">
              <a:latin typeface="+mn-lt"/>
            </a:endParaRPr>
          </a:p>
        </p:txBody>
      </p:sp>
      <p:sp>
        <p:nvSpPr>
          <p:cNvPr id="10" name="Rectangle 12">
            <a:extLst>
              <a:ext uri="{FF2B5EF4-FFF2-40B4-BE49-F238E27FC236}">
                <a16:creationId xmlns:a16="http://schemas.microsoft.com/office/drawing/2014/main" id="{BCEF9E53-23EE-2E83-4DB2-16F42D3869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81520" y="5600700"/>
            <a:ext cx="82550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748" tIns="49875" rIns="99748" bIns="49875"/>
          <a:lstStyle>
            <a:lvl1pPr marL="338138" indent="-3381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None/>
            </a:pPr>
            <a:r>
              <a:rPr lang="en-US" altLang="en-US" sz="3467" dirty="0">
                <a:latin typeface="+mn-lt"/>
              </a:rPr>
              <a:t>T</a:t>
            </a:r>
            <a:r>
              <a:rPr lang="en-US" altLang="en-US" sz="3467" baseline="-25000" dirty="0">
                <a:latin typeface="+mn-lt"/>
              </a:rPr>
              <a:t>-P</a:t>
            </a:r>
          </a:p>
        </p:txBody>
      </p:sp>
      <p:sp>
        <p:nvSpPr>
          <p:cNvPr id="11" name="Rectangle 11">
            <a:extLst>
              <a:ext uri="{FF2B5EF4-FFF2-40B4-BE49-F238E27FC236}">
                <a16:creationId xmlns:a16="http://schemas.microsoft.com/office/drawing/2014/main" id="{23889C15-277C-9E11-EBA6-69EFB6A103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2529840"/>
            <a:ext cx="5166254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748" tIns="49875" rIns="99748" bIns="49875"/>
          <a:lstStyle>
            <a:lvl1pPr marL="338138" indent="-3381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None/>
            </a:pPr>
            <a:r>
              <a:rPr lang="en-US" altLang="en-US" sz="3200" dirty="0">
                <a:latin typeface="+mn-lt"/>
              </a:rPr>
              <a:t>2. Align N with vector k</a:t>
            </a:r>
          </a:p>
        </p:txBody>
      </p:sp>
      <p:sp>
        <p:nvSpPr>
          <p:cNvPr id="12" name="Rectangle 14">
            <a:extLst>
              <a:ext uri="{FF2B5EF4-FFF2-40B4-BE49-F238E27FC236}">
                <a16:creationId xmlns:a16="http://schemas.microsoft.com/office/drawing/2014/main" id="{5EE4EB39-86D6-961C-2CBB-42E9BE5F7D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13120" y="5600700"/>
            <a:ext cx="115570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748" tIns="49875" rIns="99748" bIns="49875"/>
          <a:lstStyle>
            <a:lvl1pPr marL="338138" indent="-3381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None/>
            </a:pPr>
            <a:r>
              <a:rPr lang="en-US" altLang="en-US" sz="3467" dirty="0">
                <a:latin typeface="+mn-lt"/>
              </a:rPr>
              <a:t>A</a:t>
            </a:r>
            <a:r>
              <a:rPr lang="en-US" altLang="en-US" sz="3467" baseline="-25000" dirty="0">
                <a:latin typeface="+mn-lt"/>
              </a:rPr>
              <a:t>N </a:t>
            </a:r>
            <a:r>
              <a:rPr lang="en-US" altLang="en-US" sz="3467" dirty="0">
                <a:latin typeface="+mn-lt"/>
              </a:rPr>
              <a:t>*</a:t>
            </a:r>
            <a:endParaRPr lang="en-US" altLang="en-US" sz="3467" baseline="-250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8789367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sym typeface="Symbol" panose="05050102010706020507" pitchFamily="18" charset="2"/>
              </a:rPr>
              <a:t>M</a:t>
            </a:r>
            <a:r>
              <a:rPr lang="en-US" altLang="en-US" baseline="-25000">
                <a:sym typeface="Symbol" panose="05050102010706020507" pitchFamily="18" charset="2"/>
              </a:rPr>
              <a:t>N,P   </a:t>
            </a:r>
            <a:r>
              <a:rPr lang="en-US" altLang="en-US">
                <a:sym typeface="Symbol" panose="05050102010706020507" pitchFamily="18" charset="2"/>
              </a:rPr>
              <a:t>:</a:t>
            </a:r>
            <a:r>
              <a:rPr lang="en-US" altLang="en-US" baseline="-25000">
                <a:sym typeface="Symbol" panose="05050102010706020507" pitchFamily="18" charset="2"/>
              </a:rPr>
              <a:t> </a:t>
            </a:r>
            <a:r>
              <a:rPr lang="en-US" altLang="en-US">
                <a:sym typeface="Symbol" panose="05050102010706020507" pitchFamily="18" charset="2"/>
              </a:rPr>
              <a:t>Mirror reflection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Amartya Kundu Durjoy, CSE</a:t>
            </a:r>
          </a:p>
        </p:txBody>
      </p:sp>
      <p:grpSp>
        <p:nvGrpSpPr>
          <p:cNvPr id="40965" name="Group 5"/>
          <p:cNvGrpSpPr>
            <a:grpSpLocks/>
          </p:cNvGrpSpPr>
          <p:nvPr/>
        </p:nvGrpSpPr>
        <p:grpSpPr bwMode="auto">
          <a:xfrm>
            <a:off x="6336771" y="2194560"/>
            <a:ext cx="3518694" cy="2579688"/>
            <a:chOff x="3172" y="2112"/>
            <a:chExt cx="2046" cy="1500"/>
          </a:xfrm>
        </p:grpSpPr>
        <p:sp>
          <p:nvSpPr>
            <p:cNvPr id="40975" name="Line 6"/>
            <p:cNvSpPr>
              <a:spLocks noChangeShapeType="1"/>
            </p:cNvSpPr>
            <p:nvPr/>
          </p:nvSpPr>
          <p:spPr bwMode="auto">
            <a:xfrm flipV="1">
              <a:off x="3932" y="2112"/>
              <a:ext cx="0" cy="864"/>
            </a:xfrm>
            <a:prstGeom prst="line">
              <a:avLst/>
            </a:prstGeom>
            <a:noFill/>
            <a:ln w="22225">
              <a:solidFill>
                <a:srgbClr val="003300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0976" name="Line 7"/>
            <p:cNvSpPr>
              <a:spLocks noChangeShapeType="1"/>
            </p:cNvSpPr>
            <p:nvPr/>
          </p:nvSpPr>
          <p:spPr bwMode="auto">
            <a:xfrm flipH="1">
              <a:off x="3186" y="2979"/>
              <a:ext cx="753" cy="450"/>
            </a:xfrm>
            <a:prstGeom prst="line">
              <a:avLst/>
            </a:prstGeom>
            <a:noFill/>
            <a:ln w="22225">
              <a:solidFill>
                <a:srgbClr val="003300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0977" name="Line 8"/>
            <p:cNvSpPr>
              <a:spLocks noChangeShapeType="1"/>
            </p:cNvSpPr>
            <p:nvPr/>
          </p:nvSpPr>
          <p:spPr bwMode="auto">
            <a:xfrm>
              <a:off x="3918" y="2979"/>
              <a:ext cx="1227" cy="633"/>
            </a:xfrm>
            <a:prstGeom prst="line">
              <a:avLst/>
            </a:prstGeom>
            <a:noFill/>
            <a:ln w="22225">
              <a:solidFill>
                <a:srgbClr val="003300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0978" name="Text Box 9"/>
            <p:cNvSpPr txBox="1">
              <a:spLocks noChangeArrowheads="1"/>
            </p:cNvSpPr>
            <p:nvPr/>
          </p:nvSpPr>
          <p:spPr bwMode="auto">
            <a:xfrm>
              <a:off x="3172" y="3168"/>
              <a:ext cx="174" cy="2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>
                  <a:latin typeface="Times New Roman" panose="02020603050405020304" pitchFamily="18" charset="0"/>
                </a:rPr>
                <a:t>x</a:t>
              </a:r>
            </a:p>
          </p:txBody>
        </p:sp>
        <p:sp>
          <p:nvSpPr>
            <p:cNvPr id="40979" name="Text Box 10"/>
            <p:cNvSpPr txBox="1">
              <a:spLocks noChangeArrowheads="1"/>
            </p:cNvSpPr>
            <p:nvPr/>
          </p:nvSpPr>
          <p:spPr bwMode="auto">
            <a:xfrm>
              <a:off x="5044" y="3369"/>
              <a:ext cx="174" cy="2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>
                  <a:latin typeface="Times New Roman" panose="02020603050405020304" pitchFamily="18" charset="0"/>
                </a:rPr>
                <a:t>y</a:t>
              </a:r>
            </a:p>
          </p:txBody>
        </p:sp>
        <p:sp>
          <p:nvSpPr>
            <p:cNvPr id="40980" name="Text Box 11"/>
            <p:cNvSpPr txBox="1">
              <a:spLocks noChangeArrowheads="1"/>
            </p:cNvSpPr>
            <p:nvPr/>
          </p:nvSpPr>
          <p:spPr bwMode="auto">
            <a:xfrm>
              <a:off x="3744" y="2126"/>
              <a:ext cx="167" cy="2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>
                  <a:latin typeface="Times New Roman" panose="02020603050405020304" pitchFamily="18" charset="0"/>
                </a:rPr>
                <a:t>z</a:t>
              </a: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7023876" y="3023147"/>
            <a:ext cx="2228850" cy="2457406"/>
            <a:chOff x="5499876" y="3023147"/>
            <a:chExt cx="2228850" cy="2457406"/>
          </a:xfrm>
        </p:grpSpPr>
        <p:grpSp>
          <p:nvGrpSpPr>
            <p:cNvPr id="2" name="Group 1"/>
            <p:cNvGrpSpPr/>
            <p:nvPr/>
          </p:nvGrpSpPr>
          <p:grpSpPr>
            <a:xfrm rot="10800000">
              <a:off x="6830176" y="4490396"/>
              <a:ext cx="417738" cy="990157"/>
              <a:chOff x="6959814" y="3430880"/>
              <a:chExt cx="417738" cy="990157"/>
            </a:xfrm>
          </p:grpSpPr>
          <p:sp>
            <p:nvSpPr>
              <p:cNvPr id="44" name="AutoShape 19"/>
              <p:cNvSpPr>
                <a:spLocks noChangeArrowheads="1"/>
              </p:cNvSpPr>
              <p:nvPr/>
            </p:nvSpPr>
            <p:spPr bwMode="auto">
              <a:xfrm rot="31487">
                <a:off x="6964802" y="3430880"/>
                <a:ext cx="412750" cy="495300"/>
              </a:xfrm>
              <a:prstGeom prst="smileyFace">
                <a:avLst>
                  <a:gd name="adj" fmla="val 4653"/>
                </a:avLst>
              </a:prstGeom>
              <a:gradFill rotWithShape="0">
                <a:gsLst>
                  <a:gs pos="0">
                    <a:srgbClr val="FF0000"/>
                  </a:gs>
                  <a:gs pos="100000">
                    <a:schemeClr val="bg1"/>
                  </a:gs>
                </a:gsLst>
                <a:lin ang="5400000" scaled="1"/>
              </a:gradFill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45" name="AutoShape 20"/>
              <p:cNvSpPr>
                <a:spLocks noChangeArrowheads="1"/>
              </p:cNvSpPr>
              <p:nvPr/>
            </p:nvSpPr>
            <p:spPr bwMode="auto">
              <a:xfrm rot="31487">
                <a:off x="6959814" y="3843187"/>
                <a:ext cx="165100" cy="577850"/>
              </a:xfrm>
              <a:prstGeom prst="lightningBolt">
                <a:avLst/>
              </a:prstGeom>
              <a:solidFill>
                <a:srgbClr val="0000FF"/>
              </a:solidFill>
              <a:ln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</p:grpSp>
        <p:grpSp>
          <p:nvGrpSpPr>
            <p:cNvPr id="33" name="Group 12"/>
            <p:cNvGrpSpPr>
              <a:grpSpLocks/>
            </p:cNvGrpSpPr>
            <p:nvPr/>
          </p:nvGrpSpPr>
          <p:grpSpPr bwMode="auto">
            <a:xfrm rot="1620000">
              <a:off x="5499876" y="3023147"/>
              <a:ext cx="2228850" cy="1836739"/>
              <a:chOff x="4088" y="2021"/>
              <a:chExt cx="1296" cy="1068"/>
            </a:xfrm>
          </p:grpSpPr>
          <p:grpSp>
            <p:nvGrpSpPr>
              <p:cNvPr id="34" name="Group 13"/>
              <p:cNvGrpSpPr>
                <a:grpSpLocks/>
              </p:cNvGrpSpPr>
              <p:nvPr/>
            </p:nvGrpSpPr>
            <p:grpSpPr bwMode="auto">
              <a:xfrm>
                <a:off x="4088" y="2021"/>
                <a:ext cx="1296" cy="1068"/>
                <a:chOff x="4088" y="2021"/>
                <a:chExt cx="1296" cy="1068"/>
              </a:xfrm>
            </p:grpSpPr>
            <p:sp>
              <p:nvSpPr>
                <p:cNvPr id="37" name="AutoShape 14"/>
                <p:cNvSpPr>
                  <a:spLocks noChangeArrowheads="1"/>
                </p:cNvSpPr>
                <p:nvPr/>
              </p:nvSpPr>
              <p:spPr bwMode="auto">
                <a:xfrm rot="13521">
                  <a:off x="4088" y="2561"/>
                  <a:ext cx="1296" cy="528"/>
                </a:xfrm>
                <a:prstGeom prst="parallelogram">
                  <a:avLst>
                    <a:gd name="adj" fmla="val 61364"/>
                  </a:avLst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38" name="Line 15"/>
                <p:cNvSpPr>
                  <a:spLocks noChangeShapeType="1"/>
                </p:cNvSpPr>
                <p:nvPr/>
              </p:nvSpPr>
              <p:spPr bwMode="auto">
                <a:xfrm rot="20011487" flipV="1">
                  <a:off x="4305" y="2104"/>
                  <a:ext cx="0" cy="480"/>
                </a:xfrm>
                <a:prstGeom prst="line">
                  <a:avLst/>
                </a:prstGeom>
                <a:noFill/>
                <a:ln w="31750">
                  <a:solidFill>
                    <a:srgbClr val="800000"/>
                  </a:solidFill>
                  <a:round/>
                  <a:headEnd type="none" w="sm" len="sm"/>
                  <a:tailEnd type="triangl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39" name="Text Box 16"/>
                <p:cNvSpPr txBox="1">
                  <a:spLocks noChangeArrowheads="1"/>
                </p:cNvSpPr>
                <p:nvPr/>
              </p:nvSpPr>
              <p:spPr bwMode="auto">
                <a:xfrm rot="20011487">
                  <a:off x="4210" y="2021"/>
                  <a:ext cx="224" cy="24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r>
                    <a:rPr lang="en-US" altLang="en-US" sz="2167">
                      <a:latin typeface="Times New Roman" panose="02020603050405020304" pitchFamily="18" charset="0"/>
                    </a:rPr>
                    <a:t>N</a:t>
                  </a:r>
                </a:p>
              </p:txBody>
            </p:sp>
            <p:sp>
              <p:nvSpPr>
                <p:cNvPr id="40" name="Text Box 17"/>
                <p:cNvSpPr txBox="1">
                  <a:spLocks noChangeArrowheads="1"/>
                </p:cNvSpPr>
                <p:nvPr/>
              </p:nvSpPr>
              <p:spPr bwMode="auto">
                <a:xfrm rot="20011487">
                  <a:off x="4167" y="2477"/>
                  <a:ext cx="197" cy="24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r>
                    <a:rPr lang="en-US" altLang="en-US" sz="2167" dirty="0">
                      <a:latin typeface="Times New Roman" panose="02020603050405020304" pitchFamily="18" charset="0"/>
                    </a:rPr>
                    <a:t>P</a:t>
                  </a:r>
                </a:p>
              </p:txBody>
            </p:sp>
            <p:sp>
              <p:nvSpPr>
                <p:cNvPr id="41" name="Oval 18"/>
                <p:cNvSpPr>
                  <a:spLocks noChangeArrowheads="1"/>
                </p:cNvSpPr>
                <p:nvPr/>
              </p:nvSpPr>
              <p:spPr bwMode="auto">
                <a:xfrm rot="-1588513">
                  <a:off x="4398" y="2548"/>
                  <a:ext cx="48" cy="48"/>
                </a:xfrm>
                <a:prstGeom prst="ellipse">
                  <a:avLst/>
                </a:prstGeom>
                <a:solidFill>
                  <a:srgbClr val="800000"/>
                </a:solidFill>
                <a:ln w="127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endParaRPr lang="en-US" altLang="en-US"/>
                </a:p>
              </p:txBody>
            </p:sp>
          </p:grpSp>
          <p:sp>
            <p:nvSpPr>
              <p:cNvPr id="35" name="AutoShape 19"/>
              <p:cNvSpPr>
                <a:spLocks noChangeArrowheads="1"/>
              </p:cNvSpPr>
              <p:nvPr/>
            </p:nvSpPr>
            <p:spPr bwMode="auto">
              <a:xfrm rot="-1588513">
                <a:off x="4807" y="2149"/>
                <a:ext cx="240" cy="288"/>
              </a:xfrm>
              <a:prstGeom prst="smileyFace">
                <a:avLst>
                  <a:gd name="adj" fmla="val 4653"/>
                </a:avLst>
              </a:prstGeom>
              <a:noFill/>
              <a:ln w="12700">
                <a:solidFill>
                  <a:schemeClr val="accent5">
                    <a:lumMod val="75000"/>
                  </a:schemeClr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6" name="AutoShape 20"/>
              <p:cNvSpPr>
                <a:spLocks noChangeArrowheads="1"/>
              </p:cNvSpPr>
              <p:nvPr/>
            </p:nvSpPr>
            <p:spPr bwMode="auto">
              <a:xfrm rot="-1588513">
                <a:off x="4932" y="2394"/>
                <a:ext cx="96" cy="336"/>
              </a:xfrm>
              <a:prstGeom prst="lightningBolt">
                <a:avLst/>
              </a:prstGeom>
              <a:noFill/>
              <a:ln w="12700">
                <a:solidFill>
                  <a:schemeClr val="accent5">
                    <a:lumMod val="75000"/>
                  </a:schemeClr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</p:grpSp>
      </p:grpSp>
      <p:sp>
        <p:nvSpPr>
          <p:cNvPr id="8" name="Rectangle 3">
            <a:extLst>
              <a:ext uri="{FF2B5EF4-FFF2-40B4-BE49-F238E27FC236}">
                <a16:creationId xmlns:a16="http://schemas.microsoft.com/office/drawing/2014/main" id="{E286B013-140A-4BA2-7FA4-4FB89557357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01600" y="1055688"/>
            <a:ext cx="11938000" cy="5514975"/>
          </a:xfrm>
        </p:spPr>
        <p:txBody>
          <a:bodyPr>
            <a:normAutofit/>
          </a:bodyPr>
          <a:lstStyle/>
          <a:p>
            <a:pPr marL="457200" indent="-457200"/>
            <a:r>
              <a:rPr lang="en-US" altLang="en-US" dirty="0"/>
              <a:t>Let the plane be represented by plane normal N and a point P in that plane</a:t>
            </a:r>
          </a:p>
        </p:txBody>
      </p:sp>
      <p:sp>
        <p:nvSpPr>
          <p:cNvPr id="9" name="Line 4">
            <a:extLst>
              <a:ext uri="{FF2B5EF4-FFF2-40B4-BE49-F238E27FC236}">
                <a16:creationId xmlns:a16="http://schemas.microsoft.com/office/drawing/2014/main" id="{AA468F60-E332-4B4B-1080-D893738A567C}"/>
              </a:ext>
            </a:extLst>
          </p:cNvPr>
          <p:cNvSpPr>
            <a:spLocks noChangeShapeType="1"/>
          </p:cNvSpPr>
          <p:nvPr/>
        </p:nvSpPr>
        <p:spPr bwMode="auto">
          <a:xfrm>
            <a:off x="737870" y="5410200"/>
            <a:ext cx="7924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>
              <a:latin typeface="+mn-lt"/>
            </a:endParaRPr>
          </a:p>
        </p:txBody>
      </p:sp>
      <p:sp>
        <p:nvSpPr>
          <p:cNvPr id="10" name="Rectangle 10">
            <a:extLst>
              <a:ext uri="{FF2B5EF4-FFF2-40B4-BE49-F238E27FC236}">
                <a16:creationId xmlns:a16="http://schemas.microsoft.com/office/drawing/2014/main" id="{87922F88-0A0D-0B11-42B4-94A75889CD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1981200"/>
            <a:ext cx="5166254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748" tIns="49875" rIns="99748" bIns="49875"/>
          <a:lstStyle>
            <a:lvl1pPr marL="338138" indent="-3381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AutoNum type="arabicPeriod"/>
            </a:pPr>
            <a:r>
              <a:rPr lang="en-US" altLang="en-US" sz="3467" dirty="0">
                <a:latin typeface="+mn-lt"/>
              </a:rPr>
              <a:t>Translate P to the origin</a:t>
            </a:r>
          </a:p>
        </p:txBody>
      </p:sp>
      <p:sp>
        <p:nvSpPr>
          <p:cNvPr id="11" name="Rectangle 11">
            <a:extLst>
              <a:ext uri="{FF2B5EF4-FFF2-40B4-BE49-F238E27FC236}">
                <a16:creationId xmlns:a16="http://schemas.microsoft.com/office/drawing/2014/main" id="{73D20C44-149C-795E-13B3-E20AE6B468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7720" y="5600700"/>
            <a:ext cx="148590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748" tIns="49875" rIns="99748" bIns="49875"/>
          <a:lstStyle>
            <a:lvl1pPr marL="338138" indent="-3381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None/>
            </a:pPr>
            <a:r>
              <a:rPr lang="en-US" altLang="en-US" sz="3467" dirty="0">
                <a:latin typeface="+mn-lt"/>
              </a:rPr>
              <a:t>M</a:t>
            </a:r>
            <a:r>
              <a:rPr lang="en-US" altLang="en-US" sz="3467" baseline="-25000" dirty="0">
                <a:latin typeface="+mn-lt"/>
                <a:sym typeface="Symbol" panose="05050102010706020507" pitchFamily="18" charset="2"/>
              </a:rPr>
              <a:t>N,P</a:t>
            </a:r>
            <a:r>
              <a:rPr lang="en-US" altLang="en-US" sz="3467" dirty="0">
                <a:latin typeface="+mn-lt"/>
                <a:sym typeface="Symbol" panose="05050102010706020507" pitchFamily="18" charset="2"/>
              </a:rPr>
              <a:t> = </a:t>
            </a:r>
            <a:endParaRPr lang="en-US" altLang="en-US" sz="3467" baseline="-25000" dirty="0">
              <a:latin typeface="+mn-lt"/>
            </a:endParaRPr>
          </a:p>
        </p:txBody>
      </p:sp>
      <p:sp>
        <p:nvSpPr>
          <p:cNvPr id="12" name="Rectangle 12">
            <a:extLst>
              <a:ext uri="{FF2B5EF4-FFF2-40B4-BE49-F238E27FC236}">
                <a16:creationId xmlns:a16="http://schemas.microsoft.com/office/drawing/2014/main" id="{E85D2FAB-6F49-934F-2195-BB0B34C1C5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81520" y="5600700"/>
            <a:ext cx="82550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748" tIns="49875" rIns="99748" bIns="49875"/>
          <a:lstStyle>
            <a:lvl1pPr marL="338138" indent="-3381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None/>
            </a:pPr>
            <a:r>
              <a:rPr lang="en-US" altLang="en-US" sz="3467" dirty="0">
                <a:latin typeface="+mn-lt"/>
              </a:rPr>
              <a:t>T</a:t>
            </a:r>
            <a:r>
              <a:rPr lang="en-US" altLang="en-US" sz="3467" baseline="-25000" dirty="0">
                <a:latin typeface="+mn-lt"/>
              </a:rPr>
              <a:t>-P</a:t>
            </a:r>
          </a:p>
        </p:txBody>
      </p:sp>
      <p:sp>
        <p:nvSpPr>
          <p:cNvPr id="13" name="Rectangle 11">
            <a:extLst>
              <a:ext uri="{FF2B5EF4-FFF2-40B4-BE49-F238E27FC236}">
                <a16:creationId xmlns:a16="http://schemas.microsoft.com/office/drawing/2014/main" id="{EF7612C5-B85A-F274-5483-064EC02E5F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2529840"/>
            <a:ext cx="5166254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748" tIns="49875" rIns="99748" bIns="49875"/>
          <a:lstStyle>
            <a:lvl1pPr marL="338138" indent="-3381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None/>
            </a:pPr>
            <a:r>
              <a:rPr lang="en-US" altLang="en-US" sz="3200" dirty="0">
                <a:latin typeface="+mn-lt"/>
              </a:rPr>
              <a:t>2. Align N with vector k</a:t>
            </a:r>
          </a:p>
        </p:txBody>
      </p:sp>
      <p:sp>
        <p:nvSpPr>
          <p:cNvPr id="14" name="Rectangle 14">
            <a:extLst>
              <a:ext uri="{FF2B5EF4-FFF2-40B4-BE49-F238E27FC236}">
                <a16:creationId xmlns:a16="http://schemas.microsoft.com/office/drawing/2014/main" id="{869E81A5-40B1-0096-899F-1F78069D04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13120" y="5600700"/>
            <a:ext cx="115570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748" tIns="49875" rIns="99748" bIns="49875"/>
          <a:lstStyle>
            <a:lvl1pPr marL="338138" indent="-3381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None/>
            </a:pPr>
            <a:r>
              <a:rPr lang="en-US" altLang="en-US" sz="3467" dirty="0">
                <a:latin typeface="+mn-lt"/>
              </a:rPr>
              <a:t>A</a:t>
            </a:r>
            <a:r>
              <a:rPr lang="en-US" altLang="en-US" sz="3467" baseline="-25000" dirty="0">
                <a:latin typeface="+mn-lt"/>
              </a:rPr>
              <a:t>N </a:t>
            </a:r>
            <a:r>
              <a:rPr lang="en-US" altLang="en-US" sz="3467" dirty="0">
                <a:latin typeface="+mn-lt"/>
              </a:rPr>
              <a:t>*</a:t>
            </a:r>
            <a:endParaRPr lang="en-US" altLang="en-US" sz="3467" baseline="-25000" dirty="0">
              <a:latin typeface="+mn-lt"/>
            </a:endParaRPr>
          </a:p>
        </p:txBody>
      </p:sp>
      <p:sp>
        <p:nvSpPr>
          <p:cNvPr id="15" name="Rectangle 6">
            <a:extLst>
              <a:ext uri="{FF2B5EF4-FFF2-40B4-BE49-F238E27FC236}">
                <a16:creationId xmlns:a16="http://schemas.microsoft.com/office/drawing/2014/main" id="{79FECE10-1698-5EDE-13A7-EB6CEED9E3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3078480"/>
            <a:ext cx="5166254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748" tIns="49875" rIns="99748" bIns="49875"/>
          <a:lstStyle>
            <a:lvl1pPr marL="338138" indent="-3381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None/>
            </a:pPr>
            <a:r>
              <a:rPr lang="en-US" altLang="en-US" sz="3200" dirty="0">
                <a:latin typeface="+mn-lt"/>
              </a:rPr>
              <a:t>3. Reflect w.r.t </a:t>
            </a:r>
            <a:r>
              <a:rPr lang="en-US" altLang="en-US" sz="3200" dirty="0" err="1">
                <a:latin typeface="+mn-lt"/>
              </a:rPr>
              <a:t>xy</a:t>
            </a:r>
            <a:r>
              <a:rPr lang="en-US" altLang="en-US" sz="3200" dirty="0">
                <a:latin typeface="+mn-lt"/>
              </a:rPr>
              <a:t>-plane</a:t>
            </a:r>
          </a:p>
        </p:txBody>
      </p:sp>
      <p:sp>
        <p:nvSpPr>
          <p:cNvPr id="16" name="Rectangle 31">
            <a:extLst>
              <a:ext uri="{FF2B5EF4-FFF2-40B4-BE49-F238E27FC236}">
                <a16:creationId xmlns:a16="http://schemas.microsoft.com/office/drawing/2014/main" id="{801BB53B-0A86-ABB8-FA67-7BEA5C42AC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94056" y="5600700"/>
            <a:ext cx="165100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748" tIns="49875" rIns="99748" bIns="49875"/>
          <a:lstStyle>
            <a:lvl1pPr marL="338138" indent="-3381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None/>
            </a:pPr>
            <a:r>
              <a:rPr lang="en-US" altLang="en-US" sz="3467" dirty="0" err="1">
                <a:latin typeface="+mn-lt"/>
              </a:rPr>
              <a:t>M</a:t>
            </a:r>
            <a:r>
              <a:rPr lang="en-US" altLang="en-US" sz="3467" baseline="-25000" dirty="0" err="1">
                <a:latin typeface="+mn-lt"/>
              </a:rPr>
              <a:t>xy</a:t>
            </a:r>
            <a:r>
              <a:rPr lang="en-US" altLang="en-US" sz="3467" baseline="-25000" dirty="0">
                <a:latin typeface="+mn-lt"/>
                <a:sym typeface="Symbol" panose="05050102010706020507" pitchFamily="18" charset="2"/>
              </a:rPr>
              <a:t> </a:t>
            </a:r>
            <a:r>
              <a:rPr lang="en-US" altLang="en-US" sz="3467" dirty="0">
                <a:latin typeface="+mn-lt"/>
              </a:rPr>
              <a:t>*</a:t>
            </a:r>
            <a:endParaRPr lang="en-US" altLang="en-US" sz="3467" baseline="-250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86808458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sym typeface="Symbol" panose="05050102010706020507" pitchFamily="18" charset="2"/>
              </a:rPr>
              <a:t>M</a:t>
            </a:r>
            <a:r>
              <a:rPr lang="en-US" altLang="en-US" baseline="-25000">
                <a:sym typeface="Symbol" panose="05050102010706020507" pitchFamily="18" charset="2"/>
              </a:rPr>
              <a:t>N,P   </a:t>
            </a:r>
            <a:r>
              <a:rPr lang="en-US" altLang="en-US">
                <a:sym typeface="Symbol" panose="05050102010706020507" pitchFamily="18" charset="2"/>
              </a:rPr>
              <a:t>:</a:t>
            </a:r>
            <a:r>
              <a:rPr lang="en-US" altLang="en-US" baseline="-25000">
                <a:sym typeface="Symbol" panose="05050102010706020507" pitchFamily="18" charset="2"/>
              </a:rPr>
              <a:t> </a:t>
            </a:r>
            <a:r>
              <a:rPr lang="en-US" altLang="en-US">
                <a:sym typeface="Symbol" panose="05050102010706020507" pitchFamily="18" charset="2"/>
              </a:rPr>
              <a:t>Mirror reflection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Amartya Kundu Durjoy, CSE</a:t>
            </a:r>
          </a:p>
        </p:txBody>
      </p:sp>
      <p:grpSp>
        <p:nvGrpSpPr>
          <p:cNvPr id="40965" name="Group 5"/>
          <p:cNvGrpSpPr>
            <a:grpSpLocks/>
          </p:cNvGrpSpPr>
          <p:nvPr/>
        </p:nvGrpSpPr>
        <p:grpSpPr bwMode="auto">
          <a:xfrm>
            <a:off x="6336771" y="2194560"/>
            <a:ext cx="3518694" cy="2579688"/>
            <a:chOff x="3172" y="2112"/>
            <a:chExt cx="2046" cy="1500"/>
          </a:xfrm>
        </p:grpSpPr>
        <p:sp>
          <p:nvSpPr>
            <p:cNvPr id="40975" name="Line 6"/>
            <p:cNvSpPr>
              <a:spLocks noChangeShapeType="1"/>
            </p:cNvSpPr>
            <p:nvPr/>
          </p:nvSpPr>
          <p:spPr bwMode="auto">
            <a:xfrm flipV="1">
              <a:off x="3932" y="2112"/>
              <a:ext cx="0" cy="864"/>
            </a:xfrm>
            <a:prstGeom prst="line">
              <a:avLst/>
            </a:prstGeom>
            <a:noFill/>
            <a:ln w="22225">
              <a:solidFill>
                <a:srgbClr val="003300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0976" name="Line 7"/>
            <p:cNvSpPr>
              <a:spLocks noChangeShapeType="1"/>
            </p:cNvSpPr>
            <p:nvPr/>
          </p:nvSpPr>
          <p:spPr bwMode="auto">
            <a:xfrm flipH="1">
              <a:off x="3186" y="2979"/>
              <a:ext cx="753" cy="450"/>
            </a:xfrm>
            <a:prstGeom prst="line">
              <a:avLst/>
            </a:prstGeom>
            <a:noFill/>
            <a:ln w="22225">
              <a:solidFill>
                <a:srgbClr val="003300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0977" name="Line 8"/>
            <p:cNvSpPr>
              <a:spLocks noChangeShapeType="1"/>
            </p:cNvSpPr>
            <p:nvPr/>
          </p:nvSpPr>
          <p:spPr bwMode="auto">
            <a:xfrm>
              <a:off x="3918" y="2979"/>
              <a:ext cx="1227" cy="633"/>
            </a:xfrm>
            <a:prstGeom prst="line">
              <a:avLst/>
            </a:prstGeom>
            <a:noFill/>
            <a:ln w="22225">
              <a:solidFill>
                <a:srgbClr val="003300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0978" name="Text Box 9"/>
            <p:cNvSpPr txBox="1">
              <a:spLocks noChangeArrowheads="1"/>
            </p:cNvSpPr>
            <p:nvPr/>
          </p:nvSpPr>
          <p:spPr bwMode="auto">
            <a:xfrm>
              <a:off x="3172" y="3168"/>
              <a:ext cx="174" cy="2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>
                  <a:latin typeface="Times New Roman" panose="02020603050405020304" pitchFamily="18" charset="0"/>
                </a:rPr>
                <a:t>x</a:t>
              </a:r>
            </a:p>
          </p:txBody>
        </p:sp>
        <p:sp>
          <p:nvSpPr>
            <p:cNvPr id="40979" name="Text Box 10"/>
            <p:cNvSpPr txBox="1">
              <a:spLocks noChangeArrowheads="1"/>
            </p:cNvSpPr>
            <p:nvPr/>
          </p:nvSpPr>
          <p:spPr bwMode="auto">
            <a:xfrm>
              <a:off x="5044" y="3369"/>
              <a:ext cx="174" cy="2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>
                  <a:latin typeface="Times New Roman" panose="02020603050405020304" pitchFamily="18" charset="0"/>
                </a:rPr>
                <a:t>y</a:t>
              </a:r>
            </a:p>
          </p:txBody>
        </p:sp>
        <p:sp>
          <p:nvSpPr>
            <p:cNvPr id="40980" name="Text Box 11"/>
            <p:cNvSpPr txBox="1">
              <a:spLocks noChangeArrowheads="1"/>
            </p:cNvSpPr>
            <p:nvPr/>
          </p:nvSpPr>
          <p:spPr bwMode="auto">
            <a:xfrm>
              <a:off x="3744" y="2126"/>
              <a:ext cx="167" cy="2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>
                  <a:latin typeface="Times New Roman" panose="02020603050405020304" pitchFamily="18" charset="0"/>
                </a:rPr>
                <a:t>z</a:t>
              </a: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6991474" y="3158111"/>
            <a:ext cx="2228850" cy="2322443"/>
            <a:chOff x="5467474" y="3158110"/>
            <a:chExt cx="2228850" cy="2322443"/>
          </a:xfrm>
          <a:noFill/>
        </p:grpSpPr>
        <p:grpSp>
          <p:nvGrpSpPr>
            <p:cNvPr id="2" name="Group 1"/>
            <p:cNvGrpSpPr/>
            <p:nvPr/>
          </p:nvGrpSpPr>
          <p:grpSpPr>
            <a:xfrm rot="10800000">
              <a:off x="6830176" y="4490396"/>
              <a:ext cx="417738" cy="990157"/>
              <a:chOff x="6959814" y="3430880"/>
              <a:chExt cx="417738" cy="990157"/>
            </a:xfrm>
            <a:grpFill/>
          </p:grpSpPr>
          <p:sp>
            <p:nvSpPr>
              <p:cNvPr id="44" name="AutoShape 19"/>
              <p:cNvSpPr>
                <a:spLocks noChangeArrowheads="1"/>
              </p:cNvSpPr>
              <p:nvPr/>
            </p:nvSpPr>
            <p:spPr bwMode="auto">
              <a:xfrm rot="31487">
                <a:off x="6964802" y="3430880"/>
                <a:ext cx="412750" cy="495300"/>
              </a:xfrm>
              <a:prstGeom prst="smileyFace">
                <a:avLst>
                  <a:gd name="adj" fmla="val 4653"/>
                </a:avLst>
              </a:prstGeom>
              <a:grpFill/>
              <a:ln w="12700">
                <a:solidFill>
                  <a:schemeClr val="accent5">
                    <a:lumMod val="75000"/>
                  </a:schemeClr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45" name="AutoShape 20"/>
              <p:cNvSpPr>
                <a:spLocks noChangeArrowheads="1"/>
              </p:cNvSpPr>
              <p:nvPr/>
            </p:nvSpPr>
            <p:spPr bwMode="auto">
              <a:xfrm rot="31487">
                <a:off x="6959814" y="3843187"/>
                <a:ext cx="165100" cy="577850"/>
              </a:xfrm>
              <a:prstGeom prst="lightningBolt">
                <a:avLst/>
              </a:prstGeom>
              <a:grpFill/>
              <a:ln w="12700">
                <a:solidFill>
                  <a:schemeClr val="accent5">
                    <a:lumMod val="75000"/>
                  </a:schemeClr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</p:grpSp>
        <p:grpSp>
          <p:nvGrpSpPr>
            <p:cNvPr id="33" name="Group 12"/>
            <p:cNvGrpSpPr>
              <a:grpSpLocks/>
            </p:cNvGrpSpPr>
            <p:nvPr/>
          </p:nvGrpSpPr>
          <p:grpSpPr bwMode="auto">
            <a:xfrm rot="1620000">
              <a:off x="5467474" y="3158110"/>
              <a:ext cx="2228850" cy="1693996"/>
              <a:chOff x="4088" y="2104"/>
              <a:chExt cx="1296" cy="985"/>
            </a:xfrm>
            <a:grpFill/>
          </p:grpSpPr>
          <p:grpSp>
            <p:nvGrpSpPr>
              <p:cNvPr id="34" name="Group 13"/>
              <p:cNvGrpSpPr>
                <a:grpSpLocks/>
              </p:cNvGrpSpPr>
              <p:nvPr/>
            </p:nvGrpSpPr>
            <p:grpSpPr bwMode="auto">
              <a:xfrm>
                <a:off x="4088" y="2104"/>
                <a:ext cx="1296" cy="985"/>
                <a:chOff x="4088" y="2104"/>
                <a:chExt cx="1296" cy="985"/>
              </a:xfrm>
              <a:grpFill/>
            </p:grpSpPr>
            <p:sp>
              <p:nvSpPr>
                <p:cNvPr id="37" name="AutoShape 14"/>
                <p:cNvSpPr>
                  <a:spLocks noChangeArrowheads="1"/>
                </p:cNvSpPr>
                <p:nvPr/>
              </p:nvSpPr>
              <p:spPr bwMode="auto">
                <a:xfrm rot="13521">
                  <a:off x="4088" y="2561"/>
                  <a:ext cx="1296" cy="528"/>
                </a:xfrm>
                <a:prstGeom prst="parallelogram">
                  <a:avLst>
                    <a:gd name="adj" fmla="val 61364"/>
                  </a:avLst>
                </a:prstGeom>
                <a:grpFill/>
                <a:ln w="12700">
                  <a:solidFill>
                    <a:schemeClr val="accent5">
                      <a:lumMod val="75000"/>
                    </a:schemeClr>
                  </a:solidFill>
                  <a:miter lim="800000"/>
                  <a:headEnd type="none" w="sm" len="sm"/>
                  <a:tailEnd type="none" w="sm" len="sm"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38" name="Line 15"/>
                <p:cNvSpPr>
                  <a:spLocks noChangeShapeType="1"/>
                </p:cNvSpPr>
                <p:nvPr/>
              </p:nvSpPr>
              <p:spPr bwMode="auto">
                <a:xfrm rot="20011487" flipV="1">
                  <a:off x="4305" y="2104"/>
                  <a:ext cx="0" cy="480"/>
                </a:xfrm>
                <a:prstGeom prst="line">
                  <a:avLst/>
                </a:prstGeom>
                <a:grpFill/>
                <a:ln w="31750">
                  <a:solidFill>
                    <a:schemeClr val="accent5">
                      <a:lumMod val="75000"/>
                    </a:schemeClr>
                  </a:solidFill>
                  <a:round/>
                  <a:headEnd type="none" w="sm" len="sm"/>
                  <a:tailEnd type="triangle" w="sm" len="sm"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41" name="Oval 18"/>
                <p:cNvSpPr>
                  <a:spLocks noChangeArrowheads="1"/>
                </p:cNvSpPr>
                <p:nvPr/>
              </p:nvSpPr>
              <p:spPr bwMode="auto">
                <a:xfrm rot="-1588513">
                  <a:off x="4398" y="2548"/>
                  <a:ext cx="48" cy="48"/>
                </a:xfrm>
                <a:prstGeom prst="ellipse">
                  <a:avLst/>
                </a:prstGeom>
                <a:grpFill/>
                <a:ln w="12700">
                  <a:solidFill>
                    <a:schemeClr val="accent5">
                      <a:lumMod val="75000"/>
                    </a:schemeClr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endParaRPr lang="en-US" altLang="en-US"/>
                </a:p>
              </p:txBody>
            </p:sp>
          </p:grpSp>
          <p:sp>
            <p:nvSpPr>
              <p:cNvPr id="36" name="AutoShape 20"/>
              <p:cNvSpPr>
                <a:spLocks noChangeArrowheads="1"/>
              </p:cNvSpPr>
              <p:nvPr/>
            </p:nvSpPr>
            <p:spPr bwMode="auto">
              <a:xfrm rot="-1588513">
                <a:off x="4932" y="2394"/>
                <a:ext cx="96" cy="336"/>
              </a:xfrm>
              <a:prstGeom prst="lightningBolt">
                <a:avLst/>
              </a:prstGeom>
              <a:grpFill/>
              <a:ln w="12700">
                <a:solidFill>
                  <a:schemeClr val="accent5">
                    <a:lumMod val="75000"/>
                  </a:schemeClr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</p:grpSp>
      </p:grpSp>
      <p:grpSp>
        <p:nvGrpSpPr>
          <p:cNvPr id="48" name="Group 47"/>
          <p:cNvGrpSpPr/>
          <p:nvPr/>
        </p:nvGrpSpPr>
        <p:grpSpPr>
          <a:xfrm rot="-1620000">
            <a:off x="7190260" y="2760737"/>
            <a:ext cx="2228850" cy="2457406"/>
            <a:chOff x="5499876" y="3023147"/>
            <a:chExt cx="2228850" cy="2457406"/>
          </a:xfrm>
        </p:grpSpPr>
        <p:grpSp>
          <p:nvGrpSpPr>
            <p:cNvPr id="49" name="Group 48"/>
            <p:cNvGrpSpPr/>
            <p:nvPr/>
          </p:nvGrpSpPr>
          <p:grpSpPr>
            <a:xfrm rot="10800000">
              <a:off x="6830176" y="4490396"/>
              <a:ext cx="417738" cy="990157"/>
              <a:chOff x="6959814" y="3430880"/>
              <a:chExt cx="417738" cy="990157"/>
            </a:xfrm>
          </p:grpSpPr>
          <p:sp>
            <p:nvSpPr>
              <p:cNvPr id="59" name="AutoShape 19"/>
              <p:cNvSpPr>
                <a:spLocks noChangeArrowheads="1"/>
              </p:cNvSpPr>
              <p:nvPr/>
            </p:nvSpPr>
            <p:spPr bwMode="auto">
              <a:xfrm rot="31487">
                <a:off x="6964802" y="3430880"/>
                <a:ext cx="412750" cy="495300"/>
              </a:xfrm>
              <a:prstGeom prst="smileyFace">
                <a:avLst>
                  <a:gd name="adj" fmla="val 4653"/>
                </a:avLst>
              </a:prstGeom>
              <a:gradFill rotWithShape="0">
                <a:gsLst>
                  <a:gs pos="0">
                    <a:srgbClr val="FF0000"/>
                  </a:gs>
                  <a:gs pos="100000">
                    <a:schemeClr val="bg1"/>
                  </a:gs>
                </a:gsLst>
                <a:lin ang="5400000" scaled="1"/>
              </a:gradFill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60" name="AutoShape 20"/>
              <p:cNvSpPr>
                <a:spLocks noChangeArrowheads="1"/>
              </p:cNvSpPr>
              <p:nvPr/>
            </p:nvSpPr>
            <p:spPr bwMode="auto">
              <a:xfrm rot="31487">
                <a:off x="6959814" y="3843187"/>
                <a:ext cx="165100" cy="577850"/>
              </a:xfrm>
              <a:prstGeom prst="lightningBolt">
                <a:avLst/>
              </a:prstGeom>
              <a:solidFill>
                <a:srgbClr val="0000FF"/>
              </a:solidFill>
              <a:ln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</p:grpSp>
        <p:grpSp>
          <p:nvGrpSpPr>
            <p:cNvPr id="50" name="Group 12"/>
            <p:cNvGrpSpPr>
              <a:grpSpLocks/>
            </p:cNvGrpSpPr>
            <p:nvPr/>
          </p:nvGrpSpPr>
          <p:grpSpPr bwMode="auto">
            <a:xfrm rot="1620000">
              <a:off x="5499876" y="3023147"/>
              <a:ext cx="2228850" cy="1836739"/>
              <a:chOff x="4088" y="2021"/>
              <a:chExt cx="1296" cy="1068"/>
            </a:xfrm>
          </p:grpSpPr>
          <p:grpSp>
            <p:nvGrpSpPr>
              <p:cNvPr id="51" name="Group 13"/>
              <p:cNvGrpSpPr>
                <a:grpSpLocks/>
              </p:cNvGrpSpPr>
              <p:nvPr/>
            </p:nvGrpSpPr>
            <p:grpSpPr bwMode="auto">
              <a:xfrm>
                <a:off x="4088" y="2021"/>
                <a:ext cx="1296" cy="1068"/>
                <a:chOff x="4088" y="2021"/>
                <a:chExt cx="1296" cy="1068"/>
              </a:xfrm>
            </p:grpSpPr>
            <p:sp>
              <p:nvSpPr>
                <p:cNvPr id="54" name="AutoShape 14"/>
                <p:cNvSpPr>
                  <a:spLocks noChangeArrowheads="1"/>
                </p:cNvSpPr>
                <p:nvPr/>
              </p:nvSpPr>
              <p:spPr bwMode="auto">
                <a:xfrm rot="13521">
                  <a:off x="4088" y="2561"/>
                  <a:ext cx="1296" cy="528"/>
                </a:xfrm>
                <a:prstGeom prst="parallelogram">
                  <a:avLst>
                    <a:gd name="adj" fmla="val 61364"/>
                  </a:avLst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55" name="Line 15"/>
                <p:cNvSpPr>
                  <a:spLocks noChangeShapeType="1"/>
                </p:cNvSpPr>
                <p:nvPr/>
              </p:nvSpPr>
              <p:spPr bwMode="auto">
                <a:xfrm rot="20011487" flipV="1">
                  <a:off x="4305" y="2104"/>
                  <a:ext cx="0" cy="480"/>
                </a:xfrm>
                <a:prstGeom prst="line">
                  <a:avLst/>
                </a:prstGeom>
                <a:noFill/>
                <a:ln w="31750">
                  <a:solidFill>
                    <a:srgbClr val="800000"/>
                  </a:solidFill>
                  <a:round/>
                  <a:headEnd type="none" w="sm" len="sm"/>
                  <a:tailEnd type="triangl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56" name="Text Box 16"/>
                <p:cNvSpPr txBox="1">
                  <a:spLocks noChangeArrowheads="1"/>
                </p:cNvSpPr>
                <p:nvPr/>
              </p:nvSpPr>
              <p:spPr bwMode="auto">
                <a:xfrm rot="20011487">
                  <a:off x="4210" y="2021"/>
                  <a:ext cx="224" cy="24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r>
                    <a:rPr lang="en-US" altLang="en-US" sz="2167">
                      <a:latin typeface="Times New Roman" panose="02020603050405020304" pitchFamily="18" charset="0"/>
                    </a:rPr>
                    <a:t>N</a:t>
                  </a:r>
                </a:p>
              </p:txBody>
            </p:sp>
            <p:sp>
              <p:nvSpPr>
                <p:cNvPr id="57" name="Text Box 17"/>
                <p:cNvSpPr txBox="1">
                  <a:spLocks noChangeArrowheads="1"/>
                </p:cNvSpPr>
                <p:nvPr/>
              </p:nvSpPr>
              <p:spPr bwMode="auto">
                <a:xfrm rot="20011487">
                  <a:off x="4167" y="2477"/>
                  <a:ext cx="197" cy="24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r>
                    <a:rPr lang="en-US" altLang="en-US" sz="2167" dirty="0">
                      <a:latin typeface="Times New Roman" panose="02020603050405020304" pitchFamily="18" charset="0"/>
                    </a:rPr>
                    <a:t>P</a:t>
                  </a:r>
                </a:p>
              </p:txBody>
            </p:sp>
            <p:sp>
              <p:nvSpPr>
                <p:cNvPr id="58" name="Oval 18"/>
                <p:cNvSpPr>
                  <a:spLocks noChangeArrowheads="1"/>
                </p:cNvSpPr>
                <p:nvPr/>
              </p:nvSpPr>
              <p:spPr bwMode="auto">
                <a:xfrm rot="-1588513">
                  <a:off x="4398" y="2548"/>
                  <a:ext cx="48" cy="48"/>
                </a:xfrm>
                <a:prstGeom prst="ellipse">
                  <a:avLst/>
                </a:prstGeom>
                <a:solidFill>
                  <a:srgbClr val="800000"/>
                </a:solidFill>
                <a:ln w="127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endParaRPr lang="en-US" altLang="en-US"/>
                </a:p>
              </p:txBody>
            </p:sp>
          </p:grpSp>
          <p:sp>
            <p:nvSpPr>
              <p:cNvPr id="52" name="AutoShape 19"/>
              <p:cNvSpPr>
                <a:spLocks noChangeArrowheads="1"/>
              </p:cNvSpPr>
              <p:nvPr/>
            </p:nvSpPr>
            <p:spPr bwMode="auto">
              <a:xfrm rot="-1588513">
                <a:off x="4807" y="2149"/>
                <a:ext cx="240" cy="288"/>
              </a:xfrm>
              <a:prstGeom prst="smileyFace">
                <a:avLst>
                  <a:gd name="adj" fmla="val 4653"/>
                </a:avLst>
              </a:prstGeom>
              <a:noFill/>
              <a:ln w="12700">
                <a:solidFill>
                  <a:schemeClr val="accent5">
                    <a:lumMod val="75000"/>
                  </a:schemeClr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53" name="AutoShape 20"/>
              <p:cNvSpPr>
                <a:spLocks noChangeArrowheads="1"/>
              </p:cNvSpPr>
              <p:nvPr/>
            </p:nvSpPr>
            <p:spPr bwMode="auto">
              <a:xfrm rot="-1588513">
                <a:off x="4932" y="2394"/>
                <a:ext cx="96" cy="336"/>
              </a:xfrm>
              <a:prstGeom prst="lightningBolt">
                <a:avLst/>
              </a:prstGeom>
              <a:noFill/>
              <a:ln w="12700">
                <a:solidFill>
                  <a:schemeClr val="accent5">
                    <a:lumMod val="75000"/>
                  </a:schemeClr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</p:grpSp>
      </p:grpSp>
      <p:sp>
        <p:nvSpPr>
          <p:cNvPr id="8" name="Rectangle 3">
            <a:extLst>
              <a:ext uri="{FF2B5EF4-FFF2-40B4-BE49-F238E27FC236}">
                <a16:creationId xmlns:a16="http://schemas.microsoft.com/office/drawing/2014/main" id="{2A3F4CA2-29C2-564D-DB68-D6699E4CB4B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01600" y="1055688"/>
            <a:ext cx="11938000" cy="5514975"/>
          </a:xfrm>
        </p:spPr>
        <p:txBody>
          <a:bodyPr>
            <a:normAutofit/>
          </a:bodyPr>
          <a:lstStyle/>
          <a:p>
            <a:pPr marL="457200" indent="-457200"/>
            <a:r>
              <a:rPr lang="en-US" altLang="en-US" dirty="0"/>
              <a:t>Let the plane be represented by plane normal N and a point P in that plane</a:t>
            </a:r>
          </a:p>
        </p:txBody>
      </p:sp>
      <p:sp>
        <p:nvSpPr>
          <p:cNvPr id="9" name="Line 4">
            <a:extLst>
              <a:ext uri="{FF2B5EF4-FFF2-40B4-BE49-F238E27FC236}">
                <a16:creationId xmlns:a16="http://schemas.microsoft.com/office/drawing/2014/main" id="{12D494D4-B496-7168-EACC-9F0B720B6098}"/>
              </a:ext>
            </a:extLst>
          </p:cNvPr>
          <p:cNvSpPr>
            <a:spLocks noChangeShapeType="1"/>
          </p:cNvSpPr>
          <p:nvPr/>
        </p:nvSpPr>
        <p:spPr bwMode="auto">
          <a:xfrm>
            <a:off x="737870" y="5410200"/>
            <a:ext cx="7924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>
              <a:latin typeface="+mn-lt"/>
            </a:endParaRPr>
          </a:p>
        </p:txBody>
      </p:sp>
      <p:sp>
        <p:nvSpPr>
          <p:cNvPr id="10" name="Rectangle 10">
            <a:extLst>
              <a:ext uri="{FF2B5EF4-FFF2-40B4-BE49-F238E27FC236}">
                <a16:creationId xmlns:a16="http://schemas.microsoft.com/office/drawing/2014/main" id="{76BB9C11-3E39-7149-793E-7D3D130668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1981200"/>
            <a:ext cx="5166254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748" tIns="49875" rIns="99748" bIns="49875"/>
          <a:lstStyle>
            <a:lvl1pPr marL="338138" indent="-3381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AutoNum type="arabicPeriod"/>
            </a:pPr>
            <a:r>
              <a:rPr lang="en-US" altLang="en-US" sz="3467" dirty="0">
                <a:latin typeface="+mn-lt"/>
              </a:rPr>
              <a:t>Translate P to the origin</a:t>
            </a:r>
          </a:p>
        </p:txBody>
      </p:sp>
      <p:sp>
        <p:nvSpPr>
          <p:cNvPr id="11" name="Rectangle 11">
            <a:extLst>
              <a:ext uri="{FF2B5EF4-FFF2-40B4-BE49-F238E27FC236}">
                <a16:creationId xmlns:a16="http://schemas.microsoft.com/office/drawing/2014/main" id="{17F65A69-EE19-3B2B-244F-39864FBBB4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7720" y="5600700"/>
            <a:ext cx="148590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748" tIns="49875" rIns="99748" bIns="49875"/>
          <a:lstStyle>
            <a:lvl1pPr marL="338138" indent="-3381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None/>
            </a:pPr>
            <a:r>
              <a:rPr lang="en-US" altLang="en-US" sz="3467" dirty="0">
                <a:latin typeface="+mn-lt"/>
              </a:rPr>
              <a:t>M</a:t>
            </a:r>
            <a:r>
              <a:rPr lang="en-US" altLang="en-US" sz="3467" baseline="-25000" dirty="0">
                <a:latin typeface="+mn-lt"/>
                <a:sym typeface="Symbol" panose="05050102010706020507" pitchFamily="18" charset="2"/>
              </a:rPr>
              <a:t>N,P</a:t>
            </a:r>
            <a:r>
              <a:rPr lang="en-US" altLang="en-US" sz="3467" dirty="0">
                <a:latin typeface="+mn-lt"/>
                <a:sym typeface="Symbol" panose="05050102010706020507" pitchFamily="18" charset="2"/>
              </a:rPr>
              <a:t> = </a:t>
            </a:r>
            <a:endParaRPr lang="en-US" altLang="en-US" sz="3467" baseline="-25000" dirty="0">
              <a:latin typeface="+mn-lt"/>
            </a:endParaRPr>
          </a:p>
        </p:txBody>
      </p:sp>
      <p:sp>
        <p:nvSpPr>
          <p:cNvPr id="12" name="Rectangle 12">
            <a:extLst>
              <a:ext uri="{FF2B5EF4-FFF2-40B4-BE49-F238E27FC236}">
                <a16:creationId xmlns:a16="http://schemas.microsoft.com/office/drawing/2014/main" id="{81A45A34-8B58-612D-0663-6A5DBAECF6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81520" y="5600700"/>
            <a:ext cx="82550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748" tIns="49875" rIns="99748" bIns="49875"/>
          <a:lstStyle>
            <a:lvl1pPr marL="338138" indent="-3381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None/>
            </a:pPr>
            <a:r>
              <a:rPr lang="en-US" altLang="en-US" sz="3467" dirty="0">
                <a:latin typeface="+mn-lt"/>
              </a:rPr>
              <a:t>T</a:t>
            </a:r>
            <a:r>
              <a:rPr lang="en-US" altLang="en-US" sz="3467" baseline="-25000" dirty="0">
                <a:latin typeface="+mn-lt"/>
              </a:rPr>
              <a:t>-P</a:t>
            </a:r>
          </a:p>
        </p:txBody>
      </p:sp>
      <p:sp>
        <p:nvSpPr>
          <p:cNvPr id="13" name="Rectangle 11">
            <a:extLst>
              <a:ext uri="{FF2B5EF4-FFF2-40B4-BE49-F238E27FC236}">
                <a16:creationId xmlns:a16="http://schemas.microsoft.com/office/drawing/2014/main" id="{FD0C9C43-C50C-BC1E-3A33-FC2C2A25A1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2529840"/>
            <a:ext cx="5166254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748" tIns="49875" rIns="99748" bIns="49875"/>
          <a:lstStyle>
            <a:lvl1pPr marL="338138" indent="-3381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None/>
            </a:pPr>
            <a:r>
              <a:rPr lang="en-US" altLang="en-US" sz="3200" dirty="0">
                <a:latin typeface="+mn-lt"/>
              </a:rPr>
              <a:t>2. Align N with vector k</a:t>
            </a:r>
          </a:p>
        </p:txBody>
      </p:sp>
      <p:sp>
        <p:nvSpPr>
          <p:cNvPr id="14" name="Rectangle 14">
            <a:extLst>
              <a:ext uri="{FF2B5EF4-FFF2-40B4-BE49-F238E27FC236}">
                <a16:creationId xmlns:a16="http://schemas.microsoft.com/office/drawing/2014/main" id="{E533AFF4-C755-FD70-D324-15D8FCEF36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13120" y="5600700"/>
            <a:ext cx="115570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748" tIns="49875" rIns="99748" bIns="49875"/>
          <a:lstStyle>
            <a:lvl1pPr marL="338138" indent="-3381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None/>
            </a:pPr>
            <a:r>
              <a:rPr lang="en-US" altLang="en-US" sz="3467" dirty="0">
                <a:latin typeface="+mn-lt"/>
              </a:rPr>
              <a:t>A</a:t>
            </a:r>
            <a:r>
              <a:rPr lang="en-US" altLang="en-US" sz="3467" baseline="-25000" dirty="0">
                <a:latin typeface="+mn-lt"/>
              </a:rPr>
              <a:t>N </a:t>
            </a:r>
            <a:r>
              <a:rPr lang="en-US" altLang="en-US" sz="3467" dirty="0">
                <a:latin typeface="+mn-lt"/>
              </a:rPr>
              <a:t>*</a:t>
            </a:r>
            <a:endParaRPr lang="en-US" altLang="en-US" sz="3467" baseline="-25000" dirty="0">
              <a:latin typeface="+mn-lt"/>
            </a:endParaRPr>
          </a:p>
        </p:txBody>
      </p:sp>
      <p:sp>
        <p:nvSpPr>
          <p:cNvPr id="15" name="Rectangle 6">
            <a:extLst>
              <a:ext uri="{FF2B5EF4-FFF2-40B4-BE49-F238E27FC236}">
                <a16:creationId xmlns:a16="http://schemas.microsoft.com/office/drawing/2014/main" id="{D06EECDD-8CE5-BD80-BEBB-F75A508BA2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3078480"/>
            <a:ext cx="5166254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748" tIns="49875" rIns="99748" bIns="49875"/>
          <a:lstStyle>
            <a:lvl1pPr marL="338138" indent="-3381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None/>
            </a:pPr>
            <a:r>
              <a:rPr lang="en-US" altLang="en-US" sz="3200" dirty="0">
                <a:latin typeface="+mn-lt"/>
              </a:rPr>
              <a:t>3. Reflect w.r.t </a:t>
            </a:r>
            <a:r>
              <a:rPr lang="en-US" altLang="en-US" sz="3200" dirty="0" err="1">
                <a:latin typeface="+mn-lt"/>
              </a:rPr>
              <a:t>xy</a:t>
            </a:r>
            <a:r>
              <a:rPr lang="en-US" altLang="en-US" sz="3200" dirty="0">
                <a:latin typeface="+mn-lt"/>
              </a:rPr>
              <a:t>-plane</a:t>
            </a:r>
          </a:p>
        </p:txBody>
      </p:sp>
      <p:sp>
        <p:nvSpPr>
          <p:cNvPr id="16" name="Rectangle 31">
            <a:extLst>
              <a:ext uri="{FF2B5EF4-FFF2-40B4-BE49-F238E27FC236}">
                <a16:creationId xmlns:a16="http://schemas.microsoft.com/office/drawing/2014/main" id="{91A10509-FE7E-9FE2-D835-179790FFB3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94056" y="5600700"/>
            <a:ext cx="165100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748" tIns="49875" rIns="99748" bIns="49875"/>
          <a:lstStyle>
            <a:lvl1pPr marL="338138" indent="-3381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None/>
            </a:pPr>
            <a:r>
              <a:rPr lang="en-US" altLang="en-US" sz="3467" dirty="0" err="1">
                <a:latin typeface="+mn-lt"/>
              </a:rPr>
              <a:t>M</a:t>
            </a:r>
            <a:r>
              <a:rPr lang="en-US" altLang="en-US" sz="3467" baseline="-25000" dirty="0" err="1">
                <a:latin typeface="+mn-lt"/>
              </a:rPr>
              <a:t>xy</a:t>
            </a:r>
            <a:r>
              <a:rPr lang="en-US" altLang="en-US" sz="3467" baseline="-25000" dirty="0">
                <a:latin typeface="+mn-lt"/>
                <a:sym typeface="Symbol" panose="05050102010706020507" pitchFamily="18" charset="2"/>
              </a:rPr>
              <a:t> </a:t>
            </a:r>
            <a:r>
              <a:rPr lang="en-US" altLang="en-US" sz="3467" dirty="0">
                <a:latin typeface="+mn-lt"/>
              </a:rPr>
              <a:t>*</a:t>
            </a:r>
            <a:endParaRPr lang="en-US" altLang="en-US" sz="3467" baseline="-25000" dirty="0">
              <a:latin typeface="+mn-lt"/>
            </a:endParaRPr>
          </a:p>
        </p:txBody>
      </p:sp>
      <p:sp>
        <p:nvSpPr>
          <p:cNvPr id="17" name="Rectangle 20">
            <a:extLst>
              <a:ext uri="{FF2B5EF4-FFF2-40B4-BE49-F238E27FC236}">
                <a16:creationId xmlns:a16="http://schemas.microsoft.com/office/drawing/2014/main" id="{5AF16EE9-006E-FE35-E676-9964020303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3627120"/>
            <a:ext cx="5166254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748" tIns="49875" rIns="99748" bIns="49875"/>
          <a:lstStyle>
            <a:lvl1pPr marL="338138" indent="-3381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None/>
            </a:pPr>
            <a:r>
              <a:rPr lang="en-US" altLang="en-US" sz="3200" dirty="0">
                <a:latin typeface="+mn-lt"/>
              </a:rPr>
              <a:t>4. Reverse step 2</a:t>
            </a:r>
          </a:p>
        </p:txBody>
      </p:sp>
      <p:sp>
        <p:nvSpPr>
          <p:cNvPr id="18" name="Rectangle 25">
            <a:extLst>
              <a:ext uri="{FF2B5EF4-FFF2-40B4-BE49-F238E27FC236}">
                <a16:creationId xmlns:a16="http://schemas.microsoft.com/office/drawing/2014/main" id="{6BDA1E84-F6C9-0EAE-DB51-D58EBCBF79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96920" y="5600700"/>
            <a:ext cx="132080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748" tIns="49875" rIns="99748" bIns="49875"/>
          <a:lstStyle>
            <a:lvl1pPr marL="338138" indent="-3381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None/>
            </a:pPr>
            <a:r>
              <a:rPr lang="en-US" altLang="en-US" sz="3467" dirty="0">
                <a:latin typeface="+mn-lt"/>
              </a:rPr>
              <a:t>A</a:t>
            </a:r>
            <a:r>
              <a:rPr lang="en-US" altLang="en-US" sz="3467" baseline="-25000" dirty="0">
                <a:latin typeface="+mn-lt"/>
              </a:rPr>
              <a:t>N</a:t>
            </a:r>
            <a:r>
              <a:rPr lang="en-US" altLang="en-US" sz="3467" baseline="30000" dirty="0">
                <a:latin typeface="+mn-lt"/>
              </a:rPr>
              <a:t>-1 </a:t>
            </a:r>
            <a:r>
              <a:rPr lang="en-US" altLang="en-US" sz="3467" dirty="0">
                <a:latin typeface="+mn-lt"/>
              </a:rPr>
              <a:t>*</a:t>
            </a:r>
            <a:endParaRPr lang="en-US" altLang="en-US" sz="3467" baseline="-250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69695041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" name="Group 65"/>
          <p:cNvGrpSpPr/>
          <p:nvPr/>
        </p:nvGrpSpPr>
        <p:grpSpPr>
          <a:xfrm rot="9180000">
            <a:off x="9667266" y="3249431"/>
            <a:ext cx="417738" cy="990157"/>
            <a:chOff x="6959814" y="3430880"/>
            <a:chExt cx="417738" cy="990157"/>
          </a:xfrm>
        </p:grpSpPr>
        <p:sp>
          <p:nvSpPr>
            <p:cNvPr id="76" name="AutoShape 19"/>
            <p:cNvSpPr>
              <a:spLocks noChangeArrowheads="1"/>
            </p:cNvSpPr>
            <p:nvPr/>
          </p:nvSpPr>
          <p:spPr bwMode="auto">
            <a:xfrm rot="31487">
              <a:off x="6964802" y="3430880"/>
              <a:ext cx="412750" cy="495300"/>
            </a:xfrm>
            <a:prstGeom prst="smileyFace">
              <a:avLst>
                <a:gd name="adj" fmla="val 4653"/>
              </a:avLst>
            </a:prstGeom>
            <a:gradFill rotWithShape="0">
              <a:gsLst>
                <a:gs pos="0">
                  <a:srgbClr val="FF0000"/>
                </a:gs>
                <a:gs pos="100000">
                  <a:schemeClr val="bg1"/>
                </a:gs>
              </a:gsLst>
              <a:lin ang="5400000" scaled="1"/>
            </a:gra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77" name="AutoShape 20"/>
            <p:cNvSpPr>
              <a:spLocks noChangeArrowheads="1"/>
            </p:cNvSpPr>
            <p:nvPr/>
          </p:nvSpPr>
          <p:spPr bwMode="auto">
            <a:xfrm rot="31487">
              <a:off x="6959814" y="3843187"/>
              <a:ext cx="165100" cy="577850"/>
            </a:xfrm>
            <a:prstGeom prst="lightningBolt">
              <a:avLst/>
            </a:prstGeom>
            <a:solidFill>
              <a:srgbClr val="0000FF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</p:grpSp>
      <p:sp>
        <p:nvSpPr>
          <p:cNvPr id="40962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sym typeface="Symbol" panose="05050102010706020507" pitchFamily="18" charset="2"/>
              </a:rPr>
              <a:t>M</a:t>
            </a:r>
            <a:r>
              <a:rPr lang="en-US" altLang="en-US" baseline="-25000">
                <a:sym typeface="Symbol" panose="05050102010706020507" pitchFamily="18" charset="2"/>
              </a:rPr>
              <a:t>N,P   </a:t>
            </a:r>
            <a:r>
              <a:rPr lang="en-US" altLang="en-US">
                <a:sym typeface="Symbol" panose="05050102010706020507" pitchFamily="18" charset="2"/>
              </a:rPr>
              <a:t>:</a:t>
            </a:r>
            <a:r>
              <a:rPr lang="en-US" altLang="en-US" baseline="-25000">
                <a:sym typeface="Symbol" panose="05050102010706020507" pitchFamily="18" charset="2"/>
              </a:rPr>
              <a:t> </a:t>
            </a:r>
            <a:r>
              <a:rPr lang="en-US" altLang="en-US">
                <a:sym typeface="Symbol" panose="05050102010706020507" pitchFamily="18" charset="2"/>
              </a:rPr>
              <a:t>Mirror reflection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Amartya Kundu Durjoy, CSE</a:t>
            </a:r>
          </a:p>
        </p:txBody>
      </p:sp>
      <p:sp>
        <p:nvSpPr>
          <p:cNvPr id="40964" name="Line 4"/>
          <p:cNvSpPr>
            <a:spLocks noChangeShapeType="1"/>
          </p:cNvSpPr>
          <p:nvPr/>
        </p:nvSpPr>
        <p:spPr bwMode="auto">
          <a:xfrm>
            <a:off x="737870" y="5410200"/>
            <a:ext cx="7924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>
              <a:latin typeface="+mn-lt"/>
            </a:endParaRPr>
          </a:p>
        </p:txBody>
      </p:sp>
      <p:grpSp>
        <p:nvGrpSpPr>
          <p:cNvPr id="40965" name="Group 5"/>
          <p:cNvGrpSpPr>
            <a:grpSpLocks/>
          </p:cNvGrpSpPr>
          <p:nvPr/>
        </p:nvGrpSpPr>
        <p:grpSpPr bwMode="auto">
          <a:xfrm>
            <a:off x="6336771" y="2194560"/>
            <a:ext cx="3518694" cy="2579688"/>
            <a:chOff x="3172" y="2112"/>
            <a:chExt cx="2046" cy="1500"/>
          </a:xfrm>
        </p:grpSpPr>
        <p:sp>
          <p:nvSpPr>
            <p:cNvPr id="40975" name="Line 6"/>
            <p:cNvSpPr>
              <a:spLocks noChangeShapeType="1"/>
            </p:cNvSpPr>
            <p:nvPr/>
          </p:nvSpPr>
          <p:spPr bwMode="auto">
            <a:xfrm flipV="1">
              <a:off x="3932" y="2112"/>
              <a:ext cx="0" cy="864"/>
            </a:xfrm>
            <a:prstGeom prst="line">
              <a:avLst/>
            </a:prstGeom>
            <a:noFill/>
            <a:ln w="22225">
              <a:solidFill>
                <a:srgbClr val="003300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0976" name="Line 7"/>
            <p:cNvSpPr>
              <a:spLocks noChangeShapeType="1"/>
            </p:cNvSpPr>
            <p:nvPr/>
          </p:nvSpPr>
          <p:spPr bwMode="auto">
            <a:xfrm flipH="1">
              <a:off x="3186" y="2979"/>
              <a:ext cx="753" cy="450"/>
            </a:xfrm>
            <a:prstGeom prst="line">
              <a:avLst/>
            </a:prstGeom>
            <a:noFill/>
            <a:ln w="22225">
              <a:solidFill>
                <a:srgbClr val="003300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0977" name="Line 8"/>
            <p:cNvSpPr>
              <a:spLocks noChangeShapeType="1"/>
            </p:cNvSpPr>
            <p:nvPr/>
          </p:nvSpPr>
          <p:spPr bwMode="auto">
            <a:xfrm>
              <a:off x="3918" y="2979"/>
              <a:ext cx="1227" cy="633"/>
            </a:xfrm>
            <a:prstGeom prst="line">
              <a:avLst/>
            </a:prstGeom>
            <a:noFill/>
            <a:ln w="22225">
              <a:solidFill>
                <a:srgbClr val="003300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0978" name="Text Box 9"/>
            <p:cNvSpPr txBox="1">
              <a:spLocks noChangeArrowheads="1"/>
            </p:cNvSpPr>
            <p:nvPr/>
          </p:nvSpPr>
          <p:spPr bwMode="auto">
            <a:xfrm>
              <a:off x="3172" y="3168"/>
              <a:ext cx="174" cy="2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>
                  <a:latin typeface="Times New Roman" panose="02020603050405020304" pitchFamily="18" charset="0"/>
                </a:rPr>
                <a:t>x</a:t>
              </a:r>
            </a:p>
          </p:txBody>
        </p:sp>
        <p:sp>
          <p:nvSpPr>
            <p:cNvPr id="40979" name="Text Box 10"/>
            <p:cNvSpPr txBox="1">
              <a:spLocks noChangeArrowheads="1"/>
            </p:cNvSpPr>
            <p:nvPr/>
          </p:nvSpPr>
          <p:spPr bwMode="auto">
            <a:xfrm>
              <a:off x="5044" y="3369"/>
              <a:ext cx="174" cy="2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>
                  <a:latin typeface="Times New Roman" panose="02020603050405020304" pitchFamily="18" charset="0"/>
                </a:rPr>
                <a:t>y</a:t>
              </a:r>
            </a:p>
          </p:txBody>
        </p:sp>
        <p:sp>
          <p:nvSpPr>
            <p:cNvPr id="40980" name="Text Box 11"/>
            <p:cNvSpPr txBox="1">
              <a:spLocks noChangeArrowheads="1"/>
            </p:cNvSpPr>
            <p:nvPr/>
          </p:nvSpPr>
          <p:spPr bwMode="auto">
            <a:xfrm>
              <a:off x="3744" y="2126"/>
              <a:ext cx="167" cy="2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>
                  <a:latin typeface="Times New Roman" panose="02020603050405020304" pitchFamily="18" charset="0"/>
                </a:rPr>
                <a:t>z</a:t>
              </a:r>
            </a:p>
          </p:txBody>
        </p:sp>
      </p:grpSp>
      <p:sp>
        <p:nvSpPr>
          <p:cNvPr id="21" name="Rectangle 10"/>
          <p:cNvSpPr>
            <a:spLocks noChangeArrowheads="1"/>
          </p:cNvSpPr>
          <p:nvPr/>
        </p:nvSpPr>
        <p:spPr bwMode="auto">
          <a:xfrm>
            <a:off x="685800" y="1981200"/>
            <a:ext cx="5166254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748" tIns="49875" rIns="99748" bIns="49875"/>
          <a:lstStyle>
            <a:lvl1pPr marL="338138" indent="-3381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AutoNum type="arabicPeriod"/>
            </a:pPr>
            <a:r>
              <a:rPr lang="en-US" altLang="en-US" sz="3467" dirty="0">
                <a:latin typeface="+mn-lt"/>
              </a:rPr>
              <a:t>Translate P to the origin</a:t>
            </a:r>
          </a:p>
        </p:txBody>
      </p:sp>
      <p:sp>
        <p:nvSpPr>
          <p:cNvPr id="31" name="Rectangle 11"/>
          <p:cNvSpPr>
            <a:spLocks noChangeArrowheads="1"/>
          </p:cNvSpPr>
          <p:nvPr/>
        </p:nvSpPr>
        <p:spPr bwMode="auto">
          <a:xfrm>
            <a:off x="807720" y="5600700"/>
            <a:ext cx="148590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748" tIns="49875" rIns="99748" bIns="49875"/>
          <a:lstStyle>
            <a:lvl1pPr marL="338138" indent="-3381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None/>
            </a:pPr>
            <a:r>
              <a:rPr lang="en-US" altLang="en-US" sz="3467" dirty="0">
                <a:latin typeface="+mn-lt"/>
              </a:rPr>
              <a:t>M</a:t>
            </a:r>
            <a:r>
              <a:rPr lang="en-US" altLang="en-US" sz="3467" baseline="-25000" dirty="0">
                <a:latin typeface="+mn-lt"/>
                <a:sym typeface="Symbol" panose="05050102010706020507" pitchFamily="18" charset="2"/>
              </a:rPr>
              <a:t>N,P</a:t>
            </a:r>
            <a:r>
              <a:rPr lang="en-US" altLang="en-US" sz="3467" dirty="0">
                <a:latin typeface="+mn-lt"/>
                <a:sym typeface="Symbol" panose="05050102010706020507" pitchFamily="18" charset="2"/>
              </a:rPr>
              <a:t> = </a:t>
            </a:r>
            <a:endParaRPr lang="en-US" altLang="en-US" sz="3467" baseline="-25000" dirty="0">
              <a:latin typeface="+mn-lt"/>
            </a:endParaRPr>
          </a:p>
        </p:txBody>
      </p:sp>
      <p:sp>
        <p:nvSpPr>
          <p:cNvPr id="32" name="Rectangle 12"/>
          <p:cNvSpPr>
            <a:spLocks noChangeArrowheads="1"/>
          </p:cNvSpPr>
          <p:nvPr/>
        </p:nvSpPr>
        <p:spPr bwMode="auto">
          <a:xfrm>
            <a:off x="7081520" y="5600700"/>
            <a:ext cx="82550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748" tIns="49875" rIns="99748" bIns="49875"/>
          <a:lstStyle>
            <a:lvl1pPr marL="338138" indent="-3381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None/>
            </a:pPr>
            <a:r>
              <a:rPr lang="en-US" altLang="en-US" sz="3467" dirty="0">
                <a:latin typeface="+mn-lt"/>
              </a:rPr>
              <a:t>T</a:t>
            </a:r>
            <a:r>
              <a:rPr lang="en-US" altLang="en-US" sz="3467" baseline="-25000" dirty="0">
                <a:latin typeface="+mn-lt"/>
              </a:rPr>
              <a:t>-P</a:t>
            </a:r>
          </a:p>
        </p:txBody>
      </p:sp>
      <p:sp>
        <p:nvSpPr>
          <p:cNvPr id="42" name="Rectangle 11"/>
          <p:cNvSpPr>
            <a:spLocks noChangeArrowheads="1"/>
          </p:cNvSpPr>
          <p:nvPr/>
        </p:nvSpPr>
        <p:spPr bwMode="auto">
          <a:xfrm>
            <a:off x="685800" y="2529840"/>
            <a:ext cx="5166254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748" tIns="49875" rIns="99748" bIns="49875"/>
          <a:lstStyle>
            <a:lvl1pPr marL="338138" indent="-3381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None/>
            </a:pPr>
            <a:r>
              <a:rPr lang="en-US" altLang="en-US" sz="3200" dirty="0">
                <a:latin typeface="+mn-lt"/>
              </a:rPr>
              <a:t>2. Align N with vector k</a:t>
            </a:r>
          </a:p>
        </p:txBody>
      </p:sp>
      <p:sp>
        <p:nvSpPr>
          <p:cNvPr id="43" name="Rectangle 14"/>
          <p:cNvSpPr>
            <a:spLocks noChangeArrowheads="1"/>
          </p:cNvSpPr>
          <p:nvPr/>
        </p:nvSpPr>
        <p:spPr bwMode="auto">
          <a:xfrm>
            <a:off x="5913120" y="5600700"/>
            <a:ext cx="115570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748" tIns="49875" rIns="99748" bIns="49875"/>
          <a:lstStyle>
            <a:lvl1pPr marL="338138" indent="-3381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None/>
            </a:pPr>
            <a:r>
              <a:rPr lang="en-US" altLang="en-US" sz="3467" dirty="0">
                <a:latin typeface="+mn-lt"/>
              </a:rPr>
              <a:t>A</a:t>
            </a:r>
            <a:r>
              <a:rPr lang="en-US" altLang="en-US" sz="3467" baseline="-25000" dirty="0">
                <a:latin typeface="+mn-lt"/>
              </a:rPr>
              <a:t>N </a:t>
            </a:r>
            <a:r>
              <a:rPr lang="en-US" altLang="en-US" sz="3467" dirty="0">
                <a:latin typeface="+mn-lt"/>
              </a:rPr>
              <a:t>*</a:t>
            </a:r>
            <a:endParaRPr lang="en-US" altLang="en-US" sz="3467" baseline="-25000" dirty="0">
              <a:latin typeface="+mn-lt"/>
            </a:endParaRPr>
          </a:p>
        </p:txBody>
      </p:sp>
      <p:sp>
        <p:nvSpPr>
          <p:cNvPr id="46" name="Rectangle 6"/>
          <p:cNvSpPr>
            <a:spLocks noChangeArrowheads="1"/>
          </p:cNvSpPr>
          <p:nvPr/>
        </p:nvSpPr>
        <p:spPr bwMode="auto">
          <a:xfrm>
            <a:off x="685800" y="3078480"/>
            <a:ext cx="5166254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748" tIns="49875" rIns="99748" bIns="49875"/>
          <a:lstStyle>
            <a:lvl1pPr marL="338138" indent="-3381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None/>
            </a:pPr>
            <a:r>
              <a:rPr lang="en-US" altLang="en-US" sz="3200" dirty="0">
                <a:latin typeface="+mn-lt"/>
              </a:rPr>
              <a:t>3. Reflect w.r.t </a:t>
            </a:r>
            <a:r>
              <a:rPr lang="en-US" altLang="en-US" sz="3200" dirty="0" err="1">
                <a:latin typeface="+mn-lt"/>
              </a:rPr>
              <a:t>xy</a:t>
            </a:r>
            <a:r>
              <a:rPr lang="en-US" altLang="en-US" sz="3200" dirty="0">
                <a:latin typeface="+mn-lt"/>
              </a:rPr>
              <a:t>-plane</a:t>
            </a:r>
          </a:p>
        </p:txBody>
      </p:sp>
      <p:sp>
        <p:nvSpPr>
          <p:cNvPr id="47" name="Rectangle 31"/>
          <p:cNvSpPr>
            <a:spLocks noChangeArrowheads="1"/>
          </p:cNvSpPr>
          <p:nvPr/>
        </p:nvSpPr>
        <p:spPr bwMode="auto">
          <a:xfrm>
            <a:off x="4594056" y="5600700"/>
            <a:ext cx="165100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748" tIns="49875" rIns="99748" bIns="49875"/>
          <a:lstStyle>
            <a:lvl1pPr marL="338138" indent="-3381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None/>
            </a:pPr>
            <a:r>
              <a:rPr lang="en-US" altLang="en-US" sz="3467" dirty="0" err="1">
                <a:latin typeface="+mn-lt"/>
              </a:rPr>
              <a:t>M</a:t>
            </a:r>
            <a:r>
              <a:rPr lang="en-US" altLang="en-US" sz="3467" baseline="-25000" dirty="0" err="1">
                <a:latin typeface="+mn-lt"/>
              </a:rPr>
              <a:t>xy</a:t>
            </a:r>
            <a:r>
              <a:rPr lang="en-US" altLang="en-US" sz="3467" baseline="-25000" dirty="0">
                <a:latin typeface="+mn-lt"/>
                <a:sym typeface="Symbol" panose="05050102010706020507" pitchFamily="18" charset="2"/>
              </a:rPr>
              <a:t> </a:t>
            </a:r>
            <a:r>
              <a:rPr lang="en-US" altLang="en-US" sz="3467" dirty="0">
                <a:latin typeface="+mn-lt"/>
              </a:rPr>
              <a:t>*</a:t>
            </a:r>
            <a:endParaRPr lang="en-US" altLang="en-US" sz="3467" baseline="-25000" dirty="0">
              <a:latin typeface="+mn-lt"/>
            </a:endParaRPr>
          </a:p>
        </p:txBody>
      </p:sp>
      <p:grpSp>
        <p:nvGrpSpPr>
          <p:cNvPr id="48" name="Group 47"/>
          <p:cNvGrpSpPr/>
          <p:nvPr/>
        </p:nvGrpSpPr>
        <p:grpSpPr>
          <a:xfrm rot="-1620000">
            <a:off x="7192026" y="2903056"/>
            <a:ext cx="2228850" cy="2322443"/>
            <a:chOff x="5467474" y="3158110"/>
            <a:chExt cx="2228850" cy="2322443"/>
          </a:xfrm>
          <a:noFill/>
        </p:grpSpPr>
        <p:grpSp>
          <p:nvGrpSpPr>
            <p:cNvPr id="49" name="Group 48"/>
            <p:cNvGrpSpPr/>
            <p:nvPr/>
          </p:nvGrpSpPr>
          <p:grpSpPr>
            <a:xfrm rot="10800000">
              <a:off x="6830176" y="4490396"/>
              <a:ext cx="417738" cy="990157"/>
              <a:chOff x="6959814" y="3430880"/>
              <a:chExt cx="417738" cy="990157"/>
            </a:xfrm>
            <a:grpFill/>
          </p:grpSpPr>
          <p:sp>
            <p:nvSpPr>
              <p:cNvPr id="59" name="AutoShape 19"/>
              <p:cNvSpPr>
                <a:spLocks noChangeArrowheads="1"/>
              </p:cNvSpPr>
              <p:nvPr/>
            </p:nvSpPr>
            <p:spPr bwMode="auto">
              <a:xfrm rot="31487">
                <a:off x="6964802" y="3430880"/>
                <a:ext cx="412750" cy="495300"/>
              </a:xfrm>
              <a:prstGeom prst="smileyFace">
                <a:avLst>
                  <a:gd name="adj" fmla="val 4653"/>
                </a:avLst>
              </a:prstGeom>
              <a:grpFill/>
              <a:ln w="12700">
                <a:solidFill>
                  <a:schemeClr val="accent5">
                    <a:lumMod val="75000"/>
                  </a:schemeClr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60" name="AutoShape 20"/>
              <p:cNvSpPr>
                <a:spLocks noChangeArrowheads="1"/>
              </p:cNvSpPr>
              <p:nvPr/>
            </p:nvSpPr>
            <p:spPr bwMode="auto">
              <a:xfrm rot="31487">
                <a:off x="6959814" y="3843187"/>
                <a:ext cx="165100" cy="577850"/>
              </a:xfrm>
              <a:prstGeom prst="lightningBolt">
                <a:avLst/>
              </a:prstGeom>
              <a:grpFill/>
              <a:ln w="12700">
                <a:solidFill>
                  <a:schemeClr val="accent5">
                    <a:lumMod val="75000"/>
                  </a:schemeClr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</p:grpSp>
        <p:grpSp>
          <p:nvGrpSpPr>
            <p:cNvPr id="50" name="Group 12"/>
            <p:cNvGrpSpPr>
              <a:grpSpLocks/>
            </p:cNvGrpSpPr>
            <p:nvPr/>
          </p:nvGrpSpPr>
          <p:grpSpPr bwMode="auto">
            <a:xfrm rot="1620000">
              <a:off x="5467474" y="3158110"/>
              <a:ext cx="2228850" cy="1693996"/>
              <a:chOff x="4088" y="2104"/>
              <a:chExt cx="1296" cy="985"/>
            </a:xfrm>
            <a:grpFill/>
          </p:grpSpPr>
          <p:grpSp>
            <p:nvGrpSpPr>
              <p:cNvPr id="51" name="Group 13"/>
              <p:cNvGrpSpPr>
                <a:grpSpLocks/>
              </p:cNvGrpSpPr>
              <p:nvPr/>
            </p:nvGrpSpPr>
            <p:grpSpPr bwMode="auto">
              <a:xfrm>
                <a:off x="4088" y="2104"/>
                <a:ext cx="1296" cy="985"/>
                <a:chOff x="4088" y="2104"/>
                <a:chExt cx="1296" cy="985"/>
              </a:xfrm>
              <a:grpFill/>
            </p:grpSpPr>
            <p:sp>
              <p:nvSpPr>
                <p:cNvPr id="54" name="AutoShape 14"/>
                <p:cNvSpPr>
                  <a:spLocks noChangeArrowheads="1"/>
                </p:cNvSpPr>
                <p:nvPr/>
              </p:nvSpPr>
              <p:spPr bwMode="auto">
                <a:xfrm rot="13521">
                  <a:off x="4088" y="2561"/>
                  <a:ext cx="1296" cy="528"/>
                </a:xfrm>
                <a:prstGeom prst="parallelogram">
                  <a:avLst>
                    <a:gd name="adj" fmla="val 61364"/>
                  </a:avLst>
                </a:prstGeom>
                <a:grpFill/>
                <a:ln w="12700">
                  <a:solidFill>
                    <a:schemeClr val="accent5">
                      <a:lumMod val="75000"/>
                    </a:schemeClr>
                  </a:solidFill>
                  <a:miter lim="800000"/>
                  <a:headEnd type="none" w="sm" len="sm"/>
                  <a:tailEnd type="none" w="sm" len="sm"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55" name="Line 15"/>
                <p:cNvSpPr>
                  <a:spLocks noChangeShapeType="1"/>
                </p:cNvSpPr>
                <p:nvPr/>
              </p:nvSpPr>
              <p:spPr bwMode="auto">
                <a:xfrm rot="20011487" flipV="1">
                  <a:off x="4305" y="2104"/>
                  <a:ext cx="0" cy="480"/>
                </a:xfrm>
                <a:prstGeom prst="line">
                  <a:avLst/>
                </a:prstGeom>
                <a:grpFill/>
                <a:ln w="31750">
                  <a:solidFill>
                    <a:schemeClr val="accent5">
                      <a:lumMod val="75000"/>
                    </a:schemeClr>
                  </a:solidFill>
                  <a:round/>
                  <a:headEnd type="none" w="sm" len="sm"/>
                  <a:tailEnd type="triangle" w="sm" len="sm"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58" name="Oval 18"/>
                <p:cNvSpPr>
                  <a:spLocks noChangeArrowheads="1"/>
                </p:cNvSpPr>
                <p:nvPr/>
              </p:nvSpPr>
              <p:spPr bwMode="auto">
                <a:xfrm rot="-1588513">
                  <a:off x="4398" y="2548"/>
                  <a:ext cx="48" cy="48"/>
                </a:xfrm>
                <a:prstGeom prst="ellipse">
                  <a:avLst/>
                </a:prstGeom>
                <a:grpFill/>
                <a:ln w="12700">
                  <a:solidFill>
                    <a:schemeClr val="accent5">
                      <a:lumMod val="75000"/>
                    </a:schemeClr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endParaRPr lang="en-US" altLang="en-US"/>
                </a:p>
              </p:txBody>
            </p:sp>
          </p:grpSp>
          <p:sp>
            <p:nvSpPr>
              <p:cNvPr id="52" name="AutoShape 19"/>
              <p:cNvSpPr>
                <a:spLocks noChangeArrowheads="1"/>
              </p:cNvSpPr>
              <p:nvPr/>
            </p:nvSpPr>
            <p:spPr bwMode="auto">
              <a:xfrm rot="-1588513">
                <a:off x="4807" y="2149"/>
                <a:ext cx="240" cy="288"/>
              </a:xfrm>
              <a:prstGeom prst="smileyFace">
                <a:avLst>
                  <a:gd name="adj" fmla="val 4653"/>
                </a:avLst>
              </a:prstGeom>
              <a:grpFill/>
              <a:ln w="12700">
                <a:solidFill>
                  <a:schemeClr val="accent5">
                    <a:lumMod val="75000"/>
                  </a:schemeClr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53" name="AutoShape 20"/>
              <p:cNvSpPr>
                <a:spLocks noChangeArrowheads="1"/>
              </p:cNvSpPr>
              <p:nvPr/>
            </p:nvSpPr>
            <p:spPr bwMode="auto">
              <a:xfrm rot="-1588513">
                <a:off x="4932" y="2394"/>
                <a:ext cx="96" cy="336"/>
              </a:xfrm>
              <a:prstGeom prst="lightningBolt">
                <a:avLst/>
              </a:prstGeom>
              <a:grpFill/>
              <a:ln w="12700">
                <a:solidFill>
                  <a:schemeClr val="accent5">
                    <a:lumMod val="75000"/>
                  </a:schemeClr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</p:grpSp>
      </p:grpSp>
      <p:sp>
        <p:nvSpPr>
          <p:cNvPr id="61" name="Rectangle 20"/>
          <p:cNvSpPr>
            <a:spLocks noChangeArrowheads="1"/>
          </p:cNvSpPr>
          <p:nvPr/>
        </p:nvSpPr>
        <p:spPr bwMode="auto">
          <a:xfrm>
            <a:off x="685800" y="3627120"/>
            <a:ext cx="5166254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748" tIns="49875" rIns="99748" bIns="49875"/>
          <a:lstStyle>
            <a:lvl1pPr marL="338138" indent="-3381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None/>
            </a:pPr>
            <a:r>
              <a:rPr lang="en-US" altLang="en-US" sz="3200" dirty="0">
                <a:latin typeface="+mn-lt"/>
              </a:rPr>
              <a:t>4. Reverse step 2</a:t>
            </a:r>
          </a:p>
        </p:txBody>
      </p:sp>
      <p:sp>
        <p:nvSpPr>
          <p:cNvPr id="62" name="Rectangle 25"/>
          <p:cNvSpPr>
            <a:spLocks noChangeArrowheads="1"/>
          </p:cNvSpPr>
          <p:nvPr/>
        </p:nvSpPr>
        <p:spPr bwMode="auto">
          <a:xfrm>
            <a:off x="3296920" y="5600700"/>
            <a:ext cx="132080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748" tIns="49875" rIns="99748" bIns="49875"/>
          <a:lstStyle>
            <a:lvl1pPr marL="338138" indent="-3381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None/>
            </a:pPr>
            <a:r>
              <a:rPr lang="en-US" altLang="en-US" sz="3467" dirty="0">
                <a:latin typeface="+mn-lt"/>
              </a:rPr>
              <a:t>A</a:t>
            </a:r>
            <a:r>
              <a:rPr lang="en-US" altLang="en-US" sz="3467" baseline="-25000" dirty="0">
                <a:latin typeface="+mn-lt"/>
              </a:rPr>
              <a:t>N</a:t>
            </a:r>
            <a:r>
              <a:rPr lang="en-US" altLang="en-US" sz="3467" baseline="30000" dirty="0">
                <a:latin typeface="+mn-lt"/>
              </a:rPr>
              <a:t>-1 </a:t>
            </a:r>
            <a:r>
              <a:rPr lang="en-US" altLang="en-US" sz="3467" dirty="0">
                <a:latin typeface="+mn-lt"/>
              </a:rPr>
              <a:t>*</a:t>
            </a:r>
            <a:endParaRPr lang="en-US" altLang="en-US" sz="3467" baseline="-25000" dirty="0">
              <a:latin typeface="+mn-lt"/>
            </a:endParaRPr>
          </a:p>
        </p:txBody>
      </p:sp>
      <p:sp>
        <p:nvSpPr>
          <p:cNvPr id="63" name="Rectangle 8"/>
          <p:cNvSpPr>
            <a:spLocks noChangeArrowheads="1"/>
          </p:cNvSpPr>
          <p:nvPr/>
        </p:nvSpPr>
        <p:spPr bwMode="auto">
          <a:xfrm>
            <a:off x="685800" y="4175760"/>
            <a:ext cx="5166254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748" tIns="49875" rIns="99748" bIns="49875"/>
          <a:lstStyle>
            <a:lvl1pPr marL="338138" indent="-3381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None/>
            </a:pPr>
            <a:r>
              <a:rPr lang="en-US" altLang="en-US" sz="3200" dirty="0">
                <a:latin typeface="+mn-lt"/>
              </a:rPr>
              <a:t>5. Reverse step 1</a:t>
            </a:r>
          </a:p>
        </p:txBody>
      </p:sp>
      <p:sp>
        <p:nvSpPr>
          <p:cNvPr id="64" name="Rectangle 14"/>
          <p:cNvSpPr>
            <a:spLocks noChangeArrowheads="1"/>
          </p:cNvSpPr>
          <p:nvPr/>
        </p:nvSpPr>
        <p:spPr bwMode="auto">
          <a:xfrm>
            <a:off x="2142408" y="5600700"/>
            <a:ext cx="132080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748" tIns="49875" rIns="99748" bIns="49875"/>
          <a:lstStyle>
            <a:lvl1pPr marL="338138" indent="-3381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None/>
            </a:pPr>
            <a:r>
              <a:rPr lang="en-US" altLang="en-US" sz="3467" dirty="0">
                <a:latin typeface="+mn-lt"/>
              </a:rPr>
              <a:t>T</a:t>
            </a:r>
            <a:r>
              <a:rPr lang="en-US" altLang="en-US" sz="3467" baseline="-25000" dirty="0">
                <a:latin typeface="+mn-lt"/>
              </a:rPr>
              <a:t>-P</a:t>
            </a:r>
            <a:r>
              <a:rPr lang="en-US" altLang="en-US" sz="3467" baseline="30000" dirty="0">
                <a:latin typeface="+mn-lt"/>
              </a:rPr>
              <a:t>-1 </a:t>
            </a:r>
            <a:r>
              <a:rPr lang="en-US" altLang="en-US" sz="3467" dirty="0">
                <a:latin typeface="+mn-lt"/>
              </a:rPr>
              <a:t>*</a:t>
            </a:r>
          </a:p>
        </p:txBody>
      </p:sp>
      <p:grpSp>
        <p:nvGrpSpPr>
          <p:cNvPr id="67" name="Group 12"/>
          <p:cNvGrpSpPr>
            <a:grpSpLocks/>
          </p:cNvGrpSpPr>
          <p:nvPr/>
        </p:nvGrpSpPr>
        <p:grpSpPr bwMode="auto">
          <a:xfrm>
            <a:off x="7924800" y="2103121"/>
            <a:ext cx="2228850" cy="1836739"/>
            <a:chOff x="4088" y="2021"/>
            <a:chExt cx="1296" cy="1068"/>
          </a:xfrm>
        </p:grpSpPr>
        <p:grpSp>
          <p:nvGrpSpPr>
            <p:cNvPr id="68" name="Group 13"/>
            <p:cNvGrpSpPr>
              <a:grpSpLocks/>
            </p:cNvGrpSpPr>
            <p:nvPr/>
          </p:nvGrpSpPr>
          <p:grpSpPr bwMode="auto">
            <a:xfrm>
              <a:off x="4088" y="2021"/>
              <a:ext cx="1296" cy="1068"/>
              <a:chOff x="4088" y="2021"/>
              <a:chExt cx="1296" cy="1068"/>
            </a:xfrm>
          </p:grpSpPr>
          <p:sp>
            <p:nvSpPr>
              <p:cNvPr id="71" name="AutoShape 14"/>
              <p:cNvSpPr>
                <a:spLocks noChangeArrowheads="1"/>
              </p:cNvSpPr>
              <p:nvPr/>
            </p:nvSpPr>
            <p:spPr bwMode="auto">
              <a:xfrm rot="13521">
                <a:off x="4088" y="2561"/>
                <a:ext cx="1296" cy="528"/>
              </a:xfrm>
              <a:prstGeom prst="parallelogram">
                <a:avLst>
                  <a:gd name="adj" fmla="val 61364"/>
                </a:avLst>
              </a:pr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72" name="Line 15"/>
              <p:cNvSpPr>
                <a:spLocks noChangeShapeType="1"/>
              </p:cNvSpPr>
              <p:nvPr/>
            </p:nvSpPr>
            <p:spPr bwMode="auto">
              <a:xfrm rot="20011487" flipV="1">
                <a:off x="4305" y="2104"/>
                <a:ext cx="0" cy="480"/>
              </a:xfrm>
              <a:prstGeom prst="line">
                <a:avLst/>
              </a:prstGeom>
              <a:noFill/>
              <a:ln w="31750">
                <a:solidFill>
                  <a:srgbClr val="800000"/>
                </a:solidFill>
                <a:round/>
                <a:headEnd type="none" w="sm" len="sm"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73" name="Text Box 16"/>
              <p:cNvSpPr txBox="1">
                <a:spLocks noChangeArrowheads="1"/>
              </p:cNvSpPr>
              <p:nvPr/>
            </p:nvSpPr>
            <p:spPr bwMode="auto">
              <a:xfrm rot="20011487">
                <a:off x="4210" y="2021"/>
                <a:ext cx="224" cy="2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r>
                  <a:rPr lang="en-US" altLang="en-US" sz="2167">
                    <a:latin typeface="Times New Roman" panose="02020603050405020304" pitchFamily="18" charset="0"/>
                  </a:rPr>
                  <a:t>N</a:t>
                </a:r>
              </a:p>
            </p:txBody>
          </p:sp>
          <p:sp>
            <p:nvSpPr>
              <p:cNvPr id="74" name="Text Box 17"/>
              <p:cNvSpPr txBox="1">
                <a:spLocks noChangeArrowheads="1"/>
              </p:cNvSpPr>
              <p:nvPr/>
            </p:nvSpPr>
            <p:spPr bwMode="auto">
              <a:xfrm rot="20011487">
                <a:off x="4167" y="2477"/>
                <a:ext cx="197" cy="2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r>
                  <a:rPr lang="en-US" altLang="en-US" sz="2167" dirty="0">
                    <a:latin typeface="Times New Roman" panose="02020603050405020304" pitchFamily="18" charset="0"/>
                  </a:rPr>
                  <a:t>P</a:t>
                </a:r>
              </a:p>
            </p:txBody>
          </p:sp>
          <p:sp>
            <p:nvSpPr>
              <p:cNvPr id="75" name="Oval 18"/>
              <p:cNvSpPr>
                <a:spLocks noChangeArrowheads="1"/>
              </p:cNvSpPr>
              <p:nvPr/>
            </p:nvSpPr>
            <p:spPr bwMode="auto">
              <a:xfrm rot="-1588513">
                <a:off x="4398" y="2548"/>
                <a:ext cx="48" cy="48"/>
              </a:xfrm>
              <a:prstGeom prst="ellipse">
                <a:avLst/>
              </a:prstGeom>
              <a:solidFill>
                <a:srgbClr val="800000"/>
              </a:solidFill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</p:grpSp>
        <p:sp>
          <p:nvSpPr>
            <p:cNvPr id="69" name="AutoShape 19"/>
            <p:cNvSpPr>
              <a:spLocks noChangeArrowheads="1"/>
            </p:cNvSpPr>
            <p:nvPr/>
          </p:nvSpPr>
          <p:spPr bwMode="auto">
            <a:xfrm rot="-1588513">
              <a:off x="4807" y="2149"/>
              <a:ext cx="240" cy="288"/>
            </a:xfrm>
            <a:prstGeom prst="smileyFace">
              <a:avLst>
                <a:gd name="adj" fmla="val 4653"/>
              </a:avLst>
            </a:prstGeom>
            <a:noFill/>
            <a:ln w="12700">
              <a:solidFill>
                <a:schemeClr val="accent5">
                  <a:lumMod val="75000"/>
                </a:schemeClr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70" name="AutoShape 20"/>
            <p:cNvSpPr>
              <a:spLocks noChangeArrowheads="1"/>
            </p:cNvSpPr>
            <p:nvPr/>
          </p:nvSpPr>
          <p:spPr bwMode="auto">
            <a:xfrm rot="-1588513">
              <a:off x="4932" y="2394"/>
              <a:ext cx="96" cy="336"/>
            </a:xfrm>
            <a:prstGeom prst="lightningBolt">
              <a:avLst/>
            </a:prstGeom>
            <a:noFill/>
            <a:ln w="12700">
              <a:solidFill>
                <a:schemeClr val="accent5">
                  <a:lumMod val="75000"/>
                </a:schemeClr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</p:grpSp>
      <p:sp>
        <p:nvSpPr>
          <p:cNvPr id="6" name="Rectangle 3">
            <a:extLst>
              <a:ext uri="{FF2B5EF4-FFF2-40B4-BE49-F238E27FC236}">
                <a16:creationId xmlns:a16="http://schemas.microsoft.com/office/drawing/2014/main" id="{6C0D233F-1395-5DFD-83EA-DAAB82F5BF9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01600" y="1055688"/>
            <a:ext cx="11938000" cy="5514975"/>
          </a:xfrm>
        </p:spPr>
        <p:txBody>
          <a:bodyPr>
            <a:normAutofit/>
          </a:bodyPr>
          <a:lstStyle/>
          <a:p>
            <a:pPr marL="457200" indent="-457200"/>
            <a:r>
              <a:rPr lang="en-US" altLang="en-US" dirty="0"/>
              <a:t>Let the plane be represented by plane normal N and a point P in that plane</a:t>
            </a:r>
          </a:p>
        </p:txBody>
      </p:sp>
    </p:spTree>
    <p:extLst>
      <p:ext uri="{BB962C8B-B14F-4D97-AF65-F5344CB8AC3E}">
        <p14:creationId xmlns:p14="http://schemas.microsoft.com/office/powerpoint/2010/main" val="65582710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2">
            <a:extLst>
              <a:ext uri="{FF2B5EF4-FFF2-40B4-BE49-F238E27FC236}">
                <a16:creationId xmlns:a16="http://schemas.microsoft.com/office/drawing/2014/main" id="{7C5E8F82-7CFA-3490-FCA3-AF98AAEC24B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panose="020B0600000101010101" pitchFamily="34" charset="-127"/>
              </a:rPr>
              <a:t>Other Transformations</a:t>
            </a:r>
          </a:p>
        </p:txBody>
      </p:sp>
      <p:sp>
        <p:nvSpPr>
          <p:cNvPr id="156675" name="Rectangle 3">
            <a:extLst>
              <a:ext uri="{FF2B5EF4-FFF2-40B4-BE49-F238E27FC236}">
                <a16:creationId xmlns:a16="http://schemas.microsoft.com/office/drawing/2014/main" id="{E0A28720-3321-03F9-C90F-DF87F20D1790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lvl="1"/>
            <a:endParaRPr lang="en-US" altLang="ko-KR" dirty="0">
              <a:ea typeface="굴림" panose="020B0600000101010101" pitchFamily="34" charset="-127"/>
            </a:endParaRPr>
          </a:p>
          <a:p>
            <a:r>
              <a:rPr lang="en-US" altLang="ko-KR" dirty="0">
                <a:ea typeface="굴림" panose="020B0600000101010101" pitchFamily="34" charset="-127"/>
              </a:rPr>
              <a:t>Z-axis Shear</a:t>
            </a:r>
          </a:p>
        </p:txBody>
      </p:sp>
      <p:sp>
        <p:nvSpPr>
          <p:cNvPr id="156689" name="AutoShape 17">
            <a:extLst>
              <a:ext uri="{FF2B5EF4-FFF2-40B4-BE49-F238E27FC236}">
                <a16:creationId xmlns:a16="http://schemas.microsoft.com/office/drawing/2014/main" id="{C97E5837-DC6B-6511-D9ED-2ACCC2D7A9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43800" y="3393162"/>
            <a:ext cx="209742" cy="733663"/>
          </a:xfrm>
          <a:prstGeom prst="rightArrow">
            <a:avLst>
              <a:gd name="adj1" fmla="val 50000"/>
              <a:gd name="adj2" fmla="val 25000"/>
            </a:avLst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pic>
        <p:nvPicPr>
          <p:cNvPr id="156690" name="Picture 18">
            <a:extLst>
              <a:ext uri="{FF2B5EF4-FFF2-40B4-BE49-F238E27FC236}">
                <a16:creationId xmlns:a16="http://schemas.microsoft.com/office/drawing/2014/main" id="{29C1DD35-96D9-71C9-364F-0559801203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2878931"/>
            <a:ext cx="1676400" cy="1719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6691" name="Picture 19">
            <a:extLst>
              <a:ext uri="{FF2B5EF4-FFF2-40B4-BE49-F238E27FC236}">
                <a16:creationId xmlns:a16="http://schemas.microsoft.com/office/drawing/2014/main" id="{43C691D8-64AD-9321-E244-6276A16B0F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2988469"/>
            <a:ext cx="1752600" cy="1609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6692" name="Rectangle 20">
            <a:extLst>
              <a:ext uri="{FF2B5EF4-FFF2-40B4-BE49-F238E27FC236}">
                <a16:creationId xmlns:a16="http://schemas.microsoft.com/office/drawing/2014/main" id="{D899A0FD-C42E-4B1E-7C02-FFC389ADE7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38600" y="2997993"/>
            <a:ext cx="304800" cy="762000"/>
          </a:xfrm>
          <a:prstGeom prst="rect">
            <a:avLst/>
          </a:prstGeom>
          <a:solidFill>
            <a:schemeClr val="hlink">
              <a:alpha val="5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156695" name="Object 23">
            <a:extLst>
              <a:ext uri="{FF2B5EF4-FFF2-40B4-BE49-F238E27FC236}">
                <a16:creationId xmlns:a16="http://schemas.microsoft.com/office/drawing/2014/main" id="{BEB7A818-C397-F8FD-0FDD-B41DD9B916D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34441698"/>
              </p:ext>
            </p:extLst>
          </p:nvPr>
        </p:nvGraphicFramePr>
        <p:xfrm>
          <a:off x="2514600" y="3005931"/>
          <a:ext cx="2667000" cy="1439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523880" imgH="914400" progId="Equation.3">
                  <p:embed/>
                </p:oleObj>
              </mc:Choice>
              <mc:Fallback>
                <p:oleObj name="Equation" r:id="rId4" imgW="1523880" imgH="914400" progId="Equation.3">
                  <p:embed/>
                  <p:pic>
                    <p:nvPicPr>
                      <p:cNvPr id="156695" name="Object 23">
                        <a:extLst>
                          <a:ext uri="{FF2B5EF4-FFF2-40B4-BE49-F238E27FC236}">
                            <a16:creationId xmlns:a16="http://schemas.microsoft.com/office/drawing/2014/main" id="{BEB7A818-C397-F8FD-0FDD-B41DD9B916D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4600" y="3005931"/>
                        <a:ext cx="2667000" cy="14398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9F89790-B43D-A6BD-231C-622F908D7D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r>
              <a:rPr lang="en-US" altLang="en-US">
                <a:latin typeface="Calibri" panose="020F0502020204030204"/>
                <a:cs typeface="+mn-cs"/>
              </a:rPr>
              <a:t>Amartya Kundu Durjoy, CSE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7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Further Composition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Amartya Kundu Durjoy, CSE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2133601" y="2971801"/>
            <a:ext cx="8296275" cy="3709591"/>
            <a:chOff x="936" y="1968"/>
            <a:chExt cx="4824" cy="2157"/>
          </a:xfrm>
        </p:grpSpPr>
        <p:sp>
          <p:nvSpPr>
            <p:cNvPr id="19500" name="Rectangle 4"/>
            <p:cNvSpPr>
              <a:spLocks noChangeArrowheads="1"/>
            </p:cNvSpPr>
            <p:nvPr/>
          </p:nvSpPr>
          <p:spPr bwMode="auto">
            <a:xfrm>
              <a:off x="936" y="1968"/>
              <a:ext cx="4824" cy="5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9748" tIns="49875" rIns="99748" bIns="49875"/>
            <a:lstStyle>
              <a:lvl1pPr marL="342900" indent="-3429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90000"/>
                </a:lnSpc>
                <a:spcBef>
                  <a:spcPct val="50000"/>
                </a:spcBef>
                <a:buClr>
                  <a:schemeClr val="tx2"/>
                </a:buClr>
                <a:buSzPct val="95000"/>
                <a:buFont typeface="Wingdings" panose="05000000000000000000" pitchFamily="2" charset="2"/>
                <a:buChar char="¬"/>
              </a:pPr>
              <a:r>
                <a:rPr lang="en-US" altLang="en-US" sz="2600">
                  <a:latin typeface="Times New Roman" panose="02020603050405020304" pitchFamily="18" charset="0"/>
                  <a:sym typeface="Symbol" panose="05050102010706020507" pitchFamily="18" charset="2"/>
                </a:rPr>
                <a:t>The Composite Transform must have </a:t>
              </a:r>
            </a:p>
            <a:p>
              <a:pPr lvl="1" eaLnBrk="1" hangingPunct="1">
                <a:lnSpc>
                  <a:spcPct val="90000"/>
                </a:lnSpc>
                <a:spcBef>
                  <a:spcPct val="50000"/>
                </a:spcBef>
                <a:buFontTx/>
                <a:buChar char="–"/>
              </a:pPr>
              <a:r>
                <a:rPr lang="en-US" altLang="en-US" sz="2167">
                  <a:latin typeface="Times New Roman" panose="02020603050405020304" pitchFamily="18" charset="0"/>
                  <a:sym typeface="Symbol" panose="05050102010706020507" pitchFamily="18" charset="2"/>
                </a:rPr>
                <a:t>Translation of P</a:t>
              </a:r>
              <a:r>
                <a:rPr lang="en-US" altLang="en-US" sz="2167" baseline="-25000">
                  <a:latin typeface="Times New Roman" panose="02020603050405020304" pitchFamily="18" charset="0"/>
                  <a:sym typeface="Symbol" panose="05050102010706020507" pitchFamily="18" charset="2"/>
                </a:rPr>
                <a:t>1</a:t>
              </a:r>
              <a:r>
                <a:rPr lang="en-US" altLang="en-US" sz="2167">
                  <a:latin typeface="Times New Roman" panose="02020603050405020304" pitchFamily="18" charset="0"/>
                  <a:sym typeface="Symbol" panose="05050102010706020507" pitchFamily="18" charset="2"/>
                </a:rPr>
                <a:t> to Origin  T</a:t>
              </a:r>
            </a:p>
          </p:txBody>
        </p:sp>
        <p:grpSp>
          <p:nvGrpSpPr>
            <p:cNvPr id="19501" name="Group 5"/>
            <p:cNvGrpSpPr>
              <a:grpSpLocks/>
            </p:cNvGrpSpPr>
            <p:nvPr/>
          </p:nvGrpSpPr>
          <p:grpSpPr bwMode="auto">
            <a:xfrm>
              <a:off x="2688" y="2976"/>
              <a:ext cx="1104" cy="1149"/>
              <a:chOff x="2688" y="2976"/>
              <a:chExt cx="1104" cy="1149"/>
            </a:xfrm>
          </p:grpSpPr>
          <p:sp>
            <p:nvSpPr>
              <p:cNvPr id="19503" name="Line 6"/>
              <p:cNvSpPr>
                <a:spLocks noChangeShapeType="1"/>
              </p:cNvSpPr>
              <p:nvPr/>
            </p:nvSpPr>
            <p:spPr bwMode="auto">
              <a:xfrm flipV="1">
                <a:off x="3072" y="2976"/>
                <a:ext cx="0" cy="7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19504" name="Line 7"/>
              <p:cNvSpPr>
                <a:spLocks noChangeShapeType="1"/>
              </p:cNvSpPr>
              <p:nvPr/>
            </p:nvSpPr>
            <p:spPr bwMode="auto">
              <a:xfrm>
                <a:off x="3072" y="3744"/>
                <a:ext cx="720" cy="4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19505" name="Line 8"/>
              <p:cNvSpPr>
                <a:spLocks noChangeShapeType="1"/>
              </p:cNvSpPr>
              <p:nvPr/>
            </p:nvSpPr>
            <p:spPr bwMode="auto">
              <a:xfrm flipH="1">
                <a:off x="2688" y="3744"/>
                <a:ext cx="384" cy="28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19506" name="Line 9"/>
              <p:cNvSpPr>
                <a:spLocks noChangeShapeType="1"/>
              </p:cNvSpPr>
              <p:nvPr/>
            </p:nvSpPr>
            <p:spPr bwMode="auto">
              <a:xfrm flipV="1">
                <a:off x="3072" y="3552"/>
                <a:ext cx="384" cy="192"/>
              </a:xfrm>
              <a:prstGeom prst="line">
                <a:avLst/>
              </a:prstGeom>
              <a:noFill/>
              <a:ln w="25400">
                <a:solidFill>
                  <a:srgbClr val="800000"/>
                </a:solidFill>
                <a:round/>
                <a:headEnd type="none" w="sm" len="sm"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19507" name="Oval 10"/>
              <p:cNvSpPr>
                <a:spLocks noChangeArrowheads="1"/>
              </p:cNvSpPr>
              <p:nvPr/>
            </p:nvSpPr>
            <p:spPr bwMode="auto">
              <a:xfrm>
                <a:off x="3446" y="3531"/>
                <a:ext cx="48" cy="48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9508" name="Text Box 11"/>
              <p:cNvSpPr txBox="1">
                <a:spLocks noChangeArrowheads="1"/>
              </p:cNvSpPr>
              <p:nvPr/>
            </p:nvSpPr>
            <p:spPr bwMode="auto">
              <a:xfrm>
                <a:off x="2700" y="3916"/>
                <a:ext cx="165" cy="20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r>
                  <a:rPr lang="en-US" altLang="en-US" sz="1733">
                    <a:latin typeface="Times New Roman" panose="02020603050405020304" pitchFamily="18" charset="0"/>
                  </a:rPr>
                  <a:t>z</a:t>
                </a:r>
              </a:p>
            </p:txBody>
          </p:sp>
          <p:sp>
            <p:nvSpPr>
              <p:cNvPr id="19509" name="Text Box 12"/>
              <p:cNvSpPr txBox="1">
                <a:spLocks noChangeArrowheads="1"/>
              </p:cNvSpPr>
              <p:nvPr/>
            </p:nvSpPr>
            <p:spPr bwMode="auto">
              <a:xfrm>
                <a:off x="3600" y="3744"/>
                <a:ext cx="172" cy="20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r>
                  <a:rPr lang="en-US" altLang="en-US" sz="1733">
                    <a:latin typeface="Times New Roman" panose="02020603050405020304" pitchFamily="18" charset="0"/>
                  </a:rPr>
                  <a:t>x</a:t>
                </a:r>
              </a:p>
            </p:txBody>
          </p:sp>
          <p:sp>
            <p:nvSpPr>
              <p:cNvPr id="19510" name="Text Box 13"/>
              <p:cNvSpPr txBox="1">
                <a:spLocks noChangeArrowheads="1"/>
              </p:cNvSpPr>
              <p:nvPr/>
            </p:nvSpPr>
            <p:spPr bwMode="auto">
              <a:xfrm>
                <a:off x="2880" y="2976"/>
                <a:ext cx="172" cy="20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r>
                  <a:rPr lang="en-US" altLang="en-US" sz="1733">
                    <a:latin typeface="Times New Roman" panose="02020603050405020304" pitchFamily="18" charset="0"/>
                  </a:rPr>
                  <a:t>y</a:t>
                </a:r>
              </a:p>
            </p:txBody>
          </p:sp>
          <p:sp>
            <p:nvSpPr>
              <p:cNvPr id="19511" name="Line 14"/>
              <p:cNvSpPr>
                <a:spLocks noChangeShapeType="1"/>
              </p:cNvSpPr>
              <p:nvPr/>
            </p:nvSpPr>
            <p:spPr bwMode="auto">
              <a:xfrm flipV="1">
                <a:off x="3072" y="3312"/>
                <a:ext cx="192" cy="432"/>
              </a:xfrm>
              <a:prstGeom prst="line">
                <a:avLst/>
              </a:prstGeom>
              <a:noFill/>
              <a:ln w="25400">
                <a:solidFill>
                  <a:srgbClr val="800000"/>
                </a:solidFill>
                <a:round/>
                <a:headEnd type="none" w="sm" len="sm"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19512" name="Oval 15"/>
              <p:cNvSpPr>
                <a:spLocks noChangeArrowheads="1"/>
              </p:cNvSpPr>
              <p:nvPr/>
            </p:nvSpPr>
            <p:spPr bwMode="auto">
              <a:xfrm>
                <a:off x="3242" y="3291"/>
                <a:ext cx="48" cy="48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9513" name="Oval 16"/>
              <p:cNvSpPr>
                <a:spLocks noChangeArrowheads="1"/>
              </p:cNvSpPr>
              <p:nvPr/>
            </p:nvSpPr>
            <p:spPr bwMode="auto">
              <a:xfrm>
                <a:off x="3064" y="3704"/>
                <a:ext cx="48" cy="48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graphicFrame>
            <p:nvGraphicFramePr>
              <p:cNvPr id="19464" name="Object 17"/>
              <p:cNvGraphicFramePr>
                <a:graphicFrameLocks noChangeAspect="1"/>
              </p:cNvGraphicFramePr>
              <p:nvPr/>
            </p:nvGraphicFramePr>
            <p:xfrm>
              <a:off x="3258" y="3119"/>
              <a:ext cx="159" cy="20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2" imgW="177480" imgH="228600" progId="Equation.3">
                      <p:embed/>
                    </p:oleObj>
                  </mc:Choice>
                  <mc:Fallback>
                    <p:oleObj name="Equation" r:id="rId2" imgW="177480" imgH="228600" progId="Equation.3">
                      <p:embed/>
                      <p:pic>
                        <p:nvPicPr>
                          <p:cNvPr id="0" name="Object 17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258" y="3119"/>
                            <a:ext cx="159" cy="20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9465" name="Object 18"/>
              <p:cNvGraphicFramePr>
                <a:graphicFrameLocks noChangeAspect="1"/>
              </p:cNvGraphicFramePr>
              <p:nvPr/>
            </p:nvGraphicFramePr>
            <p:xfrm>
              <a:off x="3072" y="3744"/>
              <a:ext cx="159" cy="19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4" imgW="177480" imgH="215640" progId="Equation.3">
                      <p:embed/>
                    </p:oleObj>
                  </mc:Choice>
                  <mc:Fallback>
                    <p:oleObj name="Equation" r:id="rId4" imgW="177480" imgH="215640" progId="Equation.3">
                      <p:embed/>
                      <p:pic>
                        <p:nvPicPr>
                          <p:cNvPr id="0" name="Object 18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072" y="3744"/>
                            <a:ext cx="159" cy="192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9466" name="Object 19"/>
              <p:cNvGraphicFramePr>
                <a:graphicFrameLocks noChangeAspect="1"/>
              </p:cNvGraphicFramePr>
              <p:nvPr/>
            </p:nvGraphicFramePr>
            <p:xfrm>
              <a:off x="3456" y="3504"/>
              <a:ext cx="159" cy="19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6" imgW="177480" imgH="215640" progId="Equation.3">
                      <p:embed/>
                    </p:oleObj>
                  </mc:Choice>
                  <mc:Fallback>
                    <p:oleObj name="Equation" r:id="rId6" imgW="177480" imgH="215640" progId="Equation.3">
                      <p:embed/>
                      <p:pic>
                        <p:nvPicPr>
                          <p:cNvPr id="0" name="Object 19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7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456" y="3504"/>
                            <a:ext cx="159" cy="192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19502" name="AutoShape 20"/>
            <p:cNvSpPr>
              <a:spLocks noChangeArrowheads="1"/>
            </p:cNvSpPr>
            <p:nvPr/>
          </p:nvSpPr>
          <p:spPr bwMode="auto">
            <a:xfrm>
              <a:off x="2352" y="3264"/>
              <a:ext cx="384" cy="576"/>
            </a:xfrm>
            <a:prstGeom prst="rightArrow">
              <a:avLst>
                <a:gd name="adj1" fmla="val 50000"/>
                <a:gd name="adj2" fmla="val 25000"/>
              </a:avLst>
            </a:prstGeom>
            <a:gradFill rotWithShape="0">
              <a:gsLst>
                <a:gs pos="0">
                  <a:schemeClr val="accent1"/>
                </a:gs>
                <a:gs pos="100000">
                  <a:schemeClr val="bg1"/>
                </a:gs>
              </a:gsLst>
              <a:lin ang="0" scaled="1"/>
            </a:gra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2600">
                  <a:latin typeface="Times New Roman" panose="02020603050405020304" pitchFamily="18" charset="0"/>
                </a:rPr>
                <a:t>T</a:t>
              </a:r>
            </a:p>
          </p:txBody>
        </p:sp>
      </p:grpSp>
      <p:grpSp>
        <p:nvGrpSpPr>
          <p:cNvPr id="4" name="Group 21"/>
          <p:cNvGrpSpPr>
            <a:grpSpLocks/>
          </p:cNvGrpSpPr>
          <p:nvPr/>
        </p:nvGrpSpPr>
        <p:grpSpPr bwMode="auto">
          <a:xfrm>
            <a:off x="2362201" y="4006850"/>
            <a:ext cx="8296275" cy="2311400"/>
            <a:chOff x="936" y="2496"/>
            <a:chExt cx="4824" cy="1344"/>
          </a:xfrm>
        </p:grpSpPr>
        <p:sp>
          <p:nvSpPr>
            <p:cNvPr id="19498" name="Rectangle 22"/>
            <p:cNvSpPr>
              <a:spLocks noChangeArrowheads="1"/>
            </p:cNvSpPr>
            <p:nvPr/>
          </p:nvSpPr>
          <p:spPr bwMode="auto">
            <a:xfrm>
              <a:off x="936" y="2496"/>
              <a:ext cx="4824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9748" tIns="49875" rIns="99748" bIns="49875"/>
            <a:lstStyle>
              <a:lvl1pPr marL="342900" indent="-3429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lvl="1" eaLnBrk="1" hangingPunct="1">
                <a:lnSpc>
                  <a:spcPct val="90000"/>
                </a:lnSpc>
                <a:spcBef>
                  <a:spcPct val="50000"/>
                </a:spcBef>
                <a:buFontTx/>
                <a:buChar char="–"/>
              </a:pPr>
              <a:r>
                <a:rPr lang="en-US" altLang="en-US" sz="2167">
                  <a:latin typeface="Times New Roman" panose="02020603050405020304" pitchFamily="18" charset="0"/>
                  <a:sym typeface="Symbol" panose="05050102010706020507" pitchFamily="18" charset="2"/>
                </a:rPr>
                <a:t>Some Combination of Rotations  </a:t>
              </a:r>
              <a:r>
                <a:rPr lang="en-US" altLang="en-US" sz="2167" b="1">
                  <a:solidFill>
                    <a:schemeClr val="folHlink"/>
                  </a:solidFill>
                  <a:latin typeface="Times New Roman" panose="02020603050405020304" pitchFamily="18" charset="0"/>
                  <a:sym typeface="Symbol" panose="05050102010706020507" pitchFamily="18" charset="2"/>
                </a:rPr>
                <a:t>R</a:t>
              </a:r>
            </a:p>
          </p:txBody>
        </p:sp>
        <p:sp>
          <p:nvSpPr>
            <p:cNvPr id="19499" name="AutoShape 23"/>
            <p:cNvSpPr>
              <a:spLocks noChangeArrowheads="1"/>
            </p:cNvSpPr>
            <p:nvPr/>
          </p:nvSpPr>
          <p:spPr bwMode="auto">
            <a:xfrm>
              <a:off x="3816" y="3264"/>
              <a:ext cx="384" cy="576"/>
            </a:xfrm>
            <a:prstGeom prst="rightArrow">
              <a:avLst>
                <a:gd name="adj1" fmla="val 50000"/>
                <a:gd name="adj2" fmla="val 25000"/>
              </a:avLst>
            </a:prstGeom>
            <a:gradFill rotWithShape="0">
              <a:gsLst>
                <a:gs pos="0">
                  <a:schemeClr val="accent1"/>
                </a:gs>
                <a:gs pos="100000">
                  <a:schemeClr val="bg1"/>
                </a:gs>
              </a:gsLst>
              <a:lin ang="0" scaled="1"/>
            </a:gra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2600" dirty="0">
                  <a:latin typeface="Times New Roman" panose="02020603050405020304" pitchFamily="18" charset="0"/>
                </a:rPr>
                <a:t>R</a:t>
              </a:r>
            </a:p>
          </p:txBody>
        </p:sp>
      </p:grpSp>
      <p:grpSp>
        <p:nvGrpSpPr>
          <p:cNvPr id="5" name="Group 24"/>
          <p:cNvGrpSpPr>
            <a:grpSpLocks/>
          </p:cNvGrpSpPr>
          <p:nvPr/>
        </p:nvGrpSpPr>
        <p:grpSpPr bwMode="auto">
          <a:xfrm>
            <a:off x="2133601" y="1282703"/>
            <a:ext cx="8296275" cy="5548404"/>
            <a:chOff x="936" y="912"/>
            <a:chExt cx="4824" cy="3420"/>
          </a:xfrm>
        </p:grpSpPr>
        <p:grpSp>
          <p:nvGrpSpPr>
            <p:cNvPr id="19471" name="Group 25"/>
            <p:cNvGrpSpPr>
              <a:grpSpLocks/>
            </p:cNvGrpSpPr>
            <p:nvPr/>
          </p:nvGrpSpPr>
          <p:grpSpPr bwMode="auto">
            <a:xfrm>
              <a:off x="4320" y="2976"/>
              <a:ext cx="1104" cy="1229"/>
              <a:chOff x="4320" y="2976"/>
              <a:chExt cx="1104" cy="1229"/>
            </a:xfrm>
          </p:grpSpPr>
          <p:sp>
            <p:nvSpPr>
              <p:cNvPr id="19487" name="Line 26"/>
              <p:cNvSpPr>
                <a:spLocks noChangeShapeType="1"/>
              </p:cNvSpPr>
              <p:nvPr/>
            </p:nvSpPr>
            <p:spPr bwMode="auto">
              <a:xfrm flipV="1">
                <a:off x="4704" y="3024"/>
                <a:ext cx="0" cy="7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19488" name="Line 27"/>
              <p:cNvSpPr>
                <a:spLocks noChangeShapeType="1"/>
              </p:cNvSpPr>
              <p:nvPr/>
            </p:nvSpPr>
            <p:spPr bwMode="auto">
              <a:xfrm>
                <a:off x="4704" y="3792"/>
                <a:ext cx="720" cy="4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19489" name="Line 28"/>
              <p:cNvSpPr>
                <a:spLocks noChangeShapeType="1"/>
              </p:cNvSpPr>
              <p:nvPr/>
            </p:nvSpPr>
            <p:spPr bwMode="auto">
              <a:xfrm flipH="1">
                <a:off x="4320" y="3792"/>
                <a:ext cx="384" cy="28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19490" name="Line 29"/>
              <p:cNvSpPr>
                <a:spLocks noChangeShapeType="1"/>
              </p:cNvSpPr>
              <p:nvPr/>
            </p:nvSpPr>
            <p:spPr bwMode="auto">
              <a:xfrm flipH="1">
                <a:off x="4440" y="3792"/>
                <a:ext cx="264" cy="200"/>
              </a:xfrm>
              <a:prstGeom prst="line">
                <a:avLst/>
              </a:prstGeom>
              <a:noFill/>
              <a:ln w="25400">
                <a:solidFill>
                  <a:srgbClr val="800000"/>
                </a:solidFill>
                <a:round/>
                <a:headEnd type="none" w="sm" len="sm"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19491" name="Oval 30"/>
              <p:cNvSpPr>
                <a:spLocks noChangeArrowheads="1"/>
              </p:cNvSpPr>
              <p:nvPr/>
            </p:nvSpPr>
            <p:spPr bwMode="auto">
              <a:xfrm>
                <a:off x="4416" y="3984"/>
                <a:ext cx="48" cy="48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9492" name="Text Box 31"/>
              <p:cNvSpPr txBox="1">
                <a:spLocks noChangeArrowheads="1"/>
              </p:cNvSpPr>
              <p:nvPr/>
            </p:nvSpPr>
            <p:spPr bwMode="auto">
              <a:xfrm>
                <a:off x="5232" y="3648"/>
                <a:ext cx="172" cy="2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r>
                  <a:rPr lang="en-US" altLang="en-US" sz="1733">
                    <a:latin typeface="Times New Roman" panose="02020603050405020304" pitchFamily="18" charset="0"/>
                  </a:rPr>
                  <a:t>x</a:t>
                </a:r>
              </a:p>
            </p:txBody>
          </p:sp>
          <p:sp>
            <p:nvSpPr>
              <p:cNvPr id="19493" name="Text Box 32"/>
              <p:cNvSpPr txBox="1">
                <a:spLocks noChangeArrowheads="1"/>
              </p:cNvSpPr>
              <p:nvPr/>
            </p:nvSpPr>
            <p:spPr bwMode="auto">
              <a:xfrm>
                <a:off x="4716" y="2976"/>
                <a:ext cx="172" cy="2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r>
                  <a:rPr lang="en-US" altLang="en-US" sz="1733">
                    <a:latin typeface="Times New Roman" panose="02020603050405020304" pitchFamily="18" charset="0"/>
                  </a:rPr>
                  <a:t>y</a:t>
                </a:r>
              </a:p>
            </p:txBody>
          </p:sp>
          <p:sp>
            <p:nvSpPr>
              <p:cNvPr id="19494" name="Text Box 33"/>
              <p:cNvSpPr txBox="1">
                <a:spLocks noChangeArrowheads="1"/>
              </p:cNvSpPr>
              <p:nvPr/>
            </p:nvSpPr>
            <p:spPr bwMode="auto">
              <a:xfrm>
                <a:off x="4339" y="3984"/>
                <a:ext cx="165" cy="2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r>
                  <a:rPr lang="en-US" altLang="en-US" sz="1733">
                    <a:latin typeface="Times New Roman" panose="02020603050405020304" pitchFamily="18" charset="0"/>
                  </a:rPr>
                  <a:t>z</a:t>
                </a:r>
              </a:p>
            </p:txBody>
          </p:sp>
          <p:sp>
            <p:nvSpPr>
              <p:cNvPr id="19495" name="Line 34"/>
              <p:cNvSpPr>
                <a:spLocks noChangeShapeType="1"/>
              </p:cNvSpPr>
              <p:nvPr/>
            </p:nvSpPr>
            <p:spPr bwMode="auto">
              <a:xfrm flipH="1" flipV="1">
                <a:off x="4488" y="3712"/>
                <a:ext cx="216" cy="80"/>
              </a:xfrm>
              <a:prstGeom prst="line">
                <a:avLst/>
              </a:prstGeom>
              <a:noFill/>
              <a:ln w="25400">
                <a:solidFill>
                  <a:srgbClr val="800000"/>
                </a:solidFill>
                <a:round/>
                <a:headEnd type="none" w="sm" len="sm"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19496" name="Oval 35"/>
              <p:cNvSpPr>
                <a:spLocks noChangeArrowheads="1"/>
              </p:cNvSpPr>
              <p:nvPr/>
            </p:nvSpPr>
            <p:spPr bwMode="auto">
              <a:xfrm>
                <a:off x="4480" y="3696"/>
                <a:ext cx="48" cy="48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9497" name="Oval 36"/>
              <p:cNvSpPr>
                <a:spLocks noChangeArrowheads="1"/>
              </p:cNvSpPr>
              <p:nvPr/>
            </p:nvSpPr>
            <p:spPr bwMode="auto">
              <a:xfrm>
                <a:off x="4688" y="3776"/>
                <a:ext cx="48" cy="48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graphicFrame>
            <p:nvGraphicFramePr>
              <p:cNvPr id="19461" name="Object 37"/>
              <p:cNvGraphicFramePr>
                <a:graphicFrameLocks noChangeAspect="1"/>
              </p:cNvGraphicFramePr>
              <p:nvPr/>
            </p:nvGraphicFramePr>
            <p:xfrm>
              <a:off x="4517" y="3936"/>
              <a:ext cx="181" cy="19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8" imgW="203040" imgH="215640" progId="Equation.3">
                      <p:embed/>
                    </p:oleObj>
                  </mc:Choice>
                  <mc:Fallback>
                    <p:oleObj name="Equation" r:id="rId8" imgW="203040" imgH="215640" progId="Equation.3">
                      <p:embed/>
                      <p:pic>
                        <p:nvPicPr>
                          <p:cNvPr id="0" name="Object 37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9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517" y="3936"/>
                            <a:ext cx="181" cy="192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9462" name="Object 38"/>
              <p:cNvGraphicFramePr>
                <a:graphicFrameLocks noChangeAspect="1"/>
              </p:cNvGraphicFramePr>
              <p:nvPr/>
            </p:nvGraphicFramePr>
            <p:xfrm>
              <a:off x="4422" y="3499"/>
              <a:ext cx="180" cy="203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0" imgW="203040" imgH="228600" progId="Equation.3">
                      <p:embed/>
                    </p:oleObj>
                  </mc:Choice>
                  <mc:Fallback>
                    <p:oleObj name="Equation" r:id="rId10" imgW="203040" imgH="228600" progId="Equation.3">
                      <p:embed/>
                      <p:pic>
                        <p:nvPicPr>
                          <p:cNvPr id="0" name="Object 38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1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422" y="3499"/>
                            <a:ext cx="180" cy="203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9463" name="Object 39"/>
              <p:cNvGraphicFramePr>
                <a:graphicFrameLocks noChangeAspect="1"/>
              </p:cNvGraphicFramePr>
              <p:nvPr/>
            </p:nvGraphicFramePr>
            <p:xfrm>
              <a:off x="4709" y="3600"/>
              <a:ext cx="181" cy="19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2" imgW="203040" imgH="215640" progId="Equation.3">
                      <p:embed/>
                    </p:oleObj>
                  </mc:Choice>
                  <mc:Fallback>
                    <p:oleObj name="Equation" r:id="rId12" imgW="203040" imgH="215640" progId="Equation.3">
                      <p:embed/>
                      <p:pic>
                        <p:nvPicPr>
                          <p:cNvPr id="0" name="Object 39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3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709" y="3600"/>
                            <a:ext cx="181" cy="192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pSp>
          <p:nvGrpSpPr>
            <p:cNvPr id="19472" name="Group 40"/>
            <p:cNvGrpSpPr>
              <a:grpSpLocks/>
            </p:cNvGrpSpPr>
            <p:nvPr/>
          </p:nvGrpSpPr>
          <p:grpSpPr bwMode="auto">
            <a:xfrm>
              <a:off x="960" y="3024"/>
              <a:ext cx="1200" cy="1181"/>
              <a:chOff x="960" y="3024"/>
              <a:chExt cx="1200" cy="1181"/>
            </a:xfrm>
          </p:grpSpPr>
          <p:sp>
            <p:nvSpPr>
              <p:cNvPr id="19476" name="Line 41"/>
              <p:cNvSpPr>
                <a:spLocks noChangeShapeType="1"/>
              </p:cNvSpPr>
              <p:nvPr/>
            </p:nvSpPr>
            <p:spPr bwMode="auto">
              <a:xfrm flipV="1">
                <a:off x="1344" y="3024"/>
                <a:ext cx="0" cy="7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19477" name="Line 42"/>
              <p:cNvSpPr>
                <a:spLocks noChangeShapeType="1"/>
              </p:cNvSpPr>
              <p:nvPr/>
            </p:nvSpPr>
            <p:spPr bwMode="auto">
              <a:xfrm>
                <a:off x="1344" y="3792"/>
                <a:ext cx="720" cy="4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19478" name="Line 43"/>
              <p:cNvSpPr>
                <a:spLocks noChangeShapeType="1"/>
              </p:cNvSpPr>
              <p:nvPr/>
            </p:nvSpPr>
            <p:spPr bwMode="auto">
              <a:xfrm flipH="1">
                <a:off x="960" y="3792"/>
                <a:ext cx="384" cy="28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19479" name="Line 44"/>
              <p:cNvSpPr>
                <a:spLocks noChangeShapeType="1"/>
              </p:cNvSpPr>
              <p:nvPr/>
            </p:nvSpPr>
            <p:spPr bwMode="auto">
              <a:xfrm flipV="1">
                <a:off x="1584" y="3456"/>
                <a:ext cx="384" cy="192"/>
              </a:xfrm>
              <a:prstGeom prst="line">
                <a:avLst/>
              </a:prstGeom>
              <a:noFill/>
              <a:ln w="25400">
                <a:solidFill>
                  <a:srgbClr val="800000"/>
                </a:solidFill>
                <a:round/>
                <a:headEnd type="none" w="sm" len="sm"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19480" name="Oval 45"/>
              <p:cNvSpPr>
                <a:spLocks noChangeArrowheads="1"/>
              </p:cNvSpPr>
              <p:nvPr/>
            </p:nvSpPr>
            <p:spPr bwMode="auto">
              <a:xfrm>
                <a:off x="1958" y="3435"/>
                <a:ext cx="48" cy="48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9481" name="Text Box 46"/>
              <p:cNvSpPr txBox="1">
                <a:spLocks noChangeArrowheads="1"/>
              </p:cNvSpPr>
              <p:nvPr/>
            </p:nvSpPr>
            <p:spPr bwMode="auto">
              <a:xfrm>
                <a:off x="1008" y="3984"/>
                <a:ext cx="165" cy="2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r>
                  <a:rPr lang="en-US" altLang="en-US" sz="1733">
                    <a:latin typeface="Times New Roman" panose="02020603050405020304" pitchFamily="18" charset="0"/>
                  </a:rPr>
                  <a:t>z</a:t>
                </a:r>
              </a:p>
            </p:txBody>
          </p:sp>
          <p:sp>
            <p:nvSpPr>
              <p:cNvPr id="19482" name="Text Box 47"/>
              <p:cNvSpPr txBox="1">
                <a:spLocks noChangeArrowheads="1"/>
              </p:cNvSpPr>
              <p:nvPr/>
            </p:nvSpPr>
            <p:spPr bwMode="auto">
              <a:xfrm>
                <a:off x="1872" y="3792"/>
                <a:ext cx="172" cy="2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r>
                  <a:rPr lang="en-US" altLang="en-US" sz="1733">
                    <a:latin typeface="Times New Roman" panose="02020603050405020304" pitchFamily="18" charset="0"/>
                  </a:rPr>
                  <a:t>x</a:t>
                </a:r>
              </a:p>
            </p:txBody>
          </p:sp>
          <p:sp>
            <p:nvSpPr>
              <p:cNvPr id="19483" name="Text Box 48"/>
              <p:cNvSpPr txBox="1">
                <a:spLocks noChangeArrowheads="1"/>
              </p:cNvSpPr>
              <p:nvPr/>
            </p:nvSpPr>
            <p:spPr bwMode="auto">
              <a:xfrm>
                <a:off x="1152" y="3024"/>
                <a:ext cx="172" cy="2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r>
                  <a:rPr lang="en-US" altLang="en-US" sz="1733">
                    <a:latin typeface="Times New Roman" panose="02020603050405020304" pitchFamily="18" charset="0"/>
                  </a:rPr>
                  <a:t>y</a:t>
                </a:r>
              </a:p>
            </p:txBody>
          </p:sp>
          <p:sp>
            <p:nvSpPr>
              <p:cNvPr id="19484" name="Line 49"/>
              <p:cNvSpPr>
                <a:spLocks noChangeShapeType="1"/>
              </p:cNvSpPr>
              <p:nvPr/>
            </p:nvSpPr>
            <p:spPr bwMode="auto">
              <a:xfrm flipV="1">
                <a:off x="1584" y="3216"/>
                <a:ext cx="192" cy="432"/>
              </a:xfrm>
              <a:prstGeom prst="line">
                <a:avLst/>
              </a:prstGeom>
              <a:noFill/>
              <a:ln w="25400">
                <a:solidFill>
                  <a:srgbClr val="800000"/>
                </a:solidFill>
                <a:round/>
                <a:headEnd type="none" w="sm" len="sm"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19485" name="Oval 50"/>
              <p:cNvSpPr>
                <a:spLocks noChangeArrowheads="1"/>
              </p:cNvSpPr>
              <p:nvPr/>
            </p:nvSpPr>
            <p:spPr bwMode="auto">
              <a:xfrm>
                <a:off x="1753" y="3197"/>
                <a:ext cx="48" cy="48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9486" name="Oval 51"/>
              <p:cNvSpPr>
                <a:spLocks noChangeArrowheads="1"/>
              </p:cNvSpPr>
              <p:nvPr/>
            </p:nvSpPr>
            <p:spPr bwMode="auto">
              <a:xfrm>
                <a:off x="1568" y="3624"/>
                <a:ext cx="48" cy="48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graphicFrame>
            <p:nvGraphicFramePr>
              <p:cNvPr id="19458" name="Object 52"/>
              <p:cNvGraphicFramePr>
                <a:graphicFrameLocks noChangeAspect="1"/>
              </p:cNvGraphicFramePr>
              <p:nvPr/>
            </p:nvGraphicFramePr>
            <p:xfrm>
              <a:off x="1798" y="3072"/>
              <a:ext cx="147" cy="203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4" imgW="164880" imgH="228600" progId="Equation.3">
                      <p:embed/>
                    </p:oleObj>
                  </mc:Choice>
                  <mc:Fallback>
                    <p:oleObj name="Equation" r:id="rId14" imgW="164880" imgH="228600" progId="Equation.3">
                      <p:embed/>
                      <p:pic>
                        <p:nvPicPr>
                          <p:cNvPr id="0" name="Object 52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798" y="3072"/>
                            <a:ext cx="147" cy="203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9459" name="Object 53"/>
              <p:cNvGraphicFramePr>
                <a:graphicFrameLocks noChangeAspect="1"/>
              </p:cNvGraphicFramePr>
              <p:nvPr/>
            </p:nvGraphicFramePr>
            <p:xfrm>
              <a:off x="1420" y="3552"/>
              <a:ext cx="136" cy="19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6" imgW="152280" imgH="215640" progId="Equation.3">
                      <p:embed/>
                    </p:oleObj>
                  </mc:Choice>
                  <mc:Fallback>
                    <p:oleObj name="Equation" r:id="rId16" imgW="152280" imgH="215640" progId="Equation.3">
                      <p:embed/>
                      <p:pic>
                        <p:nvPicPr>
                          <p:cNvPr id="0" name="Object 53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7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420" y="3552"/>
                            <a:ext cx="136" cy="192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9460" name="Object 54"/>
              <p:cNvGraphicFramePr>
                <a:graphicFrameLocks noChangeAspect="1"/>
              </p:cNvGraphicFramePr>
              <p:nvPr/>
            </p:nvGraphicFramePr>
            <p:xfrm>
              <a:off x="2013" y="3413"/>
              <a:ext cx="147" cy="19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8" imgW="164880" imgH="215640" progId="Equation.3">
                      <p:embed/>
                    </p:oleObj>
                  </mc:Choice>
                  <mc:Fallback>
                    <p:oleObj name="Equation" r:id="rId18" imgW="164880" imgH="215640" progId="Equation.3">
                      <p:embed/>
                      <p:pic>
                        <p:nvPicPr>
                          <p:cNvPr id="0" name="Object 54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9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013" y="3413"/>
                            <a:ext cx="147" cy="192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19473" name="Text Box 55"/>
            <p:cNvSpPr txBox="1">
              <a:spLocks noChangeArrowheads="1"/>
            </p:cNvSpPr>
            <p:nvPr/>
          </p:nvSpPr>
          <p:spPr bwMode="auto">
            <a:xfrm>
              <a:off x="1238" y="4063"/>
              <a:ext cx="493" cy="2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167" i="1">
                  <a:latin typeface="Times New Roman" panose="02020603050405020304" pitchFamily="18" charset="0"/>
                </a:rPr>
                <a:t>Fig. 1</a:t>
              </a:r>
            </a:p>
          </p:txBody>
        </p:sp>
        <p:sp>
          <p:nvSpPr>
            <p:cNvPr id="19474" name="Text Box 56"/>
            <p:cNvSpPr txBox="1">
              <a:spLocks noChangeArrowheads="1"/>
            </p:cNvSpPr>
            <p:nvPr/>
          </p:nvSpPr>
          <p:spPr bwMode="auto">
            <a:xfrm>
              <a:off x="4704" y="4070"/>
              <a:ext cx="493" cy="2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167" i="1">
                  <a:latin typeface="Times New Roman" panose="02020603050405020304" pitchFamily="18" charset="0"/>
                </a:rPr>
                <a:t>Fig. 2</a:t>
              </a:r>
            </a:p>
          </p:txBody>
        </p:sp>
        <p:sp>
          <p:nvSpPr>
            <p:cNvPr id="19475" name="Rectangle 57"/>
            <p:cNvSpPr>
              <a:spLocks noChangeArrowheads="1"/>
            </p:cNvSpPr>
            <p:nvPr/>
          </p:nvSpPr>
          <p:spPr bwMode="auto">
            <a:xfrm>
              <a:off x="936" y="912"/>
              <a:ext cx="4824" cy="10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9748" tIns="49875" rIns="99748" bIns="49875"/>
            <a:lstStyle>
              <a:lvl1pPr marL="342900" indent="-3429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20000"/>
                </a:spcBef>
                <a:buClr>
                  <a:schemeClr val="tx2"/>
                </a:buClr>
                <a:buSzPct val="95000"/>
                <a:buFont typeface="Wingdings" panose="05000000000000000000" pitchFamily="2" charset="2"/>
                <a:buChar char="¬"/>
              </a:pPr>
              <a:r>
                <a:rPr lang="en-US" altLang="en-US" sz="2600">
                  <a:latin typeface="Times New Roman" panose="02020603050405020304" pitchFamily="18" charset="0"/>
                </a:rPr>
                <a:t>Translate points in fig. 1 into points in fig 2 such that:</a:t>
              </a:r>
            </a:p>
            <a:p>
              <a:pPr lvl="1" eaLnBrk="1" hangingPunct="1">
                <a:spcBef>
                  <a:spcPct val="20000"/>
                </a:spcBef>
                <a:buFontTx/>
                <a:buChar char="–"/>
              </a:pPr>
              <a:r>
                <a:rPr lang="en-US" altLang="en-US" sz="2167">
                  <a:latin typeface="Times New Roman" panose="02020603050405020304" pitchFamily="18" charset="0"/>
                </a:rPr>
                <a:t>P</a:t>
              </a:r>
              <a:r>
                <a:rPr lang="en-US" altLang="en-US" sz="2167" baseline="-25000">
                  <a:latin typeface="Times New Roman" panose="02020603050405020304" pitchFamily="18" charset="0"/>
                </a:rPr>
                <a:t>1</a:t>
              </a:r>
              <a:r>
                <a:rPr lang="en-US" altLang="en-US" sz="2167">
                  <a:latin typeface="Times New Roman" panose="02020603050405020304" pitchFamily="18" charset="0"/>
                  <a:sym typeface="Symbol" panose="05050102010706020507" pitchFamily="18" charset="2"/>
                </a:rPr>
                <a:t> is at Origin</a:t>
              </a:r>
            </a:p>
            <a:p>
              <a:pPr lvl="1" eaLnBrk="1" hangingPunct="1">
                <a:spcBef>
                  <a:spcPct val="20000"/>
                </a:spcBef>
                <a:buFontTx/>
                <a:buChar char="–"/>
              </a:pPr>
              <a:r>
                <a:rPr lang="en-US" altLang="en-US" sz="2167">
                  <a:latin typeface="Times New Roman" panose="02020603050405020304" pitchFamily="18" charset="0"/>
                </a:rPr>
                <a:t>P</a:t>
              </a:r>
              <a:r>
                <a:rPr lang="en-US" altLang="en-US" sz="2167" baseline="-25000">
                  <a:latin typeface="Times New Roman" panose="02020603050405020304" pitchFamily="18" charset="0"/>
                </a:rPr>
                <a:t>1</a:t>
              </a:r>
              <a:r>
                <a:rPr lang="en-US" altLang="en-US" sz="2167">
                  <a:latin typeface="Times New Roman" panose="02020603050405020304" pitchFamily="18" charset="0"/>
                </a:rPr>
                <a:t>P</a:t>
              </a:r>
              <a:r>
                <a:rPr lang="en-US" altLang="en-US" sz="2167" baseline="-25000">
                  <a:latin typeface="Times New Roman" panose="02020603050405020304" pitchFamily="18" charset="0"/>
                </a:rPr>
                <a:t>2</a:t>
              </a:r>
              <a:r>
                <a:rPr lang="en-US" altLang="en-US" sz="2167">
                  <a:latin typeface="Times New Roman" panose="02020603050405020304" pitchFamily="18" charset="0"/>
                  <a:sym typeface="Symbol" panose="05050102010706020507" pitchFamily="18" charset="2"/>
                </a:rPr>
                <a:t> is along positive z-axis</a:t>
              </a:r>
            </a:p>
            <a:p>
              <a:pPr lvl="1" eaLnBrk="1" hangingPunct="1">
                <a:spcBef>
                  <a:spcPct val="20000"/>
                </a:spcBef>
                <a:buFontTx/>
                <a:buChar char="–"/>
              </a:pPr>
              <a:r>
                <a:rPr lang="en-US" altLang="en-US" sz="2167">
                  <a:latin typeface="Times New Roman" panose="02020603050405020304" pitchFamily="18" charset="0"/>
                </a:rPr>
                <a:t>P</a:t>
              </a:r>
              <a:r>
                <a:rPr lang="en-US" altLang="en-US" sz="2167" baseline="-25000">
                  <a:latin typeface="Times New Roman" panose="02020603050405020304" pitchFamily="18" charset="0"/>
                </a:rPr>
                <a:t>1</a:t>
              </a:r>
              <a:r>
                <a:rPr lang="en-US" altLang="en-US" sz="2167">
                  <a:latin typeface="Times New Roman" panose="02020603050405020304" pitchFamily="18" charset="0"/>
                </a:rPr>
                <a:t>P</a:t>
              </a:r>
              <a:r>
                <a:rPr lang="en-US" altLang="en-US" sz="2167" baseline="-25000">
                  <a:latin typeface="Times New Roman" panose="02020603050405020304" pitchFamily="18" charset="0"/>
                </a:rPr>
                <a:t>3</a:t>
              </a:r>
              <a:r>
                <a:rPr lang="en-US" altLang="en-US" sz="2167">
                  <a:latin typeface="Times New Roman" panose="02020603050405020304" pitchFamily="18" charset="0"/>
                  <a:sym typeface="Symbol" panose="05050102010706020507" pitchFamily="18" charset="2"/>
                </a:rPr>
                <a:t> lies in positive y-axis half of  yz plane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4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Translate P</a:t>
            </a:r>
            <a:r>
              <a:rPr lang="en-US" altLang="en-US" baseline="-25000"/>
              <a:t>1</a:t>
            </a:r>
            <a:r>
              <a:rPr lang="en-US" altLang="en-US"/>
              <a:t> to Origin</a:t>
            </a:r>
          </a:p>
        </p:txBody>
      </p:sp>
      <p:graphicFrame>
        <p:nvGraphicFramePr>
          <p:cNvPr id="20482" name="Object 55"/>
          <p:cNvGraphicFramePr>
            <a:graphicFrameLocks noGrp="1" noChangeAspect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432730653"/>
              </p:ext>
            </p:extLst>
          </p:nvPr>
        </p:nvGraphicFramePr>
        <p:xfrm>
          <a:off x="1790700" y="1971675"/>
          <a:ext cx="5448300" cy="3300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3060360" imgH="1854000" progId="Equation.3">
                  <p:embed/>
                </p:oleObj>
              </mc:Choice>
              <mc:Fallback>
                <p:oleObj name="Equation" r:id="rId2" imgW="3060360" imgH="1854000" progId="Equation.3">
                  <p:embed/>
                  <p:pic>
                    <p:nvPicPr>
                      <p:cNvPr id="0" name="Object 5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90700" y="1971675"/>
                        <a:ext cx="5448300" cy="3300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Amartya Kundu Durjoy, CSE</a:t>
            </a:r>
          </a:p>
        </p:txBody>
      </p:sp>
      <p:sp>
        <p:nvSpPr>
          <p:cNvPr id="20485" name="Text Box 33"/>
          <p:cNvSpPr txBox="1">
            <a:spLocks noChangeArrowheads="1"/>
          </p:cNvSpPr>
          <p:nvPr/>
        </p:nvSpPr>
        <p:spPr bwMode="auto">
          <a:xfrm>
            <a:off x="6409006" y="1530351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20486" name="Text Box 32"/>
          <p:cNvSpPr txBox="1">
            <a:spLocks noChangeArrowheads="1"/>
          </p:cNvSpPr>
          <p:nvPr/>
        </p:nvSpPr>
        <p:spPr bwMode="auto">
          <a:xfrm>
            <a:off x="10159869" y="5069682"/>
            <a:ext cx="6414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/>
              <a:t>X</a:t>
            </a:r>
          </a:p>
        </p:txBody>
      </p:sp>
      <p:grpSp>
        <p:nvGrpSpPr>
          <p:cNvPr id="20487" name="Group 59"/>
          <p:cNvGrpSpPr>
            <a:grpSpLocks/>
          </p:cNvGrpSpPr>
          <p:nvPr/>
        </p:nvGrpSpPr>
        <p:grpSpPr bwMode="auto">
          <a:xfrm>
            <a:off x="7169155" y="2108200"/>
            <a:ext cx="3561689" cy="3489458"/>
            <a:chOff x="3504" y="1392"/>
            <a:chExt cx="2071" cy="2029"/>
          </a:xfrm>
        </p:grpSpPr>
        <p:sp>
          <p:nvSpPr>
            <p:cNvPr id="20488" name="Line 4"/>
            <p:cNvSpPr>
              <a:spLocks noChangeShapeType="1"/>
            </p:cNvSpPr>
            <p:nvPr/>
          </p:nvSpPr>
          <p:spPr bwMode="auto">
            <a:xfrm flipH="1">
              <a:off x="3504" y="2652"/>
              <a:ext cx="621" cy="58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489" name="Line 5"/>
            <p:cNvSpPr>
              <a:spLocks noChangeShapeType="1"/>
            </p:cNvSpPr>
            <p:nvPr/>
          </p:nvSpPr>
          <p:spPr bwMode="auto">
            <a:xfrm>
              <a:off x="4125" y="2652"/>
              <a:ext cx="1201" cy="37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490" name="Line 6"/>
            <p:cNvSpPr>
              <a:spLocks noChangeShapeType="1"/>
            </p:cNvSpPr>
            <p:nvPr/>
          </p:nvSpPr>
          <p:spPr bwMode="auto">
            <a:xfrm flipV="1">
              <a:off x="4125" y="1644"/>
              <a:ext cx="0" cy="100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20491" name="Group 19"/>
            <p:cNvGrpSpPr>
              <a:grpSpLocks/>
            </p:cNvGrpSpPr>
            <p:nvPr/>
          </p:nvGrpSpPr>
          <p:grpSpPr bwMode="auto">
            <a:xfrm>
              <a:off x="4645" y="1854"/>
              <a:ext cx="598" cy="564"/>
              <a:chOff x="3600" y="1728"/>
              <a:chExt cx="693" cy="645"/>
            </a:xfrm>
          </p:grpSpPr>
          <p:grpSp>
            <p:nvGrpSpPr>
              <p:cNvPr id="20497" name="Group 20"/>
              <p:cNvGrpSpPr>
                <a:grpSpLocks/>
              </p:cNvGrpSpPr>
              <p:nvPr/>
            </p:nvGrpSpPr>
            <p:grpSpPr bwMode="auto">
              <a:xfrm>
                <a:off x="3600" y="1728"/>
                <a:ext cx="693" cy="645"/>
                <a:chOff x="3600" y="1728"/>
                <a:chExt cx="693" cy="645"/>
              </a:xfrm>
            </p:grpSpPr>
            <p:grpSp>
              <p:nvGrpSpPr>
                <p:cNvPr id="20499" name="Group 21"/>
                <p:cNvGrpSpPr>
                  <a:grpSpLocks/>
                </p:cNvGrpSpPr>
                <p:nvPr/>
              </p:nvGrpSpPr>
              <p:grpSpPr bwMode="auto">
                <a:xfrm>
                  <a:off x="3600" y="1728"/>
                  <a:ext cx="693" cy="645"/>
                  <a:chOff x="3600" y="1728"/>
                  <a:chExt cx="693" cy="645"/>
                </a:xfrm>
              </p:grpSpPr>
              <p:sp>
                <p:nvSpPr>
                  <p:cNvPr id="20501" name="Oval 22"/>
                  <p:cNvSpPr>
                    <a:spLocks noChangeArrowheads="1"/>
                  </p:cNvSpPr>
                  <p:nvPr/>
                </p:nvSpPr>
                <p:spPr bwMode="auto">
                  <a:xfrm>
                    <a:off x="4224" y="2304"/>
                    <a:ext cx="69" cy="69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endParaRPr lang="en-US" altLang="en-US"/>
                  </a:p>
                </p:txBody>
              </p:sp>
              <p:sp>
                <p:nvSpPr>
                  <p:cNvPr id="20502" name="Oval 23"/>
                  <p:cNvSpPr>
                    <a:spLocks noChangeArrowheads="1"/>
                  </p:cNvSpPr>
                  <p:nvPr/>
                </p:nvSpPr>
                <p:spPr bwMode="auto">
                  <a:xfrm>
                    <a:off x="3984" y="1728"/>
                    <a:ext cx="69" cy="69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endParaRPr lang="en-US" altLang="en-US"/>
                  </a:p>
                </p:txBody>
              </p:sp>
              <p:sp>
                <p:nvSpPr>
                  <p:cNvPr id="20503" name="Oval 24"/>
                  <p:cNvSpPr>
                    <a:spLocks noChangeArrowheads="1"/>
                  </p:cNvSpPr>
                  <p:nvPr/>
                </p:nvSpPr>
                <p:spPr bwMode="auto">
                  <a:xfrm>
                    <a:off x="3600" y="2304"/>
                    <a:ext cx="69" cy="69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endParaRPr lang="en-US" altLang="en-US"/>
                  </a:p>
                </p:txBody>
              </p:sp>
            </p:grpSp>
            <p:sp>
              <p:nvSpPr>
                <p:cNvPr id="20500" name="Line 25"/>
                <p:cNvSpPr>
                  <a:spLocks noChangeShapeType="1"/>
                </p:cNvSpPr>
                <p:nvPr/>
              </p:nvSpPr>
              <p:spPr bwMode="auto">
                <a:xfrm flipV="1">
                  <a:off x="3638" y="1768"/>
                  <a:ext cx="384" cy="564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20498" name="Line 26"/>
              <p:cNvSpPr>
                <a:spLocks noChangeShapeType="1"/>
              </p:cNvSpPr>
              <p:nvPr/>
            </p:nvSpPr>
            <p:spPr bwMode="auto">
              <a:xfrm>
                <a:off x="3638" y="2342"/>
                <a:ext cx="62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0492" name="Text Box 31"/>
            <p:cNvSpPr txBox="1">
              <a:spLocks noChangeArrowheads="1"/>
            </p:cNvSpPr>
            <p:nvPr/>
          </p:nvSpPr>
          <p:spPr bwMode="auto">
            <a:xfrm>
              <a:off x="3545" y="3206"/>
              <a:ext cx="373" cy="2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/>
                <a:t>Z</a:t>
              </a:r>
            </a:p>
          </p:txBody>
        </p:sp>
        <p:sp>
          <p:nvSpPr>
            <p:cNvPr id="20493" name="Text Box 34"/>
            <p:cNvSpPr txBox="1">
              <a:spLocks noChangeArrowheads="1"/>
            </p:cNvSpPr>
            <p:nvPr/>
          </p:nvSpPr>
          <p:spPr bwMode="auto">
            <a:xfrm>
              <a:off x="4001" y="1392"/>
              <a:ext cx="207" cy="2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/>
                <a:t>Y</a:t>
              </a:r>
            </a:p>
          </p:txBody>
        </p:sp>
        <p:sp>
          <p:nvSpPr>
            <p:cNvPr id="20494" name="Text Box 35"/>
            <p:cNvSpPr txBox="1">
              <a:spLocks noChangeArrowheads="1"/>
            </p:cNvSpPr>
            <p:nvPr/>
          </p:nvSpPr>
          <p:spPr bwMode="auto">
            <a:xfrm>
              <a:off x="4413" y="2316"/>
              <a:ext cx="290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/>
                <a:t>P</a:t>
              </a:r>
              <a:r>
                <a:rPr lang="en-US" altLang="en-US" baseline="-25000"/>
                <a:t>1</a:t>
              </a:r>
            </a:p>
          </p:txBody>
        </p:sp>
        <p:sp>
          <p:nvSpPr>
            <p:cNvPr id="20495" name="Text Box 36"/>
            <p:cNvSpPr txBox="1">
              <a:spLocks noChangeArrowheads="1"/>
            </p:cNvSpPr>
            <p:nvPr/>
          </p:nvSpPr>
          <p:spPr bwMode="auto">
            <a:xfrm>
              <a:off x="5285" y="2316"/>
              <a:ext cx="290" cy="2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/>
                <a:t>P</a:t>
              </a:r>
              <a:r>
                <a:rPr lang="en-US" altLang="en-US" baseline="-25000"/>
                <a:t>2</a:t>
              </a:r>
            </a:p>
          </p:txBody>
        </p:sp>
        <p:sp>
          <p:nvSpPr>
            <p:cNvPr id="20496" name="Text Box 37"/>
            <p:cNvSpPr txBox="1">
              <a:spLocks noChangeArrowheads="1"/>
            </p:cNvSpPr>
            <p:nvPr/>
          </p:nvSpPr>
          <p:spPr bwMode="auto">
            <a:xfrm>
              <a:off x="4995" y="1602"/>
              <a:ext cx="373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/>
                <a:t>P</a:t>
              </a:r>
              <a:r>
                <a:rPr lang="en-US" altLang="en-US" baseline="-25000"/>
                <a:t>3</a:t>
              </a:r>
            </a:p>
          </p:txBody>
        </p:sp>
      </p:grp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9" name="AutoShape 4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Rotate about Y axis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Amartya Kundu Durjoy, CSE</a:t>
            </a:r>
          </a:p>
        </p:txBody>
      </p:sp>
      <p:sp>
        <p:nvSpPr>
          <p:cNvPr id="21510" name="Text Box 24"/>
          <p:cNvSpPr txBox="1">
            <a:spLocks noChangeArrowheads="1"/>
          </p:cNvSpPr>
          <p:nvPr/>
        </p:nvSpPr>
        <p:spPr bwMode="auto">
          <a:xfrm>
            <a:off x="6110556" y="224158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21511" name="Text Box 53"/>
          <p:cNvSpPr txBox="1">
            <a:spLocks noChangeArrowheads="1"/>
          </p:cNvSpPr>
          <p:nvPr/>
        </p:nvSpPr>
        <p:spPr bwMode="auto">
          <a:xfrm>
            <a:off x="1720850" y="1117604"/>
            <a:ext cx="5448300" cy="1092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 sz="2600"/>
              <a:t>So that P</a:t>
            </a:r>
            <a:r>
              <a:rPr lang="en-US" altLang="en-US" sz="2600" baseline="-25000"/>
              <a:t>1</a:t>
            </a:r>
            <a:r>
              <a:rPr lang="en-US" altLang="en-US" sz="2600"/>
              <a:t>P</a:t>
            </a:r>
            <a:r>
              <a:rPr lang="en-US" altLang="en-US" sz="2600" baseline="-25000"/>
              <a:t>2</a:t>
            </a:r>
            <a:r>
              <a:rPr lang="en-US" altLang="en-US" sz="2600"/>
              <a:t> lies on yz palne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 sz="2600"/>
              <a:t>Angle = </a:t>
            </a:r>
            <a:r>
              <a:rPr lang="en-US" altLang="en-US" sz="2600">
                <a:sym typeface="Symbol" panose="05050102010706020507" pitchFamily="18" charset="2"/>
              </a:rPr>
              <a:t></a:t>
            </a:r>
            <a:r>
              <a:rPr lang="en-US" altLang="en-US" sz="2600"/>
              <a:t>(90</a:t>
            </a:r>
            <a:r>
              <a:rPr lang="en-US" altLang="en-US" sz="2600" baseline="30000"/>
              <a:t>o</a:t>
            </a:r>
            <a:r>
              <a:rPr lang="en-US" altLang="en-US" sz="2600"/>
              <a:t> </a:t>
            </a:r>
            <a:r>
              <a:rPr lang="en-US" altLang="en-US" sz="2600">
                <a:sym typeface="Symbol" panose="05050102010706020507" pitchFamily="18" charset="2"/>
              </a:rPr>
              <a:t></a:t>
            </a:r>
            <a:r>
              <a:rPr lang="en-US" altLang="en-US" sz="2600"/>
              <a:t> </a:t>
            </a:r>
            <a:r>
              <a:rPr lang="en-US" altLang="en-US" sz="2600">
                <a:sym typeface="Symbol" panose="05050102010706020507" pitchFamily="18" charset="2"/>
              </a:rPr>
              <a:t>)</a:t>
            </a:r>
          </a:p>
        </p:txBody>
      </p:sp>
      <p:grpSp>
        <p:nvGrpSpPr>
          <p:cNvPr id="21512" name="Group 70"/>
          <p:cNvGrpSpPr>
            <a:grpSpLocks/>
          </p:cNvGrpSpPr>
          <p:nvPr/>
        </p:nvGrpSpPr>
        <p:grpSpPr bwMode="auto">
          <a:xfrm>
            <a:off x="6477000" y="2646496"/>
            <a:ext cx="4044950" cy="3754304"/>
            <a:chOff x="3360" y="1161"/>
            <a:chExt cx="2352" cy="2183"/>
          </a:xfrm>
        </p:grpSpPr>
        <p:grpSp>
          <p:nvGrpSpPr>
            <p:cNvPr id="21526" name="Group 59"/>
            <p:cNvGrpSpPr>
              <a:grpSpLocks/>
            </p:cNvGrpSpPr>
            <p:nvPr/>
          </p:nvGrpSpPr>
          <p:grpSpPr bwMode="auto">
            <a:xfrm>
              <a:off x="3360" y="1161"/>
              <a:ext cx="2352" cy="2183"/>
              <a:chOff x="2256" y="1104"/>
              <a:chExt cx="2352" cy="2183"/>
            </a:xfrm>
          </p:grpSpPr>
          <p:sp>
            <p:nvSpPr>
              <p:cNvPr id="21528" name="Line 3"/>
              <p:cNvSpPr>
                <a:spLocks noChangeShapeType="1"/>
              </p:cNvSpPr>
              <p:nvPr/>
            </p:nvSpPr>
            <p:spPr bwMode="auto">
              <a:xfrm flipH="1">
                <a:off x="2304" y="2544"/>
                <a:ext cx="864" cy="52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529" name="Line 4"/>
              <p:cNvSpPr>
                <a:spLocks noChangeShapeType="1"/>
              </p:cNvSpPr>
              <p:nvPr/>
            </p:nvSpPr>
            <p:spPr bwMode="auto">
              <a:xfrm>
                <a:off x="3168" y="2544"/>
                <a:ext cx="1392" cy="43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530" name="Line 5"/>
              <p:cNvSpPr>
                <a:spLocks noChangeShapeType="1"/>
              </p:cNvSpPr>
              <p:nvPr/>
            </p:nvSpPr>
            <p:spPr bwMode="auto">
              <a:xfrm flipV="1">
                <a:off x="3168" y="1392"/>
                <a:ext cx="0" cy="115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21531" name="Group 6"/>
              <p:cNvGrpSpPr>
                <a:grpSpLocks/>
              </p:cNvGrpSpPr>
              <p:nvPr/>
            </p:nvGrpSpPr>
            <p:grpSpPr bwMode="auto">
              <a:xfrm>
                <a:off x="3771" y="1632"/>
                <a:ext cx="693" cy="645"/>
                <a:chOff x="3600" y="1728"/>
                <a:chExt cx="693" cy="645"/>
              </a:xfrm>
            </p:grpSpPr>
            <p:grpSp>
              <p:nvGrpSpPr>
                <p:cNvPr id="21554" name="Group 7"/>
                <p:cNvGrpSpPr>
                  <a:grpSpLocks/>
                </p:cNvGrpSpPr>
                <p:nvPr/>
              </p:nvGrpSpPr>
              <p:grpSpPr bwMode="auto">
                <a:xfrm>
                  <a:off x="3600" y="1728"/>
                  <a:ext cx="693" cy="645"/>
                  <a:chOff x="3600" y="1728"/>
                  <a:chExt cx="693" cy="645"/>
                </a:xfrm>
              </p:grpSpPr>
              <p:grpSp>
                <p:nvGrpSpPr>
                  <p:cNvPr id="21556" name="Group 8"/>
                  <p:cNvGrpSpPr>
                    <a:grpSpLocks/>
                  </p:cNvGrpSpPr>
                  <p:nvPr/>
                </p:nvGrpSpPr>
                <p:grpSpPr bwMode="auto">
                  <a:xfrm>
                    <a:off x="3600" y="1728"/>
                    <a:ext cx="693" cy="645"/>
                    <a:chOff x="3600" y="1728"/>
                    <a:chExt cx="693" cy="645"/>
                  </a:xfrm>
                </p:grpSpPr>
                <p:sp>
                  <p:nvSpPr>
                    <p:cNvPr id="21558" name="Oval 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24" y="2304"/>
                      <a:ext cx="69" cy="69"/>
                    </a:xfrm>
                    <a:prstGeom prst="ellipse">
                      <a:avLst/>
                    </a:prstGeom>
                    <a:solidFill>
                      <a:schemeClr val="accent1"/>
                    </a:solidFill>
                    <a:ln w="19050">
                      <a:solidFill>
                        <a:srgbClr val="FF9900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endParaRPr lang="en-US" altLang="en-US"/>
                    </a:p>
                  </p:txBody>
                </p:sp>
                <p:sp>
                  <p:nvSpPr>
                    <p:cNvPr id="21559" name="Oval 1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984" y="1728"/>
                      <a:ext cx="69" cy="69"/>
                    </a:xfrm>
                    <a:prstGeom prst="ellipse">
                      <a:avLst/>
                    </a:prstGeom>
                    <a:solidFill>
                      <a:schemeClr val="accent1"/>
                    </a:solidFill>
                    <a:ln w="19050">
                      <a:solidFill>
                        <a:srgbClr val="FF9900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endParaRPr lang="en-US" altLang="en-US"/>
                    </a:p>
                  </p:txBody>
                </p:sp>
                <p:sp>
                  <p:nvSpPr>
                    <p:cNvPr id="21560" name="Oval 1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600" y="2304"/>
                      <a:ext cx="69" cy="69"/>
                    </a:xfrm>
                    <a:prstGeom prst="ellipse">
                      <a:avLst/>
                    </a:prstGeom>
                    <a:solidFill>
                      <a:schemeClr val="accent1"/>
                    </a:solidFill>
                    <a:ln w="19050">
                      <a:solidFill>
                        <a:srgbClr val="FF9900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endParaRPr lang="en-US" altLang="en-US"/>
                    </a:p>
                  </p:txBody>
                </p:sp>
              </p:grpSp>
              <p:sp>
                <p:nvSpPr>
                  <p:cNvPr id="21557" name="Line 12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638" y="1768"/>
                    <a:ext cx="384" cy="564"/>
                  </a:xfrm>
                  <a:prstGeom prst="line">
                    <a:avLst/>
                  </a:prstGeom>
                  <a:noFill/>
                  <a:ln w="19050">
                    <a:solidFill>
                      <a:srgbClr val="FF99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sp>
              <p:nvSpPr>
                <p:cNvPr id="21555" name="Line 13"/>
                <p:cNvSpPr>
                  <a:spLocks noChangeShapeType="1"/>
                </p:cNvSpPr>
                <p:nvPr/>
              </p:nvSpPr>
              <p:spPr bwMode="auto">
                <a:xfrm>
                  <a:off x="3638" y="2342"/>
                  <a:ext cx="624" cy="0"/>
                </a:xfrm>
                <a:prstGeom prst="line">
                  <a:avLst/>
                </a:prstGeom>
                <a:noFill/>
                <a:ln w="19050">
                  <a:solidFill>
                    <a:srgbClr val="FF99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21532" name="Text Box 22"/>
              <p:cNvSpPr txBox="1">
                <a:spLocks noChangeArrowheads="1"/>
              </p:cNvSpPr>
              <p:nvPr/>
            </p:nvSpPr>
            <p:spPr bwMode="auto">
              <a:xfrm>
                <a:off x="2256" y="3072"/>
                <a:ext cx="432" cy="2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en-US" altLang="en-US"/>
                  <a:t>Z</a:t>
                </a:r>
              </a:p>
            </p:txBody>
          </p:sp>
          <p:sp>
            <p:nvSpPr>
              <p:cNvPr id="21533" name="Text Box 23"/>
              <p:cNvSpPr txBox="1">
                <a:spLocks noChangeArrowheads="1"/>
              </p:cNvSpPr>
              <p:nvPr/>
            </p:nvSpPr>
            <p:spPr bwMode="auto">
              <a:xfrm>
                <a:off x="4416" y="3024"/>
                <a:ext cx="192" cy="2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en-US" altLang="en-US"/>
                  <a:t>X</a:t>
                </a:r>
              </a:p>
            </p:txBody>
          </p:sp>
          <p:sp>
            <p:nvSpPr>
              <p:cNvPr id="21534" name="Text Box 25"/>
              <p:cNvSpPr txBox="1">
                <a:spLocks noChangeArrowheads="1"/>
              </p:cNvSpPr>
              <p:nvPr/>
            </p:nvSpPr>
            <p:spPr bwMode="auto">
              <a:xfrm>
                <a:off x="3024" y="1104"/>
                <a:ext cx="240" cy="2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en-US" altLang="en-US"/>
                  <a:t>Y</a:t>
                </a:r>
              </a:p>
            </p:txBody>
          </p:sp>
          <p:sp>
            <p:nvSpPr>
              <p:cNvPr id="21535" name="Text Box 26"/>
              <p:cNvSpPr txBox="1">
                <a:spLocks noChangeArrowheads="1"/>
              </p:cNvSpPr>
              <p:nvPr/>
            </p:nvSpPr>
            <p:spPr bwMode="auto">
              <a:xfrm>
                <a:off x="2784" y="2448"/>
                <a:ext cx="336" cy="2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en-US" altLang="en-US"/>
                  <a:t>P</a:t>
                </a:r>
                <a:r>
                  <a:rPr lang="en-US" altLang="en-US" baseline="-25000"/>
                  <a:t>1</a:t>
                </a:r>
                <a:r>
                  <a:rPr lang="en-US" altLang="en-US"/>
                  <a:t>’</a:t>
                </a:r>
              </a:p>
            </p:txBody>
          </p:sp>
          <p:sp>
            <p:nvSpPr>
              <p:cNvPr id="21536" name="Text Box 27"/>
              <p:cNvSpPr txBox="1">
                <a:spLocks noChangeArrowheads="1"/>
              </p:cNvSpPr>
              <p:nvPr/>
            </p:nvSpPr>
            <p:spPr bwMode="auto">
              <a:xfrm>
                <a:off x="3888" y="2448"/>
                <a:ext cx="336" cy="2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en-US" altLang="en-US"/>
                  <a:t>P</a:t>
                </a:r>
                <a:r>
                  <a:rPr lang="en-US" altLang="en-US" baseline="-25000"/>
                  <a:t>2</a:t>
                </a:r>
                <a:r>
                  <a:rPr lang="en-US" altLang="en-US"/>
                  <a:t>’</a:t>
                </a:r>
              </a:p>
            </p:txBody>
          </p:sp>
          <p:sp>
            <p:nvSpPr>
              <p:cNvPr id="21537" name="Text Box 28"/>
              <p:cNvSpPr txBox="1">
                <a:spLocks noChangeArrowheads="1"/>
              </p:cNvSpPr>
              <p:nvPr/>
            </p:nvSpPr>
            <p:spPr bwMode="auto">
              <a:xfrm>
                <a:off x="3408" y="1728"/>
                <a:ext cx="432" cy="2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en-US" altLang="en-US"/>
                  <a:t>P</a:t>
                </a:r>
                <a:r>
                  <a:rPr lang="en-US" altLang="en-US" baseline="-25000"/>
                  <a:t>3</a:t>
                </a:r>
                <a:r>
                  <a:rPr lang="en-US" altLang="en-US"/>
                  <a:t>’</a:t>
                </a:r>
              </a:p>
            </p:txBody>
          </p:sp>
          <p:sp>
            <p:nvSpPr>
              <p:cNvPr id="21538" name="Text Box 44"/>
              <p:cNvSpPr txBox="1">
                <a:spLocks noChangeArrowheads="1"/>
              </p:cNvSpPr>
              <p:nvPr/>
            </p:nvSpPr>
            <p:spPr bwMode="auto">
              <a:xfrm>
                <a:off x="3552" y="2688"/>
                <a:ext cx="480" cy="2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endParaRPr lang="en-US" altLang="en-US"/>
              </a:p>
            </p:txBody>
          </p:sp>
          <p:grpSp>
            <p:nvGrpSpPr>
              <p:cNvPr id="21539" name="Group 30"/>
              <p:cNvGrpSpPr>
                <a:grpSpLocks/>
              </p:cNvGrpSpPr>
              <p:nvPr/>
            </p:nvGrpSpPr>
            <p:grpSpPr bwMode="auto">
              <a:xfrm>
                <a:off x="3137" y="1947"/>
                <a:ext cx="693" cy="645"/>
                <a:chOff x="3600" y="1728"/>
                <a:chExt cx="693" cy="645"/>
              </a:xfrm>
            </p:grpSpPr>
            <p:grpSp>
              <p:nvGrpSpPr>
                <p:cNvPr id="21547" name="Group 31"/>
                <p:cNvGrpSpPr>
                  <a:grpSpLocks/>
                </p:cNvGrpSpPr>
                <p:nvPr/>
              </p:nvGrpSpPr>
              <p:grpSpPr bwMode="auto">
                <a:xfrm>
                  <a:off x="3600" y="1728"/>
                  <a:ext cx="693" cy="645"/>
                  <a:chOff x="3600" y="1728"/>
                  <a:chExt cx="693" cy="645"/>
                </a:xfrm>
              </p:grpSpPr>
              <p:grpSp>
                <p:nvGrpSpPr>
                  <p:cNvPr id="21549" name="Group 32"/>
                  <p:cNvGrpSpPr>
                    <a:grpSpLocks/>
                  </p:cNvGrpSpPr>
                  <p:nvPr/>
                </p:nvGrpSpPr>
                <p:grpSpPr bwMode="auto">
                  <a:xfrm>
                    <a:off x="3600" y="1728"/>
                    <a:ext cx="693" cy="645"/>
                    <a:chOff x="3600" y="1728"/>
                    <a:chExt cx="693" cy="645"/>
                  </a:xfrm>
                </p:grpSpPr>
                <p:sp>
                  <p:nvSpPr>
                    <p:cNvPr id="21551" name="Oval 3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24" y="2304"/>
                      <a:ext cx="69" cy="69"/>
                    </a:xfrm>
                    <a:prstGeom prst="ellipse">
                      <a:avLst/>
                    </a:prstGeom>
                    <a:solidFill>
                      <a:schemeClr val="accent1"/>
                    </a:soli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endParaRPr lang="en-US" altLang="en-US"/>
                    </a:p>
                  </p:txBody>
                </p:sp>
                <p:sp>
                  <p:nvSpPr>
                    <p:cNvPr id="21552" name="Oval 3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984" y="1728"/>
                      <a:ext cx="69" cy="69"/>
                    </a:xfrm>
                    <a:prstGeom prst="ellipse">
                      <a:avLst/>
                    </a:prstGeom>
                    <a:solidFill>
                      <a:schemeClr val="accent1"/>
                    </a:soli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endParaRPr lang="en-US" altLang="en-US"/>
                    </a:p>
                  </p:txBody>
                </p:sp>
                <p:sp>
                  <p:nvSpPr>
                    <p:cNvPr id="21553" name="Oval 3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600" y="2304"/>
                      <a:ext cx="69" cy="69"/>
                    </a:xfrm>
                    <a:prstGeom prst="ellipse">
                      <a:avLst/>
                    </a:prstGeom>
                    <a:solidFill>
                      <a:schemeClr val="accent1"/>
                    </a:soli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endParaRPr lang="en-US" altLang="en-US"/>
                    </a:p>
                  </p:txBody>
                </p:sp>
              </p:grpSp>
              <p:sp>
                <p:nvSpPr>
                  <p:cNvPr id="21550" name="Line 36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638" y="1768"/>
                    <a:ext cx="384" cy="564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sp>
              <p:nvSpPr>
                <p:cNvPr id="21548" name="Line 37"/>
                <p:cNvSpPr>
                  <a:spLocks noChangeShapeType="1"/>
                </p:cNvSpPr>
                <p:nvPr/>
              </p:nvSpPr>
              <p:spPr bwMode="auto">
                <a:xfrm>
                  <a:off x="3638" y="2342"/>
                  <a:ext cx="62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1540" name="Group 51"/>
              <p:cNvGrpSpPr>
                <a:grpSpLocks/>
              </p:cNvGrpSpPr>
              <p:nvPr/>
            </p:nvGrpSpPr>
            <p:grpSpPr bwMode="auto">
              <a:xfrm>
                <a:off x="2880" y="2544"/>
                <a:ext cx="1200" cy="480"/>
                <a:chOff x="2880" y="2544"/>
                <a:chExt cx="1200" cy="480"/>
              </a:xfrm>
            </p:grpSpPr>
            <p:grpSp>
              <p:nvGrpSpPr>
                <p:cNvPr id="21541" name="Group 38"/>
                <p:cNvGrpSpPr>
                  <a:grpSpLocks/>
                </p:cNvGrpSpPr>
                <p:nvPr/>
              </p:nvGrpSpPr>
              <p:grpSpPr bwMode="auto">
                <a:xfrm>
                  <a:off x="2880" y="2544"/>
                  <a:ext cx="1200" cy="480"/>
                  <a:chOff x="2880" y="2544"/>
                  <a:chExt cx="1200" cy="480"/>
                </a:xfrm>
              </p:grpSpPr>
              <p:sp>
                <p:nvSpPr>
                  <p:cNvPr id="21543" name="Line 39"/>
                  <p:cNvSpPr>
                    <a:spLocks noChangeShapeType="1"/>
                  </p:cNvSpPr>
                  <p:nvPr/>
                </p:nvSpPr>
                <p:spPr bwMode="auto">
                  <a:xfrm>
                    <a:off x="3792" y="2544"/>
                    <a:ext cx="0" cy="480"/>
                  </a:xfrm>
                  <a:prstGeom prst="line">
                    <a:avLst/>
                  </a:prstGeom>
                  <a:noFill/>
                  <a:ln w="19050">
                    <a:solidFill>
                      <a:schemeClr val="tx1"/>
                    </a:solidFill>
                    <a:prstDash val="lgDash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1544" name="Line 40"/>
                  <p:cNvSpPr>
                    <a:spLocks noChangeShapeType="1"/>
                  </p:cNvSpPr>
                  <p:nvPr/>
                </p:nvSpPr>
                <p:spPr bwMode="auto">
                  <a:xfrm rot="60000" flipH="1" flipV="1">
                    <a:off x="2880" y="2736"/>
                    <a:ext cx="912" cy="288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prstDash val="lgDash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1545" name="Line 41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792" y="2832"/>
                    <a:ext cx="288" cy="192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prstDash val="lgDash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1546" name="Line 42"/>
                  <p:cNvSpPr>
                    <a:spLocks noChangeShapeType="1"/>
                  </p:cNvSpPr>
                  <p:nvPr/>
                </p:nvSpPr>
                <p:spPr bwMode="auto">
                  <a:xfrm>
                    <a:off x="3168" y="2544"/>
                    <a:ext cx="624" cy="48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prstDash val="lgDash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sp>
              <p:nvSpPr>
                <p:cNvPr id="21542" name="Arc 43"/>
                <p:cNvSpPr>
                  <a:spLocks/>
                </p:cNvSpPr>
                <p:nvPr/>
              </p:nvSpPr>
              <p:spPr bwMode="auto">
                <a:xfrm flipV="1">
                  <a:off x="3436" y="2650"/>
                  <a:ext cx="96" cy="96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endParaRPr lang="en-US" altLang="en-US"/>
                </a:p>
              </p:txBody>
            </p:sp>
            <p:graphicFrame>
              <p:nvGraphicFramePr>
                <p:cNvPr id="21508" name="Object 45"/>
                <p:cNvGraphicFramePr>
                  <a:graphicFrameLocks noChangeAspect="1"/>
                </p:cNvGraphicFramePr>
                <p:nvPr/>
              </p:nvGraphicFramePr>
              <p:xfrm>
                <a:off x="3527" y="2640"/>
                <a:ext cx="179" cy="227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name="Equation" r:id="rId2" imgW="139680" imgH="177480" progId="Equation.3">
                        <p:embed/>
                      </p:oleObj>
                    </mc:Choice>
                    <mc:Fallback>
                      <p:oleObj name="Equation" r:id="rId2" imgW="139680" imgH="177480" progId="Equation.3">
                        <p:embed/>
                        <p:pic>
                          <p:nvPicPr>
                            <p:cNvPr id="0" name="Object 45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3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3527" y="2640"/>
                              <a:ext cx="179" cy="227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ffectLst/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  <a:ext uri="{91240B29-F687-4F45-9708-019B960494DF}">
                                <a14:hiddenLine xmlns:a14="http://schemas.microsoft.com/office/drawing/2010/main"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  <a:ext uri="{AF507438-7753-43E0-B8FC-AC1667EBCBE1}">
                                <a14:hiddenEffects xmlns:a14="http://schemas.microsoft.com/office/drawing/2010/main">
                                  <a:effectLst>
                                    <a:outerShdw dist="35921" dir="2700000" algn="ctr" rotWithShape="0">
                                      <a:srgbClr val="808080"/>
                                    </a:outerShdw>
                                  </a:effectLst>
                                </a14:hiddenEffects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</p:grpSp>
        </p:grpSp>
        <p:sp>
          <p:nvSpPr>
            <p:cNvPr id="21527" name="Text Box 62"/>
            <p:cNvSpPr txBox="1">
              <a:spLocks noChangeArrowheads="1"/>
            </p:cNvSpPr>
            <p:nvPr/>
          </p:nvSpPr>
          <p:spPr bwMode="auto">
            <a:xfrm rot="2165048">
              <a:off x="4371" y="2759"/>
              <a:ext cx="173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1733"/>
                <a:t>D</a:t>
              </a:r>
              <a:r>
                <a:rPr lang="en-US" altLang="en-US" sz="1733" baseline="-25000"/>
                <a:t>1</a:t>
              </a:r>
              <a:endParaRPr lang="en-US" altLang="en-US" sz="1733"/>
            </a:p>
          </p:txBody>
        </p:sp>
      </p:grpSp>
      <p:graphicFrame>
        <p:nvGraphicFramePr>
          <p:cNvPr id="21506" name="Object 66"/>
          <p:cNvGraphicFramePr>
            <a:graphicFrameLocks noChangeAspect="1"/>
          </p:cNvGraphicFramePr>
          <p:nvPr/>
        </p:nvGraphicFramePr>
        <p:xfrm>
          <a:off x="1803400" y="2355850"/>
          <a:ext cx="2476500" cy="660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965160" imgH="279360" progId="Equation.3">
                  <p:embed/>
                </p:oleObj>
              </mc:Choice>
              <mc:Fallback>
                <p:oleObj name="Equation" r:id="rId4" imgW="965160" imgH="279360" progId="Equation.3">
                  <p:embed/>
                  <p:pic>
                    <p:nvPicPr>
                      <p:cNvPr id="0" name="Object 6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03400" y="2355850"/>
                        <a:ext cx="2476500" cy="660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07" name="Object 6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26644023"/>
              </p:ext>
            </p:extLst>
          </p:nvPr>
        </p:nvGraphicFramePr>
        <p:xfrm>
          <a:off x="1720851" y="2939083"/>
          <a:ext cx="6064779" cy="188980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2908080" imgH="888840" progId="Equation.3">
                  <p:embed/>
                </p:oleObj>
              </mc:Choice>
              <mc:Fallback>
                <p:oleObj name="Equation" r:id="rId6" imgW="2908080" imgH="888840" progId="Equation.3">
                  <p:embed/>
                  <p:pic>
                    <p:nvPicPr>
                      <p:cNvPr id="0" name="Object 6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20851" y="2939083"/>
                        <a:ext cx="6064779" cy="188980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1513" name="Group 72"/>
          <p:cNvGrpSpPr>
            <a:grpSpLocks noChangeAspect="1"/>
          </p:cNvGrpSpPr>
          <p:nvPr/>
        </p:nvGrpSpPr>
        <p:grpSpPr bwMode="auto">
          <a:xfrm>
            <a:off x="8458200" y="5933024"/>
            <a:ext cx="1320800" cy="462624"/>
            <a:chOff x="4128" y="3108"/>
            <a:chExt cx="768" cy="269"/>
          </a:xfrm>
        </p:grpSpPr>
        <p:sp>
          <p:nvSpPr>
            <p:cNvPr id="21514" name="AutoShape 71"/>
            <p:cNvSpPr>
              <a:spLocks noChangeAspect="1" noChangeArrowheads="1" noTextEdit="1"/>
            </p:cNvSpPr>
            <p:nvPr/>
          </p:nvSpPr>
          <p:spPr bwMode="auto">
            <a:xfrm>
              <a:off x="4128" y="3120"/>
              <a:ext cx="768" cy="2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15" name="Rectangle 73"/>
            <p:cNvSpPr>
              <a:spLocks noChangeArrowheads="1"/>
            </p:cNvSpPr>
            <p:nvPr/>
          </p:nvSpPr>
          <p:spPr bwMode="auto">
            <a:xfrm>
              <a:off x="4802" y="3140"/>
              <a:ext cx="62" cy="2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2492">
                  <a:solidFill>
                    <a:srgbClr val="000000"/>
                  </a:solidFill>
                  <a:latin typeface="Times New Roman" panose="02020603050405020304" pitchFamily="18" charset="0"/>
                </a:rPr>
                <a:t>)</a:t>
              </a:r>
              <a:endParaRPr lang="en-US" altLang="en-US"/>
            </a:p>
          </p:txBody>
        </p:sp>
        <p:sp>
          <p:nvSpPr>
            <p:cNvPr id="21516" name="Rectangle 74"/>
            <p:cNvSpPr>
              <a:spLocks noChangeArrowheads="1"/>
            </p:cNvSpPr>
            <p:nvPr/>
          </p:nvSpPr>
          <p:spPr bwMode="auto">
            <a:xfrm>
              <a:off x="4552" y="3140"/>
              <a:ext cx="47" cy="2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2492">
                  <a:solidFill>
                    <a:srgbClr val="000000"/>
                  </a:solidFill>
                  <a:latin typeface="Times New Roman" panose="02020603050405020304" pitchFamily="18" charset="0"/>
                </a:rPr>
                <a:t>,</a:t>
              </a:r>
              <a:endParaRPr lang="en-US" altLang="en-US"/>
            </a:p>
          </p:txBody>
        </p:sp>
        <p:sp>
          <p:nvSpPr>
            <p:cNvPr id="21517" name="Rectangle 75"/>
            <p:cNvSpPr>
              <a:spLocks noChangeArrowheads="1"/>
            </p:cNvSpPr>
            <p:nvPr/>
          </p:nvSpPr>
          <p:spPr bwMode="auto">
            <a:xfrm>
              <a:off x="4455" y="3140"/>
              <a:ext cx="93" cy="2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2492">
                  <a:solidFill>
                    <a:srgbClr val="000000"/>
                  </a:solidFill>
                  <a:latin typeface="Times New Roman" panose="02020603050405020304" pitchFamily="18" charset="0"/>
                </a:rPr>
                <a:t>0</a:t>
              </a:r>
              <a:endParaRPr lang="en-US" altLang="en-US"/>
            </a:p>
          </p:txBody>
        </p:sp>
        <p:sp>
          <p:nvSpPr>
            <p:cNvPr id="21518" name="Rectangle 76"/>
            <p:cNvSpPr>
              <a:spLocks noChangeArrowheads="1"/>
            </p:cNvSpPr>
            <p:nvPr/>
          </p:nvSpPr>
          <p:spPr bwMode="auto">
            <a:xfrm>
              <a:off x="4405" y="3140"/>
              <a:ext cx="47" cy="2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2492">
                  <a:solidFill>
                    <a:srgbClr val="000000"/>
                  </a:solidFill>
                  <a:latin typeface="Times New Roman" panose="02020603050405020304" pitchFamily="18" charset="0"/>
                </a:rPr>
                <a:t>,</a:t>
              </a:r>
              <a:endParaRPr lang="en-US" altLang="en-US"/>
            </a:p>
          </p:txBody>
        </p:sp>
        <p:sp>
          <p:nvSpPr>
            <p:cNvPr id="21519" name="Rectangle 77"/>
            <p:cNvSpPr>
              <a:spLocks noChangeArrowheads="1"/>
            </p:cNvSpPr>
            <p:nvPr/>
          </p:nvSpPr>
          <p:spPr bwMode="auto">
            <a:xfrm>
              <a:off x="4155" y="3140"/>
              <a:ext cx="62" cy="2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2492">
                  <a:solidFill>
                    <a:srgbClr val="000000"/>
                  </a:solidFill>
                  <a:latin typeface="Times New Roman" panose="02020603050405020304" pitchFamily="18" charset="0"/>
                </a:rPr>
                <a:t>(</a:t>
              </a:r>
              <a:endParaRPr lang="en-US" altLang="en-US"/>
            </a:p>
          </p:txBody>
        </p:sp>
        <p:sp>
          <p:nvSpPr>
            <p:cNvPr id="21520" name="Rectangle 78"/>
            <p:cNvSpPr>
              <a:spLocks noChangeArrowheads="1"/>
            </p:cNvSpPr>
            <p:nvPr/>
          </p:nvSpPr>
          <p:spPr bwMode="auto">
            <a:xfrm>
              <a:off x="4721" y="3251"/>
              <a:ext cx="52" cy="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408">
                  <a:solidFill>
                    <a:srgbClr val="000000"/>
                  </a:solidFill>
                  <a:latin typeface="Times New Roman" panose="02020603050405020304" pitchFamily="18" charset="0"/>
                </a:rPr>
                <a:t>2</a:t>
              </a:r>
              <a:endParaRPr lang="en-US" altLang="en-US"/>
            </a:p>
          </p:txBody>
        </p:sp>
        <p:sp>
          <p:nvSpPr>
            <p:cNvPr id="21521" name="Rectangle 79"/>
            <p:cNvSpPr>
              <a:spLocks noChangeArrowheads="1"/>
            </p:cNvSpPr>
            <p:nvPr/>
          </p:nvSpPr>
          <p:spPr bwMode="auto">
            <a:xfrm>
              <a:off x="4327" y="3251"/>
              <a:ext cx="52" cy="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408">
                  <a:solidFill>
                    <a:srgbClr val="000000"/>
                  </a:solidFill>
                  <a:latin typeface="Times New Roman" panose="02020603050405020304" pitchFamily="18" charset="0"/>
                </a:rPr>
                <a:t>2</a:t>
              </a:r>
              <a:endParaRPr lang="en-US" altLang="en-US"/>
            </a:p>
          </p:txBody>
        </p:sp>
        <p:sp>
          <p:nvSpPr>
            <p:cNvPr id="21522" name="Rectangle 80"/>
            <p:cNvSpPr>
              <a:spLocks noChangeArrowheads="1"/>
            </p:cNvSpPr>
            <p:nvPr/>
          </p:nvSpPr>
          <p:spPr bwMode="auto">
            <a:xfrm>
              <a:off x="4636" y="3140"/>
              <a:ext cx="73" cy="2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2492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z</a:t>
              </a:r>
              <a:endParaRPr lang="en-US" altLang="en-US"/>
            </a:p>
          </p:txBody>
        </p:sp>
        <p:sp>
          <p:nvSpPr>
            <p:cNvPr id="21523" name="Rectangle 81"/>
            <p:cNvSpPr>
              <a:spLocks noChangeArrowheads="1"/>
            </p:cNvSpPr>
            <p:nvPr/>
          </p:nvSpPr>
          <p:spPr bwMode="auto">
            <a:xfrm>
              <a:off x="4237" y="3140"/>
              <a:ext cx="82" cy="2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2492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x</a:t>
              </a:r>
              <a:endParaRPr lang="en-US" altLang="en-US"/>
            </a:p>
          </p:txBody>
        </p:sp>
        <p:sp>
          <p:nvSpPr>
            <p:cNvPr id="21524" name="Rectangle 82"/>
            <p:cNvSpPr>
              <a:spLocks noChangeArrowheads="1"/>
            </p:cNvSpPr>
            <p:nvPr/>
          </p:nvSpPr>
          <p:spPr bwMode="auto">
            <a:xfrm>
              <a:off x="4721" y="3108"/>
              <a:ext cx="46" cy="2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2492">
                  <a:solidFill>
                    <a:srgbClr val="000000"/>
                  </a:solidFill>
                  <a:latin typeface="Symbol" panose="05050102010706020507" pitchFamily="18" charset="2"/>
                </a:rPr>
                <a:t>¢</a:t>
              </a:r>
              <a:endParaRPr lang="en-US" altLang="en-US"/>
            </a:p>
          </p:txBody>
        </p:sp>
        <p:sp>
          <p:nvSpPr>
            <p:cNvPr id="21525" name="Rectangle 83"/>
            <p:cNvSpPr>
              <a:spLocks noChangeArrowheads="1"/>
            </p:cNvSpPr>
            <p:nvPr/>
          </p:nvSpPr>
          <p:spPr bwMode="auto">
            <a:xfrm>
              <a:off x="4327" y="3108"/>
              <a:ext cx="46" cy="2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2492">
                  <a:solidFill>
                    <a:srgbClr val="000000"/>
                  </a:solidFill>
                  <a:latin typeface="Symbol" panose="05050102010706020507" pitchFamily="18" charset="2"/>
                </a:rPr>
                <a:t>¢</a:t>
              </a:r>
              <a:endParaRPr lang="en-US" altLang="en-US"/>
            </a:p>
          </p:txBody>
        </p:sp>
      </p:grp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Rotate about X axis</a:t>
            </a:r>
          </a:p>
        </p:txBody>
      </p:sp>
      <p:graphicFrame>
        <p:nvGraphicFramePr>
          <p:cNvPr id="22530" name="Object 48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45234895"/>
              </p:ext>
            </p:extLst>
          </p:nvPr>
        </p:nvGraphicFramePr>
        <p:xfrm>
          <a:off x="1866900" y="2224088"/>
          <a:ext cx="3467100" cy="2012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574640" imgH="914400" progId="Equation.3">
                  <p:embed/>
                </p:oleObj>
              </mc:Choice>
              <mc:Fallback>
                <p:oleObj name="Equation" r:id="rId2" imgW="1574640" imgH="914400" progId="Equation.3">
                  <p:embed/>
                  <p:pic>
                    <p:nvPicPr>
                      <p:cNvPr id="0" name="Object 4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66900" y="2224088"/>
                        <a:ext cx="3467100" cy="2012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Amartya Kundu Durjoy, CSE</a:t>
            </a:r>
          </a:p>
        </p:txBody>
      </p:sp>
      <p:grpSp>
        <p:nvGrpSpPr>
          <p:cNvPr id="22532" name="Group 46"/>
          <p:cNvGrpSpPr>
            <a:grpSpLocks/>
          </p:cNvGrpSpPr>
          <p:nvPr/>
        </p:nvGrpSpPr>
        <p:grpSpPr bwMode="auto">
          <a:xfrm>
            <a:off x="5867400" y="1573346"/>
            <a:ext cx="4870450" cy="3836855"/>
            <a:chOff x="2064" y="1056"/>
            <a:chExt cx="2832" cy="2231"/>
          </a:xfrm>
        </p:grpSpPr>
        <p:sp>
          <p:nvSpPr>
            <p:cNvPr id="22534" name="Line 3"/>
            <p:cNvSpPr>
              <a:spLocks noChangeShapeType="1"/>
            </p:cNvSpPr>
            <p:nvPr/>
          </p:nvSpPr>
          <p:spPr bwMode="auto">
            <a:xfrm flipH="1">
              <a:off x="2304" y="2544"/>
              <a:ext cx="864" cy="52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35" name="Line 4"/>
            <p:cNvSpPr>
              <a:spLocks noChangeShapeType="1"/>
            </p:cNvSpPr>
            <p:nvPr/>
          </p:nvSpPr>
          <p:spPr bwMode="auto">
            <a:xfrm>
              <a:off x="3168" y="2544"/>
              <a:ext cx="1392" cy="43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36" name="Line 5"/>
            <p:cNvSpPr>
              <a:spLocks noChangeShapeType="1"/>
            </p:cNvSpPr>
            <p:nvPr/>
          </p:nvSpPr>
          <p:spPr bwMode="auto">
            <a:xfrm flipV="1">
              <a:off x="3168" y="1392"/>
              <a:ext cx="0" cy="115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37" name="Text Box 6"/>
            <p:cNvSpPr txBox="1">
              <a:spLocks noChangeArrowheads="1"/>
            </p:cNvSpPr>
            <p:nvPr/>
          </p:nvSpPr>
          <p:spPr bwMode="auto">
            <a:xfrm>
              <a:off x="2064" y="3072"/>
              <a:ext cx="432" cy="2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/>
                <a:t>Z</a:t>
              </a:r>
            </a:p>
          </p:txBody>
        </p:sp>
        <p:sp>
          <p:nvSpPr>
            <p:cNvPr id="22538" name="Text Box 7"/>
            <p:cNvSpPr txBox="1">
              <a:spLocks noChangeArrowheads="1"/>
            </p:cNvSpPr>
            <p:nvPr/>
          </p:nvSpPr>
          <p:spPr bwMode="auto">
            <a:xfrm>
              <a:off x="4464" y="3072"/>
              <a:ext cx="432" cy="2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/>
                <a:t>X</a:t>
              </a:r>
            </a:p>
          </p:txBody>
        </p:sp>
        <p:sp>
          <p:nvSpPr>
            <p:cNvPr id="22539" name="Text Box 8"/>
            <p:cNvSpPr txBox="1">
              <a:spLocks noChangeArrowheads="1"/>
            </p:cNvSpPr>
            <p:nvPr/>
          </p:nvSpPr>
          <p:spPr bwMode="auto">
            <a:xfrm>
              <a:off x="3062" y="1056"/>
              <a:ext cx="107" cy="2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22540" name="Text Box 9"/>
            <p:cNvSpPr txBox="1">
              <a:spLocks noChangeArrowheads="1"/>
            </p:cNvSpPr>
            <p:nvPr/>
          </p:nvSpPr>
          <p:spPr bwMode="auto">
            <a:xfrm>
              <a:off x="3024" y="1104"/>
              <a:ext cx="240" cy="2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/>
                <a:t>Y</a:t>
              </a:r>
            </a:p>
          </p:txBody>
        </p:sp>
        <p:sp>
          <p:nvSpPr>
            <p:cNvPr id="22541" name="Text Box 10"/>
            <p:cNvSpPr txBox="1">
              <a:spLocks noChangeArrowheads="1"/>
            </p:cNvSpPr>
            <p:nvPr/>
          </p:nvSpPr>
          <p:spPr bwMode="auto">
            <a:xfrm>
              <a:off x="2928" y="2640"/>
              <a:ext cx="384" cy="2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/>
                <a:t>P</a:t>
              </a:r>
              <a:r>
                <a:rPr lang="en-US" altLang="en-US" baseline="-25000"/>
                <a:t>1</a:t>
              </a:r>
              <a:r>
                <a:rPr lang="en-US" altLang="en-US"/>
                <a:t>”</a:t>
              </a:r>
            </a:p>
          </p:txBody>
        </p:sp>
        <p:sp>
          <p:nvSpPr>
            <p:cNvPr id="22542" name="Text Box 11"/>
            <p:cNvSpPr txBox="1">
              <a:spLocks noChangeArrowheads="1"/>
            </p:cNvSpPr>
            <p:nvPr/>
          </p:nvSpPr>
          <p:spPr bwMode="auto">
            <a:xfrm>
              <a:off x="2064" y="2592"/>
              <a:ext cx="432" cy="2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/>
                <a:t>P</a:t>
              </a:r>
              <a:r>
                <a:rPr lang="en-US" altLang="en-US" baseline="-25000"/>
                <a:t>2</a:t>
              </a:r>
              <a:r>
                <a:rPr lang="en-US" altLang="en-US"/>
                <a:t>”</a:t>
              </a:r>
            </a:p>
          </p:txBody>
        </p:sp>
        <p:sp>
          <p:nvSpPr>
            <p:cNvPr id="22543" name="Text Box 12"/>
            <p:cNvSpPr txBox="1">
              <a:spLocks noChangeArrowheads="1"/>
            </p:cNvSpPr>
            <p:nvPr/>
          </p:nvSpPr>
          <p:spPr bwMode="auto">
            <a:xfrm>
              <a:off x="2112" y="1968"/>
              <a:ext cx="432" cy="2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/>
                <a:t>P</a:t>
              </a:r>
              <a:r>
                <a:rPr lang="en-US" altLang="en-US" baseline="-25000"/>
                <a:t>3</a:t>
              </a:r>
              <a:r>
                <a:rPr lang="en-US" altLang="en-US"/>
                <a:t>”</a:t>
              </a:r>
            </a:p>
          </p:txBody>
        </p:sp>
        <p:grpSp>
          <p:nvGrpSpPr>
            <p:cNvPr id="22544" name="Group 15"/>
            <p:cNvGrpSpPr>
              <a:grpSpLocks/>
            </p:cNvGrpSpPr>
            <p:nvPr/>
          </p:nvGrpSpPr>
          <p:grpSpPr bwMode="auto">
            <a:xfrm>
              <a:off x="3137" y="1947"/>
              <a:ext cx="693" cy="645"/>
              <a:chOff x="3600" y="1728"/>
              <a:chExt cx="693" cy="645"/>
            </a:xfrm>
          </p:grpSpPr>
          <p:grpSp>
            <p:nvGrpSpPr>
              <p:cNvPr id="22566" name="Group 16"/>
              <p:cNvGrpSpPr>
                <a:grpSpLocks/>
              </p:cNvGrpSpPr>
              <p:nvPr/>
            </p:nvGrpSpPr>
            <p:grpSpPr bwMode="auto">
              <a:xfrm>
                <a:off x="3600" y="1728"/>
                <a:ext cx="693" cy="645"/>
                <a:chOff x="3600" y="1728"/>
                <a:chExt cx="693" cy="645"/>
              </a:xfrm>
            </p:grpSpPr>
            <p:grpSp>
              <p:nvGrpSpPr>
                <p:cNvPr id="22568" name="Group 17"/>
                <p:cNvGrpSpPr>
                  <a:grpSpLocks/>
                </p:cNvGrpSpPr>
                <p:nvPr/>
              </p:nvGrpSpPr>
              <p:grpSpPr bwMode="auto">
                <a:xfrm>
                  <a:off x="3600" y="1728"/>
                  <a:ext cx="693" cy="645"/>
                  <a:chOff x="3600" y="1728"/>
                  <a:chExt cx="693" cy="645"/>
                </a:xfrm>
              </p:grpSpPr>
              <p:sp>
                <p:nvSpPr>
                  <p:cNvPr id="22570" name="Oval 18"/>
                  <p:cNvSpPr>
                    <a:spLocks noChangeArrowheads="1"/>
                  </p:cNvSpPr>
                  <p:nvPr/>
                </p:nvSpPr>
                <p:spPr bwMode="auto">
                  <a:xfrm>
                    <a:off x="4224" y="2304"/>
                    <a:ext cx="69" cy="69"/>
                  </a:xfrm>
                  <a:prstGeom prst="ellipse">
                    <a:avLst/>
                  </a:prstGeom>
                  <a:noFill/>
                  <a:ln w="19050">
                    <a:solidFill>
                      <a:srgbClr val="FFCC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endParaRPr lang="en-US" altLang="en-US"/>
                  </a:p>
                </p:txBody>
              </p:sp>
              <p:sp>
                <p:nvSpPr>
                  <p:cNvPr id="22571" name="Oval 19"/>
                  <p:cNvSpPr>
                    <a:spLocks noChangeArrowheads="1"/>
                  </p:cNvSpPr>
                  <p:nvPr/>
                </p:nvSpPr>
                <p:spPr bwMode="auto">
                  <a:xfrm>
                    <a:off x="3984" y="1728"/>
                    <a:ext cx="69" cy="69"/>
                  </a:xfrm>
                  <a:prstGeom prst="ellipse">
                    <a:avLst/>
                  </a:prstGeom>
                  <a:noFill/>
                  <a:ln w="19050">
                    <a:solidFill>
                      <a:srgbClr val="FFCC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endParaRPr lang="en-US" altLang="en-US"/>
                  </a:p>
                </p:txBody>
              </p:sp>
              <p:sp>
                <p:nvSpPr>
                  <p:cNvPr id="22572" name="Oval 20"/>
                  <p:cNvSpPr>
                    <a:spLocks noChangeArrowheads="1"/>
                  </p:cNvSpPr>
                  <p:nvPr/>
                </p:nvSpPr>
                <p:spPr bwMode="auto">
                  <a:xfrm>
                    <a:off x="3600" y="2304"/>
                    <a:ext cx="69" cy="69"/>
                  </a:xfrm>
                  <a:prstGeom prst="ellipse">
                    <a:avLst/>
                  </a:prstGeom>
                  <a:noFill/>
                  <a:ln w="19050">
                    <a:solidFill>
                      <a:srgbClr val="FFCC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endParaRPr lang="en-US" altLang="en-US"/>
                  </a:p>
                </p:txBody>
              </p:sp>
            </p:grpSp>
            <p:sp>
              <p:nvSpPr>
                <p:cNvPr id="22569" name="Line 21"/>
                <p:cNvSpPr>
                  <a:spLocks noChangeShapeType="1"/>
                </p:cNvSpPr>
                <p:nvPr/>
              </p:nvSpPr>
              <p:spPr bwMode="auto">
                <a:xfrm flipV="1">
                  <a:off x="3638" y="1768"/>
                  <a:ext cx="384" cy="564"/>
                </a:xfrm>
                <a:prstGeom prst="line">
                  <a:avLst/>
                </a:prstGeom>
                <a:noFill/>
                <a:ln w="19050">
                  <a:solidFill>
                    <a:srgbClr val="FFCC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22567" name="Line 22"/>
              <p:cNvSpPr>
                <a:spLocks noChangeShapeType="1"/>
              </p:cNvSpPr>
              <p:nvPr/>
            </p:nvSpPr>
            <p:spPr bwMode="auto">
              <a:xfrm>
                <a:off x="3638" y="2342"/>
                <a:ext cx="624" cy="0"/>
              </a:xfrm>
              <a:prstGeom prst="line">
                <a:avLst/>
              </a:prstGeom>
              <a:noFill/>
              <a:ln w="19050">
                <a:solidFill>
                  <a:srgbClr val="FFCC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2545" name="Group 23"/>
            <p:cNvGrpSpPr>
              <a:grpSpLocks/>
            </p:cNvGrpSpPr>
            <p:nvPr/>
          </p:nvGrpSpPr>
          <p:grpSpPr bwMode="auto">
            <a:xfrm>
              <a:off x="2880" y="2544"/>
              <a:ext cx="1200" cy="480"/>
              <a:chOff x="2880" y="2544"/>
              <a:chExt cx="1200" cy="480"/>
            </a:xfrm>
          </p:grpSpPr>
          <p:sp>
            <p:nvSpPr>
              <p:cNvPr id="22562" name="Line 24"/>
              <p:cNvSpPr>
                <a:spLocks noChangeShapeType="1"/>
              </p:cNvSpPr>
              <p:nvPr/>
            </p:nvSpPr>
            <p:spPr bwMode="auto">
              <a:xfrm>
                <a:off x="3792" y="2544"/>
                <a:ext cx="0" cy="480"/>
              </a:xfrm>
              <a:prstGeom prst="line">
                <a:avLst/>
              </a:prstGeom>
              <a:noFill/>
              <a:ln w="19050">
                <a:solidFill>
                  <a:srgbClr val="FFCC00"/>
                </a:solidFill>
                <a:prstDash val="lg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563" name="Line 25"/>
              <p:cNvSpPr>
                <a:spLocks noChangeShapeType="1"/>
              </p:cNvSpPr>
              <p:nvPr/>
            </p:nvSpPr>
            <p:spPr bwMode="auto">
              <a:xfrm rot="60000" flipH="1" flipV="1">
                <a:off x="2880" y="2736"/>
                <a:ext cx="912" cy="288"/>
              </a:xfrm>
              <a:prstGeom prst="line">
                <a:avLst/>
              </a:prstGeom>
              <a:noFill/>
              <a:ln w="19050">
                <a:solidFill>
                  <a:srgbClr val="FFCC00"/>
                </a:solidFill>
                <a:prstDash val="lg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564" name="Line 26"/>
              <p:cNvSpPr>
                <a:spLocks noChangeShapeType="1"/>
              </p:cNvSpPr>
              <p:nvPr/>
            </p:nvSpPr>
            <p:spPr bwMode="auto">
              <a:xfrm flipV="1">
                <a:off x="3792" y="2832"/>
                <a:ext cx="288" cy="192"/>
              </a:xfrm>
              <a:prstGeom prst="line">
                <a:avLst/>
              </a:prstGeom>
              <a:noFill/>
              <a:ln w="19050">
                <a:solidFill>
                  <a:srgbClr val="FFCC00"/>
                </a:solidFill>
                <a:prstDash val="lg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565" name="Line 27"/>
              <p:cNvSpPr>
                <a:spLocks noChangeShapeType="1"/>
              </p:cNvSpPr>
              <p:nvPr/>
            </p:nvSpPr>
            <p:spPr bwMode="auto">
              <a:xfrm>
                <a:off x="3168" y="2544"/>
                <a:ext cx="624" cy="480"/>
              </a:xfrm>
              <a:prstGeom prst="line">
                <a:avLst/>
              </a:prstGeom>
              <a:noFill/>
              <a:ln w="19050">
                <a:solidFill>
                  <a:srgbClr val="FFCC00"/>
                </a:solidFill>
                <a:prstDash val="lg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2546" name="Arc 28"/>
            <p:cNvSpPr>
              <a:spLocks/>
            </p:cNvSpPr>
            <p:nvPr/>
          </p:nvSpPr>
          <p:spPr bwMode="auto">
            <a:xfrm flipV="1">
              <a:off x="3436" y="2650"/>
              <a:ext cx="96" cy="96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19050">
              <a:solidFill>
                <a:srgbClr val="FFCC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grpSp>
          <p:nvGrpSpPr>
            <p:cNvPr id="22547" name="Group 30"/>
            <p:cNvGrpSpPr>
              <a:grpSpLocks/>
            </p:cNvGrpSpPr>
            <p:nvPr/>
          </p:nvGrpSpPr>
          <p:grpSpPr bwMode="auto">
            <a:xfrm>
              <a:off x="2448" y="2064"/>
              <a:ext cx="751" cy="549"/>
              <a:chOff x="2448" y="2064"/>
              <a:chExt cx="751" cy="549"/>
            </a:xfrm>
          </p:grpSpPr>
          <p:sp>
            <p:nvSpPr>
              <p:cNvPr id="22556" name="Oval 31"/>
              <p:cNvSpPr>
                <a:spLocks noChangeArrowheads="1"/>
              </p:cNvSpPr>
              <p:nvPr/>
            </p:nvSpPr>
            <p:spPr bwMode="auto">
              <a:xfrm>
                <a:off x="3130" y="2516"/>
                <a:ext cx="69" cy="69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grpSp>
            <p:nvGrpSpPr>
              <p:cNvPr id="22557" name="Group 32"/>
              <p:cNvGrpSpPr>
                <a:grpSpLocks/>
              </p:cNvGrpSpPr>
              <p:nvPr/>
            </p:nvGrpSpPr>
            <p:grpSpPr bwMode="auto">
              <a:xfrm>
                <a:off x="2448" y="2064"/>
                <a:ext cx="720" cy="549"/>
                <a:chOff x="2448" y="2064"/>
                <a:chExt cx="720" cy="549"/>
              </a:xfrm>
            </p:grpSpPr>
            <p:sp>
              <p:nvSpPr>
                <p:cNvPr id="22558" name="Oval 33"/>
                <p:cNvSpPr>
                  <a:spLocks noChangeArrowheads="1"/>
                </p:cNvSpPr>
                <p:nvPr/>
              </p:nvSpPr>
              <p:spPr bwMode="auto">
                <a:xfrm>
                  <a:off x="2592" y="2064"/>
                  <a:ext cx="69" cy="69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22559" name="Oval 34"/>
                <p:cNvSpPr>
                  <a:spLocks noChangeArrowheads="1"/>
                </p:cNvSpPr>
                <p:nvPr/>
              </p:nvSpPr>
              <p:spPr bwMode="auto">
                <a:xfrm>
                  <a:off x="2448" y="2544"/>
                  <a:ext cx="69" cy="69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22560" name="Line 35"/>
                <p:cNvSpPr>
                  <a:spLocks noChangeShapeType="1"/>
                </p:cNvSpPr>
                <p:nvPr/>
              </p:nvSpPr>
              <p:spPr bwMode="auto">
                <a:xfrm rot="60000" flipV="1">
                  <a:off x="2486" y="2544"/>
                  <a:ext cx="672" cy="4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561" name="Line 36"/>
                <p:cNvSpPr>
                  <a:spLocks noChangeShapeType="1"/>
                </p:cNvSpPr>
                <p:nvPr/>
              </p:nvSpPr>
              <p:spPr bwMode="auto">
                <a:xfrm>
                  <a:off x="2640" y="2112"/>
                  <a:ext cx="528" cy="43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grpSp>
          <p:nvGrpSpPr>
            <p:cNvPr id="22548" name="Group 41"/>
            <p:cNvGrpSpPr>
              <a:grpSpLocks/>
            </p:cNvGrpSpPr>
            <p:nvPr/>
          </p:nvGrpSpPr>
          <p:grpSpPr bwMode="auto">
            <a:xfrm>
              <a:off x="2486" y="2160"/>
              <a:ext cx="682" cy="806"/>
              <a:chOff x="2486" y="2160"/>
              <a:chExt cx="682" cy="806"/>
            </a:xfrm>
          </p:grpSpPr>
          <p:sp>
            <p:nvSpPr>
              <p:cNvPr id="22552" name="Line 37"/>
              <p:cNvSpPr>
                <a:spLocks noChangeShapeType="1"/>
              </p:cNvSpPr>
              <p:nvPr/>
            </p:nvSpPr>
            <p:spPr bwMode="auto">
              <a:xfrm>
                <a:off x="2486" y="2582"/>
                <a:ext cx="0" cy="3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lg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553" name="Line 38"/>
              <p:cNvSpPr>
                <a:spLocks noChangeShapeType="1"/>
              </p:cNvSpPr>
              <p:nvPr/>
            </p:nvSpPr>
            <p:spPr bwMode="auto">
              <a:xfrm flipV="1">
                <a:off x="2496" y="2160"/>
                <a:ext cx="672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lg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554" name="Arc 39"/>
              <p:cNvSpPr>
                <a:spLocks/>
              </p:cNvSpPr>
              <p:nvPr/>
            </p:nvSpPr>
            <p:spPr bwMode="auto">
              <a:xfrm flipH="1" flipV="1">
                <a:off x="2814" y="2582"/>
                <a:ext cx="48" cy="144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1 h 21600"/>
                  <a:gd name="T4" fmla="*/ 0 w 21600"/>
                  <a:gd name="T5" fmla="*/ 1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 type="triangle" w="med" len="med"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22555" name="Text Box 40"/>
              <p:cNvSpPr txBox="1">
                <a:spLocks noChangeArrowheads="1"/>
              </p:cNvSpPr>
              <p:nvPr/>
            </p:nvSpPr>
            <p:spPr bwMode="auto">
              <a:xfrm>
                <a:off x="2592" y="2544"/>
                <a:ext cx="240" cy="2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el-GR" altLang="en-US" sz="2600">
                    <a:cs typeface="Arial" panose="020B0604020202020204" pitchFamily="34" charset="0"/>
                  </a:rPr>
                  <a:t>Φ</a:t>
                </a:r>
              </a:p>
            </p:txBody>
          </p:sp>
        </p:grpSp>
        <p:grpSp>
          <p:nvGrpSpPr>
            <p:cNvPr id="22549" name="Group 43"/>
            <p:cNvGrpSpPr>
              <a:grpSpLocks noChangeAspect="1"/>
            </p:cNvGrpSpPr>
            <p:nvPr/>
          </p:nvGrpSpPr>
          <p:grpSpPr bwMode="auto">
            <a:xfrm>
              <a:off x="3527" y="2622"/>
              <a:ext cx="179" cy="245"/>
              <a:chOff x="3527" y="2622"/>
              <a:chExt cx="179" cy="245"/>
            </a:xfrm>
          </p:grpSpPr>
          <p:sp>
            <p:nvSpPr>
              <p:cNvPr id="22550" name="AutoShape 42"/>
              <p:cNvSpPr>
                <a:spLocks noChangeAspect="1" noChangeArrowheads="1" noTextEdit="1"/>
              </p:cNvSpPr>
              <p:nvPr/>
            </p:nvSpPr>
            <p:spPr bwMode="auto">
              <a:xfrm>
                <a:off x="3527" y="2640"/>
                <a:ext cx="179" cy="2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551" name="Rectangle 44"/>
              <p:cNvSpPr>
                <a:spLocks noChangeArrowheads="1"/>
              </p:cNvSpPr>
              <p:nvPr/>
            </p:nvSpPr>
            <p:spPr bwMode="auto">
              <a:xfrm>
                <a:off x="3538" y="2622"/>
                <a:ext cx="101" cy="2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2600" i="1">
                    <a:solidFill>
                      <a:srgbClr val="000000"/>
                    </a:solidFill>
                    <a:latin typeface="Symbol" panose="05050102010706020507" pitchFamily="18" charset="2"/>
                  </a:rPr>
                  <a:t>q</a:t>
                </a:r>
                <a:endParaRPr lang="en-US" altLang="en-US"/>
              </a:p>
            </p:txBody>
          </p:sp>
        </p:grpSp>
      </p:grpSp>
      <p:sp>
        <p:nvSpPr>
          <p:cNvPr id="22533" name="Text Box 45"/>
          <p:cNvSpPr txBox="1">
            <a:spLocks noChangeArrowheads="1"/>
          </p:cNvSpPr>
          <p:nvPr/>
        </p:nvSpPr>
        <p:spPr bwMode="auto">
          <a:xfrm>
            <a:off x="2051050" y="1282705"/>
            <a:ext cx="5448300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600"/>
              <a:t>- So that </a:t>
            </a:r>
            <a:r>
              <a:rPr lang="en-US" altLang="en-US" sz="2167"/>
              <a:t>P</a:t>
            </a:r>
            <a:r>
              <a:rPr lang="en-US" altLang="en-US" sz="2167" baseline="-25000"/>
              <a:t>1</a:t>
            </a:r>
            <a:r>
              <a:rPr lang="en-US" altLang="en-US" sz="2167"/>
              <a:t>P</a:t>
            </a:r>
            <a:r>
              <a:rPr lang="en-US" altLang="en-US" sz="2167" baseline="-25000"/>
              <a:t>2</a:t>
            </a:r>
            <a:r>
              <a:rPr lang="en-US" altLang="en-US" sz="2600"/>
              <a:t> lies on z axis</a:t>
            </a: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44948552"/>
              </p:ext>
            </p:extLst>
          </p:nvPr>
        </p:nvGraphicFramePr>
        <p:xfrm>
          <a:off x="1768159" y="4234982"/>
          <a:ext cx="3493946" cy="216865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473120" imgH="914400" progId="Equation.3">
                  <p:embed/>
                </p:oleObj>
              </mc:Choice>
              <mc:Fallback>
                <p:oleObj name="Equation" r:id="rId4" imgW="1473120" imgH="914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768159" y="4234982"/>
                        <a:ext cx="3493946" cy="216865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Rotate about Z axis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Amartya Kundu Durjoy, CSE</a:t>
            </a:r>
          </a:p>
        </p:txBody>
      </p:sp>
      <p:sp>
        <p:nvSpPr>
          <p:cNvPr id="47107" name="Line 3"/>
          <p:cNvSpPr>
            <a:spLocks noChangeShapeType="1"/>
          </p:cNvSpPr>
          <p:nvPr/>
        </p:nvSpPr>
        <p:spPr bwMode="auto">
          <a:xfrm flipH="1">
            <a:off x="4610100" y="4089400"/>
            <a:ext cx="1981200" cy="11557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7108" name="Line 4"/>
          <p:cNvSpPr>
            <a:spLocks noChangeShapeType="1"/>
          </p:cNvSpPr>
          <p:nvPr/>
        </p:nvSpPr>
        <p:spPr bwMode="auto">
          <a:xfrm>
            <a:off x="6591300" y="4089400"/>
            <a:ext cx="2393950" cy="74295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7109" name="Line 5"/>
          <p:cNvSpPr>
            <a:spLocks noChangeShapeType="1"/>
          </p:cNvSpPr>
          <p:nvPr/>
        </p:nvSpPr>
        <p:spPr bwMode="auto">
          <a:xfrm flipV="1">
            <a:off x="6591300" y="2108200"/>
            <a:ext cx="0" cy="1981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7110" name="Text Box 6"/>
          <p:cNvSpPr txBox="1">
            <a:spLocks noChangeArrowheads="1"/>
          </p:cNvSpPr>
          <p:nvPr/>
        </p:nvSpPr>
        <p:spPr bwMode="auto">
          <a:xfrm>
            <a:off x="4114800" y="5162551"/>
            <a:ext cx="7429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/>
              <a:t>Z</a:t>
            </a:r>
          </a:p>
        </p:txBody>
      </p:sp>
      <p:sp>
        <p:nvSpPr>
          <p:cNvPr id="47111" name="Text Box 7"/>
          <p:cNvSpPr txBox="1">
            <a:spLocks noChangeArrowheads="1"/>
          </p:cNvSpPr>
          <p:nvPr/>
        </p:nvSpPr>
        <p:spPr bwMode="auto">
          <a:xfrm>
            <a:off x="8820150" y="4997451"/>
            <a:ext cx="7429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/>
              <a:t>X</a:t>
            </a:r>
          </a:p>
        </p:txBody>
      </p:sp>
      <p:sp>
        <p:nvSpPr>
          <p:cNvPr id="47112" name="Text Box 8"/>
          <p:cNvSpPr txBox="1">
            <a:spLocks noChangeArrowheads="1"/>
          </p:cNvSpPr>
          <p:nvPr/>
        </p:nvSpPr>
        <p:spPr bwMode="auto">
          <a:xfrm>
            <a:off x="6409006" y="1530351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7113" name="Text Box 9"/>
          <p:cNvSpPr txBox="1">
            <a:spLocks noChangeArrowheads="1"/>
          </p:cNvSpPr>
          <p:nvPr/>
        </p:nvSpPr>
        <p:spPr bwMode="auto">
          <a:xfrm>
            <a:off x="6343650" y="1612901"/>
            <a:ext cx="4127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/>
              <a:t>Y</a:t>
            </a:r>
          </a:p>
        </p:txBody>
      </p:sp>
      <p:sp>
        <p:nvSpPr>
          <p:cNvPr id="47114" name="Text Box 10"/>
          <p:cNvSpPr txBox="1">
            <a:spLocks noChangeArrowheads="1"/>
          </p:cNvSpPr>
          <p:nvPr/>
        </p:nvSpPr>
        <p:spPr bwMode="auto">
          <a:xfrm>
            <a:off x="6261100" y="4171951"/>
            <a:ext cx="6604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/>
              <a:t>P</a:t>
            </a:r>
            <a:r>
              <a:rPr lang="en-US" altLang="en-US" baseline="-25000"/>
              <a:t>1</a:t>
            </a:r>
            <a:r>
              <a:rPr lang="en-US" altLang="en-US"/>
              <a:t>’”</a:t>
            </a:r>
          </a:p>
        </p:txBody>
      </p:sp>
      <p:sp>
        <p:nvSpPr>
          <p:cNvPr id="47115" name="Text Box 11"/>
          <p:cNvSpPr txBox="1">
            <a:spLocks noChangeArrowheads="1"/>
          </p:cNvSpPr>
          <p:nvPr/>
        </p:nvSpPr>
        <p:spPr bwMode="auto">
          <a:xfrm>
            <a:off x="5187950" y="4914901"/>
            <a:ext cx="7429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/>
              <a:t>P</a:t>
            </a:r>
            <a:r>
              <a:rPr lang="en-US" altLang="en-US" baseline="-25000"/>
              <a:t>2</a:t>
            </a:r>
            <a:r>
              <a:rPr lang="en-US" altLang="en-US"/>
              <a:t>’”</a:t>
            </a:r>
          </a:p>
        </p:txBody>
      </p:sp>
      <p:sp>
        <p:nvSpPr>
          <p:cNvPr id="47116" name="Text Box 12"/>
          <p:cNvSpPr txBox="1">
            <a:spLocks noChangeArrowheads="1"/>
          </p:cNvSpPr>
          <p:nvPr/>
        </p:nvSpPr>
        <p:spPr bwMode="auto">
          <a:xfrm>
            <a:off x="4775200" y="3759201"/>
            <a:ext cx="7429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/>
              <a:t>P</a:t>
            </a:r>
            <a:r>
              <a:rPr lang="en-US" altLang="en-US" baseline="-25000"/>
              <a:t>3</a:t>
            </a:r>
            <a:r>
              <a:rPr lang="en-US" altLang="en-US"/>
              <a:t>’”</a:t>
            </a:r>
          </a:p>
        </p:txBody>
      </p:sp>
      <p:grpSp>
        <p:nvGrpSpPr>
          <p:cNvPr id="47117" name="Group 47"/>
          <p:cNvGrpSpPr>
            <a:grpSpLocks/>
          </p:cNvGrpSpPr>
          <p:nvPr/>
        </p:nvGrpSpPr>
        <p:grpSpPr bwMode="auto">
          <a:xfrm>
            <a:off x="5353051" y="3263901"/>
            <a:ext cx="1291564" cy="1551252"/>
            <a:chOff x="2448" y="2064"/>
            <a:chExt cx="751" cy="902"/>
          </a:xfrm>
        </p:grpSpPr>
        <p:sp>
          <p:nvSpPr>
            <p:cNvPr id="47131" name="Arc 39"/>
            <p:cNvSpPr>
              <a:spLocks/>
            </p:cNvSpPr>
            <p:nvPr/>
          </p:nvSpPr>
          <p:spPr bwMode="auto">
            <a:xfrm flipH="1" flipV="1">
              <a:off x="2814" y="2582"/>
              <a:ext cx="48" cy="14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1 h 21600"/>
                <a:gd name="T4" fmla="*/ 0 w 21600"/>
                <a:gd name="T5" fmla="*/ 1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12700">
              <a:solidFill>
                <a:srgbClr val="FF9900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grpSp>
          <p:nvGrpSpPr>
            <p:cNvPr id="47132" name="Group 41"/>
            <p:cNvGrpSpPr>
              <a:grpSpLocks/>
            </p:cNvGrpSpPr>
            <p:nvPr/>
          </p:nvGrpSpPr>
          <p:grpSpPr bwMode="auto">
            <a:xfrm>
              <a:off x="2448" y="2064"/>
              <a:ext cx="751" cy="902"/>
              <a:chOff x="2448" y="2064"/>
              <a:chExt cx="751" cy="902"/>
            </a:xfrm>
          </p:grpSpPr>
          <p:grpSp>
            <p:nvGrpSpPr>
              <p:cNvPr id="47133" name="Group 30"/>
              <p:cNvGrpSpPr>
                <a:grpSpLocks/>
              </p:cNvGrpSpPr>
              <p:nvPr/>
            </p:nvGrpSpPr>
            <p:grpSpPr bwMode="auto">
              <a:xfrm>
                <a:off x="2448" y="2064"/>
                <a:ext cx="751" cy="549"/>
                <a:chOff x="2448" y="2064"/>
                <a:chExt cx="751" cy="549"/>
              </a:xfrm>
            </p:grpSpPr>
            <p:sp>
              <p:nvSpPr>
                <p:cNvPr id="47137" name="Oval 31"/>
                <p:cNvSpPr>
                  <a:spLocks noChangeArrowheads="1"/>
                </p:cNvSpPr>
                <p:nvPr/>
              </p:nvSpPr>
              <p:spPr bwMode="auto">
                <a:xfrm>
                  <a:off x="3130" y="2516"/>
                  <a:ext cx="69" cy="69"/>
                </a:xfrm>
                <a:prstGeom prst="ellipse">
                  <a:avLst/>
                </a:prstGeom>
                <a:solidFill>
                  <a:schemeClr val="accent1"/>
                </a:solidFill>
                <a:ln w="12700">
                  <a:solidFill>
                    <a:srgbClr val="FF99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endParaRPr lang="en-US" altLang="en-US"/>
                </a:p>
              </p:txBody>
            </p:sp>
            <p:grpSp>
              <p:nvGrpSpPr>
                <p:cNvPr id="47138" name="Group 32"/>
                <p:cNvGrpSpPr>
                  <a:grpSpLocks/>
                </p:cNvGrpSpPr>
                <p:nvPr/>
              </p:nvGrpSpPr>
              <p:grpSpPr bwMode="auto">
                <a:xfrm>
                  <a:off x="2448" y="2064"/>
                  <a:ext cx="720" cy="549"/>
                  <a:chOff x="2448" y="2064"/>
                  <a:chExt cx="720" cy="549"/>
                </a:xfrm>
              </p:grpSpPr>
              <p:sp>
                <p:nvSpPr>
                  <p:cNvPr id="47139" name="Oval 33"/>
                  <p:cNvSpPr>
                    <a:spLocks noChangeArrowheads="1"/>
                  </p:cNvSpPr>
                  <p:nvPr/>
                </p:nvSpPr>
                <p:spPr bwMode="auto">
                  <a:xfrm>
                    <a:off x="2592" y="2064"/>
                    <a:ext cx="69" cy="69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12700">
                    <a:solidFill>
                      <a:srgbClr val="FF9900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endParaRPr lang="en-US" altLang="en-US"/>
                  </a:p>
                </p:txBody>
              </p:sp>
              <p:sp>
                <p:nvSpPr>
                  <p:cNvPr id="47140" name="Oval 34"/>
                  <p:cNvSpPr>
                    <a:spLocks noChangeArrowheads="1"/>
                  </p:cNvSpPr>
                  <p:nvPr/>
                </p:nvSpPr>
                <p:spPr bwMode="auto">
                  <a:xfrm>
                    <a:off x="2448" y="2544"/>
                    <a:ext cx="69" cy="69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12700">
                    <a:solidFill>
                      <a:srgbClr val="FF9900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endParaRPr lang="en-US" altLang="en-US"/>
                  </a:p>
                </p:txBody>
              </p:sp>
              <p:sp>
                <p:nvSpPr>
                  <p:cNvPr id="47141" name="Line 35"/>
                  <p:cNvSpPr>
                    <a:spLocks noChangeShapeType="1"/>
                  </p:cNvSpPr>
                  <p:nvPr/>
                </p:nvSpPr>
                <p:spPr bwMode="auto">
                  <a:xfrm rot="60000" flipV="1">
                    <a:off x="2486" y="2544"/>
                    <a:ext cx="672" cy="48"/>
                  </a:xfrm>
                  <a:prstGeom prst="line">
                    <a:avLst/>
                  </a:prstGeom>
                  <a:noFill/>
                  <a:ln w="12700">
                    <a:solidFill>
                      <a:srgbClr val="FF99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47142" name="Line 36"/>
                  <p:cNvSpPr>
                    <a:spLocks noChangeShapeType="1"/>
                  </p:cNvSpPr>
                  <p:nvPr/>
                </p:nvSpPr>
                <p:spPr bwMode="auto">
                  <a:xfrm>
                    <a:off x="2640" y="2112"/>
                    <a:ext cx="528" cy="432"/>
                  </a:xfrm>
                  <a:prstGeom prst="line">
                    <a:avLst/>
                  </a:prstGeom>
                  <a:noFill/>
                  <a:ln w="12700">
                    <a:solidFill>
                      <a:srgbClr val="FF99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</p:grpSp>
          <p:sp>
            <p:nvSpPr>
              <p:cNvPr id="47134" name="Line 37"/>
              <p:cNvSpPr>
                <a:spLocks noChangeShapeType="1"/>
              </p:cNvSpPr>
              <p:nvPr/>
            </p:nvSpPr>
            <p:spPr bwMode="auto">
              <a:xfrm>
                <a:off x="2486" y="2582"/>
                <a:ext cx="0" cy="384"/>
              </a:xfrm>
              <a:prstGeom prst="line">
                <a:avLst/>
              </a:prstGeom>
              <a:noFill/>
              <a:ln w="12700">
                <a:solidFill>
                  <a:srgbClr val="FF9900"/>
                </a:solidFill>
                <a:prstDash val="lg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135" name="Line 38"/>
              <p:cNvSpPr>
                <a:spLocks noChangeShapeType="1"/>
              </p:cNvSpPr>
              <p:nvPr/>
            </p:nvSpPr>
            <p:spPr bwMode="auto">
              <a:xfrm flipV="1">
                <a:off x="2496" y="2160"/>
                <a:ext cx="672" cy="432"/>
              </a:xfrm>
              <a:prstGeom prst="line">
                <a:avLst/>
              </a:prstGeom>
              <a:noFill/>
              <a:ln w="12700">
                <a:solidFill>
                  <a:srgbClr val="FF9900"/>
                </a:solidFill>
                <a:prstDash val="lg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136" name="Text Box 40"/>
              <p:cNvSpPr txBox="1">
                <a:spLocks noChangeArrowheads="1"/>
              </p:cNvSpPr>
              <p:nvPr/>
            </p:nvSpPr>
            <p:spPr bwMode="auto">
              <a:xfrm>
                <a:off x="2592" y="2544"/>
                <a:ext cx="240" cy="2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el-GR" altLang="en-US" sz="2600">
                    <a:cs typeface="Arial" panose="020B0604020202020204" pitchFamily="34" charset="0"/>
                  </a:rPr>
                  <a:t>Φ</a:t>
                </a:r>
              </a:p>
            </p:txBody>
          </p:sp>
        </p:grpSp>
      </p:grpSp>
      <p:sp>
        <p:nvSpPr>
          <p:cNvPr id="47118" name="Oval 42"/>
          <p:cNvSpPr>
            <a:spLocks noChangeArrowheads="1"/>
          </p:cNvSpPr>
          <p:nvPr/>
        </p:nvSpPr>
        <p:spPr bwMode="auto">
          <a:xfrm>
            <a:off x="6525948" y="4041246"/>
            <a:ext cx="118666" cy="118666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7119" name="Oval 43"/>
          <p:cNvSpPr>
            <a:spLocks noChangeArrowheads="1"/>
          </p:cNvSpPr>
          <p:nvPr/>
        </p:nvSpPr>
        <p:spPr bwMode="auto">
          <a:xfrm>
            <a:off x="5468281" y="3888190"/>
            <a:ext cx="118665" cy="11866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7120" name="Oval 44"/>
          <p:cNvSpPr>
            <a:spLocks noChangeArrowheads="1"/>
          </p:cNvSpPr>
          <p:nvPr/>
        </p:nvSpPr>
        <p:spPr bwMode="auto">
          <a:xfrm>
            <a:off x="5260181" y="4787636"/>
            <a:ext cx="118666" cy="118666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7121" name="Line 45"/>
          <p:cNvSpPr>
            <a:spLocks noChangeShapeType="1"/>
          </p:cNvSpPr>
          <p:nvPr/>
        </p:nvSpPr>
        <p:spPr bwMode="auto">
          <a:xfrm flipV="1">
            <a:off x="5353050" y="4089400"/>
            <a:ext cx="1238250" cy="7429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7122" name="Line 46"/>
          <p:cNvSpPr>
            <a:spLocks noChangeShapeType="1"/>
          </p:cNvSpPr>
          <p:nvPr/>
        </p:nvSpPr>
        <p:spPr bwMode="auto">
          <a:xfrm>
            <a:off x="5518150" y="3924300"/>
            <a:ext cx="1073150" cy="1651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7123" name="Text Box 48"/>
          <p:cNvSpPr txBox="1">
            <a:spLocks noChangeArrowheads="1"/>
          </p:cNvSpPr>
          <p:nvPr/>
        </p:nvSpPr>
        <p:spPr bwMode="auto">
          <a:xfrm>
            <a:off x="2051050" y="1282700"/>
            <a:ext cx="5448300" cy="4258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167"/>
              <a:t>- So that P</a:t>
            </a:r>
            <a:r>
              <a:rPr lang="en-US" altLang="en-US" sz="2167" baseline="-25000"/>
              <a:t>1</a:t>
            </a:r>
            <a:r>
              <a:rPr lang="en-US" altLang="en-US" sz="2167"/>
              <a:t>P</a:t>
            </a:r>
            <a:r>
              <a:rPr lang="en-US" altLang="en-US" sz="2167" baseline="-25000"/>
              <a:t>3</a:t>
            </a:r>
            <a:r>
              <a:rPr lang="en-US" altLang="en-US" sz="2167"/>
              <a:t> lies on yz palne</a:t>
            </a:r>
          </a:p>
        </p:txBody>
      </p:sp>
      <p:grpSp>
        <p:nvGrpSpPr>
          <p:cNvPr id="6" name="Group 49"/>
          <p:cNvGrpSpPr>
            <a:grpSpLocks/>
          </p:cNvGrpSpPr>
          <p:nvPr/>
        </p:nvGrpSpPr>
        <p:grpSpPr bwMode="auto">
          <a:xfrm>
            <a:off x="5518150" y="2933700"/>
            <a:ext cx="1568450" cy="1320800"/>
            <a:chOff x="2544" y="1872"/>
            <a:chExt cx="912" cy="768"/>
          </a:xfrm>
        </p:grpSpPr>
        <p:sp>
          <p:nvSpPr>
            <p:cNvPr id="47125" name="Line 50"/>
            <p:cNvSpPr>
              <a:spLocks noChangeShapeType="1"/>
            </p:cNvSpPr>
            <p:nvPr/>
          </p:nvSpPr>
          <p:spPr bwMode="auto">
            <a:xfrm flipV="1">
              <a:off x="2544" y="1968"/>
              <a:ext cx="912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7126" name="Line 51"/>
            <p:cNvSpPr>
              <a:spLocks noChangeShapeType="1"/>
            </p:cNvSpPr>
            <p:nvPr/>
          </p:nvSpPr>
          <p:spPr bwMode="auto">
            <a:xfrm flipH="1" flipV="1">
              <a:off x="3168" y="1872"/>
              <a:ext cx="288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7127" name="Line 52"/>
            <p:cNvSpPr>
              <a:spLocks noChangeShapeType="1"/>
            </p:cNvSpPr>
            <p:nvPr/>
          </p:nvSpPr>
          <p:spPr bwMode="auto">
            <a:xfrm>
              <a:off x="3456" y="1968"/>
              <a:ext cx="0" cy="6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7128" name="Line 53"/>
            <p:cNvSpPr>
              <a:spLocks noChangeShapeType="1"/>
            </p:cNvSpPr>
            <p:nvPr/>
          </p:nvSpPr>
          <p:spPr bwMode="auto">
            <a:xfrm flipV="1">
              <a:off x="3168" y="1968"/>
              <a:ext cx="288" cy="57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7129" name="Arc 54"/>
            <p:cNvSpPr>
              <a:spLocks/>
            </p:cNvSpPr>
            <p:nvPr/>
          </p:nvSpPr>
          <p:spPr bwMode="auto">
            <a:xfrm rot="-1860000">
              <a:off x="3168" y="2256"/>
              <a:ext cx="86" cy="96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7130" name="Text Box 55"/>
            <p:cNvSpPr txBox="1">
              <a:spLocks noChangeArrowheads="1"/>
            </p:cNvSpPr>
            <p:nvPr/>
          </p:nvSpPr>
          <p:spPr bwMode="auto">
            <a:xfrm>
              <a:off x="3146" y="2032"/>
              <a:ext cx="240" cy="2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l-GR" altLang="en-US" sz="2600">
                  <a:cs typeface="Arial" panose="020B0604020202020204" pitchFamily="34" charset="0"/>
                </a:rPr>
                <a:t>α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Finally</a:t>
            </a:r>
          </a:p>
        </p:txBody>
      </p:sp>
      <p:graphicFrame>
        <p:nvGraphicFramePr>
          <p:cNvPr id="23554" name="Object 52"/>
          <p:cNvGraphicFramePr>
            <a:graphicFrameLocks noGrp="1" noChangeAspect="1"/>
          </p:cNvGraphicFramePr>
          <p:nvPr>
            <p:ph idx="1"/>
          </p:nvPr>
        </p:nvGraphicFramePr>
        <p:xfrm>
          <a:off x="2133600" y="5599113"/>
          <a:ext cx="6604000" cy="1003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587240" imgH="241200" progId="Equation.3">
                  <p:embed/>
                </p:oleObj>
              </mc:Choice>
              <mc:Fallback>
                <p:oleObj name="Equation" r:id="rId2" imgW="1587240" imgH="241200" progId="Equation.3">
                  <p:embed/>
                  <p:pic>
                    <p:nvPicPr>
                      <p:cNvPr id="0" name="Object 5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3600" y="5599113"/>
                        <a:ext cx="6604000" cy="1003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Amartya Kundu Durjoy, CSE</a:t>
            </a:r>
          </a:p>
        </p:txBody>
      </p:sp>
      <p:sp>
        <p:nvSpPr>
          <p:cNvPr id="23556" name="Line 3"/>
          <p:cNvSpPr>
            <a:spLocks noChangeShapeType="1"/>
          </p:cNvSpPr>
          <p:nvPr/>
        </p:nvSpPr>
        <p:spPr bwMode="auto">
          <a:xfrm flipH="1">
            <a:off x="4610100" y="4089400"/>
            <a:ext cx="1981200" cy="11557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57" name="Line 4"/>
          <p:cNvSpPr>
            <a:spLocks noChangeShapeType="1"/>
          </p:cNvSpPr>
          <p:nvPr/>
        </p:nvSpPr>
        <p:spPr bwMode="auto">
          <a:xfrm>
            <a:off x="6591300" y="4089400"/>
            <a:ext cx="2393950" cy="74295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58" name="Line 5"/>
          <p:cNvSpPr>
            <a:spLocks noChangeShapeType="1"/>
          </p:cNvSpPr>
          <p:nvPr/>
        </p:nvSpPr>
        <p:spPr bwMode="auto">
          <a:xfrm flipV="1">
            <a:off x="6591300" y="2108200"/>
            <a:ext cx="0" cy="1981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59" name="Text Box 6"/>
          <p:cNvSpPr txBox="1">
            <a:spLocks noChangeArrowheads="1"/>
          </p:cNvSpPr>
          <p:nvPr/>
        </p:nvSpPr>
        <p:spPr bwMode="auto">
          <a:xfrm>
            <a:off x="4114800" y="5162551"/>
            <a:ext cx="7429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/>
              <a:t>Z</a:t>
            </a:r>
          </a:p>
        </p:txBody>
      </p:sp>
      <p:sp>
        <p:nvSpPr>
          <p:cNvPr id="23560" name="Text Box 7"/>
          <p:cNvSpPr txBox="1">
            <a:spLocks noChangeArrowheads="1"/>
          </p:cNvSpPr>
          <p:nvPr/>
        </p:nvSpPr>
        <p:spPr bwMode="auto">
          <a:xfrm>
            <a:off x="8820150" y="4997451"/>
            <a:ext cx="7429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/>
              <a:t>X</a:t>
            </a:r>
          </a:p>
        </p:txBody>
      </p:sp>
      <p:sp>
        <p:nvSpPr>
          <p:cNvPr id="23561" name="Text Box 8"/>
          <p:cNvSpPr txBox="1">
            <a:spLocks noChangeArrowheads="1"/>
          </p:cNvSpPr>
          <p:nvPr/>
        </p:nvSpPr>
        <p:spPr bwMode="auto">
          <a:xfrm>
            <a:off x="6409006" y="1530351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23562" name="Text Box 9"/>
          <p:cNvSpPr txBox="1">
            <a:spLocks noChangeArrowheads="1"/>
          </p:cNvSpPr>
          <p:nvPr/>
        </p:nvSpPr>
        <p:spPr bwMode="auto">
          <a:xfrm>
            <a:off x="6343650" y="1612901"/>
            <a:ext cx="4127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/>
              <a:t>Y</a:t>
            </a:r>
          </a:p>
        </p:txBody>
      </p:sp>
      <p:sp>
        <p:nvSpPr>
          <p:cNvPr id="23563" name="Text Box 10"/>
          <p:cNvSpPr txBox="1">
            <a:spLocks noChangeArrowheads="1"/>
          </p:cNvSpPr>
          <p:nvPr/>
        </p:nvSpPr>
        <p:spPr bwMode="auto">
          <a:xfrm>
            <a:off x="6261100" y="4171951"/>
            <a:ext cx="7429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/>
              <a:t>P</a:t>
            </a:r>
            <a:r>
              <a:rPr lang="en-US" altLang="en-US" baseline="-25000"/>
              <a:t>1</a:t>
            </a:r>
            <a:r>
              <a:rPr lang="en-US" altLang="en-US"/>
              <a:t>””</a:t>
            </a:r>
          </a:p>
        </p:txBody>
      </p:sp>
      <p:sp>
        <p:nvSpPr>
          <p:cNvPr id="23564" name="Text Box 11"/>
          <p:cNvSpPr txBox="1">
            <a:spLocks noChangeArrowheads="1"/>
          </p:cNvSpPr>
          <p:nvPr/>
        </p:nvSpPr>
        <p:spPr bwMode="auto">
          <a:xfrm>
            <a:off x="5187950" y="4914901"/>
            <a:ext cx="7429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/>
              <a:t>P</a:t>
            </a:r>
            <a:r>
              <a:rPr lang="en-US" altLang="en-US" baseline="-25000"/>
              <a:t>2</a:t>
            </a:r>
            <a:r>
              <a:rPr lang="en-US" altLang="en-US"/>
              <a:t>””</a:t>
            </a:r>
          </a:p>
        </p:txBody>
      </p:sp>
      <p:sp>
        <p:nvSpPr>
          <p:cNvPr id="23565" name="Text Box 12"/>
          <p:cNvSpPr txBox="1">
            <a:spLocks noChangeArrowheads="1"/>
          </p:cNvSpPr>
          <p:nvPr/>
        </p:nvSpPr>
        <p:spPr bwMode="auto">
          <a:xfrm>
            <a:off x="4610100" y="3759201"/>
            <a:ext cx="7429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/>
              <a:t>P</a:t>
            </a:r>
            <a:r>
              <a:rPr lang="en-US" altLang="en-US" baseline="-25000"/>
              <a:t>3</a:t>
            </a:r>
            <a:r>
              <a:rPr lang="en-US" altLang="en-US"/>
              <a:t>””</a:t>
            </a:r>
          </a:p>
        </p:txBody>
      </p:sp>
      <p:sp>
        <p:nvSpPr>
          <p:cNvPr id="23566" name="Oval 26"/>
          <p:cNvSpPr>
            <a:spLocks noChangeArrowheads="1"/>
          </p:cNvSpPr>
          <p:nvPr/>
        </p:nvSpPr>
        <p:spPr bwMode="auto">
          <a:xfrm>
            <a:off x="6525948" y="4041246"/>
            <a:ext cx="118666" cy="118666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23567" name="Oval 27"/>
          <p:cNvSpPr>
            <a:spLocks noChangeArrowheads="1"/>
          </p:cNvSpPr>
          <p:nvPr/>
        </p:nvSpPr>
        <p:spPr bwMode="auto">
          <a:xfrm>
            <a:off x="5468281" y="3888190"/>
            <a:ext cx="118665" cy="11866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23568" name="Oval 28"/>
          <p:cNvSpPr>
            <a:spLocks noChangeArrowheads="1"/>
          </p:cNvSpPr>
          <p:nvPr/>
        </p:nvSpPr>
        <p:spPr bwMode="auto">
          <a:xfrm>
            <a:off x="5260181" y="4787636"/>
            <a:ext cx="118666" cy="118666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grpSp>
        <p:nvGrpSpPr>
          <p:cNvPr id="23569" name="Group 39"/>
          <p:cNvGrpSpPr>
            <a:grpSpLocks/>
          </p:cNvGrpSpPr>
          <p:nvPr/>
        </p:nvGrpSpPr>
        <p:grpSpPr bwMode="auto">
          <a:xfrm>
            <a:off x="5353050" y="2933700"/>
            <a:ext cx="1733550" cy="1898650"/>
            <a:chOff x="2448" y="1872"/>
            <a:chExt cx="1008" cy="1104"/>
          </a:xfrm>
        </p:grpSpPr>
        <p:sp>
          <p:nvSpPr>
            <p:cNvPr id="23574" name="Line 29"/>
            <p:cNvSpPr>
              <a:spLocks noChangeShapeType="1"/>
            </p:cNvSpPr>
            <p:nvPr/>
          </p:nvSpPr>
          <p:spPr bwMode="auto">
            <a:xfrm flipV="1">
              <a:off x="2448" y="2544"/>
              <a:ext cx="720" cy="432"/>
            </a:xfrm>
            <a:prstGeom prst="line">
              <a:avLst/>
            </a:prstGeom>
            <a:noFill/>
            <a:ln w="12700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575" name="Line 30"/>
            <p:cNvSpPr>
              <a:spLocks noChangeShapeType="1"/>
            </p:cNvSpPr>
            <p:nvPr/>
          </p:nvSpPr>
          <p:spPr bwMode="auto">
            <a:xfrm>
              <a:off x="2544" y="2448"/>
              <a:ext cx="624" cy="96"/>
            </a:xfrm>
            <a:prstGeom prst="line">
              <a:avLst/>
            </a:prstGeom>
            <a:noFill/>
            <a:ln w="12700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23576" name="Group 38"/>
            <p:cNvGrpSpPr>
              <a:grpSpLocks/>
            </p:cNvGrpSpPr>
            <p:nvPr/>
          </p:nvGrpSpPr>
          <p:grpSpPr bwMode="auto">
            <a:xfrm>
              <a:off x="2544" y="1872"/>
              <a:ext cx="912" cy="768"/>
              <a:chOff x="2544" y="1872"/>
              <a:chExt cx="912" cy="768"/>
            </a:xfrm>
          </p:grpSpPr>
          <p:sp>
            <p:nvSpPr>
              <p:cNvPr id="23577" name="Line 31"/>
              <p:cNvSpPr>
                <a:spLocks noChangeShapeType="1"/>
              </p:cNvSpPr>
              <p:nvPr/>
            </p:nvSpPr>
            <p:spPr bwMode="auto">
              <a:xfrm flipV="1">
                <a:off x="2544" y="1968"/>
                <a:ext cx="912" cy="480"/>
              </a:xfrm>
              <a:prstGeom prst="line">
                <a:avLst/>
              </a:prstGeom>
              <a:noFill/>
              <a:ln w="12700">
                <a:solidFill>
                  <a:srgbClr val="FFCC00"/>
                </a:solidFill>
                <a:prstDash val="lg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578" name="Line 32"/>
              <p:cNvSpPr>
                <a:spLocks noChangeShapeType="1"/>
              </p:cNvSpPr>
              <p:nvPr/>
            </p:nvSpPr>
            <p:spPr bwMode="auto">
              <a:xfrm flipH="1" flipV="1">
                <a:off x="3168" y="1872"/>
                <a:ext cx="288" cy="96"/>
              </a:xfrm>
              <a:prstGeom prst="line">
                <a:avLst/>
              </a:prstGeom>
              <a:noFill/>
              <a:ln w="12700">
                <a:solidFill>
                  <a:srgbClr val="FFCC00"/>
                </a:solidFill>
                <a:prstDash val="lg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579" name="Line 33"/>
              <p:cNvSpPr>
                <a:spLocks noChangeShapeType="1"/>
              </p:cNvSpPr>
              <p:nvPr/>
            </p:nvSpPr>
            <p:spPr bwMode="auto">
              <a:xfrm>
                <a:off x="3456" y="1968"/>
                <a:ext cx="0" cy="672"/>
              </a:xfrm>
              <a:prstGeom prst="line">
                <a:avLst/>
              </a:prstGeom>
              <a:noFill/>
              <a:ln w="12700">
                <a:solidFill>
                  <a:srgbClr val="FFCC00"/>
                </a:solidFill>
                <a:prstDash val="lg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580" name="Line 34"/>
              <p:cNvSpPr>
                <a:spLocks noChangeShapeType="1"/>
              </p:cNvSpPr>
              <p:nvPr/>
            </p:nvSpPr>
            <p:spPr bwMode="auto">
              <a:xfrm flipV="1">
                <a:off x="3168" y="1968"/>
                <a:ext cx="288" cy="576"/>
              </a:xfrm>
              <a:prstGeom prst="line">
                <a:avLst/>
              </a:prstGeom>
              <a:noFill/>
              <a:ln w="12700">
                <a:solidFill>
                  <a:srgbClr val="FFCC00"/>
                </a:solidFill>
                <a:prstDash val="lg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581" name="Arc 36"/>
              <p:cNvSpPr>
                <a:spLocks/>
              </p:cNvSpPr>
              <p:nvPr/>
            </p:nvSpPr>
            <p:spPr bwMode="auto">
              <a:xfrm rot="-1860000">
                <a:off x="3168" y="2256"/>
                <a:ext cx="86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12700">
                <a:solidFill>
                  <a:srgbClr val="FFCC00"/>
                </a:solidFill>
                <a:round/>
                <a:headEnd type="triangle" w="med" len="med"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23582" name="Text Box 37"/>
              <p:cNvSpPr txBox="1">
                <a:spLocks noChangeArrowheads="1"/>
              </p:cNvSpPr>
              <p:nvPr/>
            </p:nvSpPr>
            <p:spPr bwMode="auto">
              <a:xfrm>
                <a:off x="3146" y="2032"/>
                <a:ext cx="240" cy="2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el-GR" altLang="en-US" sz="2600">
                    <a:cs typeface="Arial" panose="020B0604020202020204" pitchFamily="34" charset="0"/>
                  </a:rPr>
                  <a:t>α</a:t>
                </a:r>
              </a:p>
            </p:txBody>
          </p:sp>
        </p:grpSp>
      </p:grpSp>
      <p:sp>
        <p:nvSpPr>
          <p:cNvPr id="23570" name="Oval 40"/>
          <p:cNvSpPr>
            <a:spLocks noChangeArrowheads="1"/>
          </p:cNvSpPr>
          <p:nvPr/>
        </p:nvSpPr>
        <p:spPr bwMode="auto">
          <a:xfrm>
            <a:off x="5234390" y="3924300"/>
            <a:ext cx="118665" cy="118666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23571" name="Line 41"/>
          <p:cNvSpPr>
            <a:spLocks noChangeShapeType="1"/>
          </p:cNvSpPr>
          <p:nvPr/>
        </p:nvSpPr>
        <p:spPr bwMode="auto">
          <a:xfrm>
            <a:off x="5270500" y="4006850"/>
            <a:ext cx="1320800" cy="825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72" name="Line 42"/>
          <p:cNvSpPr>
            <a:spLocks noChangeShapeType="1"/>
          </p:cNvSpPr>
          <p:nvPr/>
        </p:nvSpPr>
        <p:spPr bwMode="auto">
          <a:xfrm flipV="1">
            <a:off x="5353050" y="4089400"/>
            <a:ext cx="1238250" cy="74295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73" name="Text Box 50"/>
          <p:cNvSpPr txBox="1">
            <a:spLocks noChangeArrowheads="1"/>
          </p:cNvSpPr>
          <p:nvPr/>
        </p:nvSpPr>
        <p:spPr bwMode="auto">
          <a:xfrm>
            <a:off x="2463800" y="2520951"/>
            <a:ext cx="69342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endParaRPr lang="en-US" altLang="en-US"/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AutoShape 2"/>
          <p:cNvSpPr>
            <a:spLocks noGrp="1" noChangeArrowheads="1"/>
          </p:cNvSpPr>
          <p:nvPr>
            <p:ph type="title"/>
          </p:nvPr>
        </p:nvSpPr>
        <p:spPr>
          <a:xfrm>
            <a:off x="1752600" y="228600"/>
            <a:ext cx="8610600" cy="762000"/>
          </a:xfrm>
        </p:spPr>
        <p:txBody>
          <a:bodyPr/>
          <a:lstStyle/>
          <a:p>
            <a:pPr eaLnBrk="1" hangingPunct="1"/>
            <a:r>
              <a:rPr lang="en-US" altLang="en-US" dirty="0"/>
              <a:t>Finding composite R (another way)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Amartya Kundu Durjoy, CSE</a:t>
            </a:r>
          </a:p>
        </p:txBody>
      </p:sp>
      <p:graphicFrame>
        <p:nvGraphicFramePr>
          <p:cNvPr id="96259" name="Object 3"/>
          <p:cNvGraphicFramePr>
            <a:graphicFrameLocks noChangeAspect="1"/>
          </p:cNvGraphicFramePr>
          <p:nvPr/>
        </p:nvGraphicFramePr>
        <p:xfrm>
          <a:off x="2959100" y="1325695"/>
          <a:ext cx="6934200" cy="47861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3276360" imgH="2260440" progId="Equation.3">
                  <p:embed/>
                </p:oleObj>
              </mc:Choice>
              <mc:Fallback>
                <p:oleObj name="Equation" r:id="rId2" imgW="3276360" imgH="226044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59100" y="1325695"/>
                        <a:ext cx="6934200" cy="478618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6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11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Finding R</a:t>
            </a:r>
            <a:r>
              <a:rPr lang="en-US" altLang="en-US" baseline="-25000"/>
              <a:t>z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Amartya Kundu Durjoy, CSE</a:t>
            </a:r>
          </a:p>
        </p:txBody>
      </p:sp>
      <p:graphicFrame>
        <p:nvGraphicFramePr>
          <p:cNvPr id="25602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85304459"/>
              </p:ext>
            </p:extLst>
          </p:nvPr>
        </p:nvGraphicFramePr>
        <p:xfrm>
          <a:off x="2711454" y="2819400"/>
          <a:ext cx="4354513" cy="40501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184120" imgH="2031840" progId="Equation.3">
                  <p:embed/>
                </p:oleObj>
              </mc:Choice>
              <mc:Fallback>
                <p:oleObj name="Equation" r:id="rId2" imgW="2184120" imgH="203184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11454" y="2819400"/>
                        <a:ext cx="4354513" cy="405011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612" name="AutoShape 4"/>
          <p:cNvSpPr>
            <a:spLocks noChangeArrowheads="1"/>
          </p:cNvSpPr>
          <p:nvPr/>
        </p:nvSpPr>
        <p:spPr bwMode="auto">
          <a:xfrm>
            <a:off x="9131300" y="3682999"/>
            <a:ext cx="1073150" cy="990600"/>
          </a:xfrm>
          <a:prstGeom prst="downArrow">
            <a:avLst>
              <a:gd name="adj1" fmla="val 50000"/>
              <a:gd name="adj2" fmla="val 25000"/>
            </a:avLst>
          </a:prstGeom>
          <a:gradFill rotWithShape="0">
            <a:gsLst>
              <a:gs pos="0">
                <a:schemeClr val="accent1"/>
              </a:gs>
              <a:gs pos="100000">
                <a:schemeClr val="bg1"/>
              </a:gs>
            </a:gsLst>
            <a:lin ang="0" scaled="1"/>
          </a:gra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600">
                <a:latin typeface="Times New Roman" panose="02020603050405020304" pitchFamily="18" charset="0"/>
              </a:rPr>
              <a:t>R</a:t>
            </a:r>
          </a:p>
        </p:txBody>
      </p:sp>
      <p:grpSp>
        <p:nvGrpSpPr>
          <p:cNvPr id="25613" name="Group 5"/>
          <p:cNvGrpSpPr>
            <a:grpSpLocks/>
          </p:cNvGrpSpPr>
          <p:nvPr/>
        </p:nvGrpSpPr>
        <p:grpSpPr bwMode="auto">
          <a:xfrm>
            <a:off x="7480300" y="1371600"/>
            <a:ext cx="3054350" cy="2329572"/>
            <a:chOff x="2688" y="2976"/>
            <a:chExt cx="1104" cy="1113"/>
          </a:xfrm>
        </p:grpSpPr>
        <p:sp>
          <p:nvSpPr>
            <p:cNvPr id="25630" name="Line 6"/>
            <p:cNvSpPr>
              <a:spLocks noChangeShapeType="1"/>
            </p:cNvSpPr>
            <p:nvPr/>
          </p:nvSpPr>
          <p:spPr bwMode="auto">
            <a:xfrm flipV="1">
              <a:off x="3072" y="2976"/>
              <a:ext cx="0" cy="76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5631" name="Line 7"/>
            <p:cNvSpPr>
              <a:spLocks noChangeShapeType="1"/>
            </p:cNvSpPr>
            <p:nvPr/>
          </p:nvSpPr>
          <p:spPr bwMode="auto">
            <a:xfrm>
              <a:off x="3072" y="3744"/>
              <a:ext cx="720" cy="4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5632" name="Line 8"/>
            <p:cNvSpPr>
              <a:spLocks noChangeShapeType="1"/>
            </p:cNvSpPr>
            <p:nvPr/>
          </p:nvSpPr>
          <p:spPr bwMode="auto">
            <a:xfrm flipH="1">
              <a:off x="2688" y="3744"/>
              <a:ext cx="384" cy="2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5633" name="Line 9"/>
            <p:cNvSpPr>
              <a:spLocks noChangeShapeType="1"/>
            </p:cNvSpPr>
            <p:nvPr/>
          </p:nvSpPr>
          <p:spPr bwMode="auto">
            <a:xfrm flipV="1">
              <a:off x="3072" y="3552"/>
              <a:ext cx="384" cy="192"/>
            </a:xfrm>
            <a:prstGeom prst="line">
              <a:avLst/>
            </a:prstGeom>
            <a:noFill/>
            <a:ln w="25400">
              <a:solidFill>
                <a:srgbClr val="800000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5634" name="Oval 10"/>
            <p:cNvSpPr>
              <a:spLocks noChangeArrowheads="1"/>
            </p:cNvSpPr>
            <p:nvPr/>
          </p:nvSpPr>
          <p:spPr bwMode="auto">
            <a:xfrm>
              <a:off x="3446" y="3531"/>
              <a:ext cx="48" cy="48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25635" name="Text Box 11"/>
            <p:cNvSpPr txBox="1">
              <a:spLocks noChangeArrowheads="1"/>
            </p:cNvSpPr>
            <p:nvPr/>
          </p:nvSpPr>
          <p:spPr bwMode="auto">
            <a:xfrm>
              <a:off x="2700" y="3917"/>
              <a:ext cx="103" cy="1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1733">
                  <a:latin typeface="Times New Roman" panose="02020603050405020304" pitchFamily="18" charset="0"/>
                </a:rPr>
                <a:t>z</a:t>
              </a:r>
            </a:p>
          </p:txBody>
        </p:sp>
        <p:sp>
          <p:nvSpPr>
            <p:cNvPr id="25636" name="Text Box 12"/>
            <p:cNvSpPr txBox="1">
              <a:spLocks noChangeArrowheads="1"/>
            </p:cNvSpPr>
            <p:nvPr/>
          </p:nvSpPr>
          <p:spPr bwMode="auto">
            <a:xfrm>
              <a:off x="3600" y="3744"/>
              <a:ext cx="107" cy="1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1733">
                  <a:latin typeface="Times New Roman" panose="02020603050405020304" pitchFamily="18" charset="0"/>
                </a:rPr>
                <a:t>x</a:t>
              </a:r>
            </a:p>
          </p:txBody>
        </p:sp>
        <p:sp>
          <p:nvSpPr>
            <p:cNvPr id="25637" name="Text Box 13"/>
            <p:cNvSpPr txBox="1">
              <a:spLocks noChangeArrowheads="1"/>
            </p:cNvSpPr>
            <p:nvPr/>
          </p:nvSpPr>
          <p:spPr bwMode="auto">
            <a:xfrm>
              <a:off x="2880" y="2976"/>
              <a:ext cx="107" cy="1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1733">
                  <a:latin typeface="Times New Roman" panose="02020603050405020304" pitchFamily="18" charset="0"/>
                </a:rPr>
                <a:t>y</a:t>
              </a:r>
            </a:p>
          </p:txBody>
        </p:sp>
        <p:sp>
          <p:nvSpPr>
            <p:cNvPr id="25638" name="Line 14"/>
            <p:cNvSpPr>
              <a:spLocks noChangeShapeType="1"/>
            </p:cNvSpPr>
            <p:nvPr/>
          </p:nvSpPr>
          <p:spPr bwMode="auto">
            <a:xfrm flipV="1">
              <a:off x="3072" y="3312"/>
              <a:ext cx="192" cy="432"/>
            </a:xfrm>
            <a:prstGeom prst="line">
              <a:avLst/>
            </a:prstGeom>
            <a:noFill/>
            <a:ln w="25400">
              <a:solidFill>
                <a:srgbClr val="800000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5639" name="Oval 15"/>
            <p:cNvSpPr>
              <a:spLocks noChangeArrowheads="1"/>
            </p:cNvSpPr>
            <p:nvPr/>
          </p:nvSpPr>
          <p:spPr bwMode="auto">
            <a:xfrm>
              <a:off x="3242" y="3291"/>
              <a:ext cx="48" cy="48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25640" name="Oval 16"/>
            <p:cNvSpPr>
              <a:spLocks noChangeArrowheads="1"/>
            </p:cNvSpPr>
            <p:nvPr/>
          </p:nvSpPr>
          <p:spPr bwMode="auto">
            <a:xfrm>
              <a:off x="3064" y="3704"/>
              <a:ext cx="48" cy="48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graphicFrame>
          <p:nvGraphicFramePr>
            <p:cNvPr id="25608" name="Object 17"/>
            <p:cNvGraphicFramePr>
              <a:graphicFrameLocks noChangeAspect="1"/>
            </p:cNvGraphicFramePr>
            <p:nvPr/>
          </p:nvGraphicFramePr>
          <p:xfrm>
            <a:off x="3258" y="3119"/>
            <a:ext cx="159" cy="20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4" imgW="177480" imgH="228600" progId="Equation.3">
                    <p:embed/>
                  </p:oleObj>
                </mc:Choice>
                <mc:Fallback>
                  <p:oleObj name="Equation" r:id="rId4" imgW="177480" imgH="228600" progId="Equation.3">
                    <p:embed/>
                    <p:pic>
                      <p:nvPicPr>
                        <p:cNvPr id="0" name="Object 1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258" y="3119"/>
                          <a:ext cx="159" cy="20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5609" name="Object 18"/>
            <p:cNvGraphicFramePr>
              <a:graphicFrameLocks noChangeAspect="1"/>
            </p:cNvGraphicFramePr>
            <p:nvPr/>
          </p:nvGraphicFramePr>
          <p:xfrm>
            <a:off x="3072" y="3744"/>
            <a:ext cx="159" cy="1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6" imgW="177480" imgH="215640" progId="Equation.3">
                    <p:embed/>
                  </p:oleObj>
                </mc:Choice>
                <mc:Fallback>
                  <p:oleObj name="Equation" r:id="rId6" imgW="177480" imgH="215640" progId="Equation.3">
                    <p:embed/>
                    <p:pic>
                      <p:nvPicPr>
                        <p:cNvPr id="0" name="Object 1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072" y="3744"/>
                          <a:ext cx="159" cy="19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5610" name="Object 19"/>
            <p:cNvGraphicFramePr>
              <a:graphicFrameLocks noChangeAspect="1"/>
            </p:cNvGraphicFramePr>
            <p:nvPr/>
          </p:nvGraphicFramePr>
          <p:xfrm>
            <a:off x="3456" y="3504"/>
            <a:ext cx="159" cy="1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8" imgW="177480" imgH="215640" progId="Equation.3">
                    <p:embed/>
                  </p:oleObj>
                </mc:Choice>
                <mc:Fallback>
                  <p:oleObj name="Equation" r:id="rId8" imgW="177480" imgH="215640" progId="Equation.3">
                    <p:embed/>
                    <p:pic>
                      <p:nvPicPr>
                        <p:cNvPr id="0" name="Object 1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456" y="3504"/>
                          <a:ext cx="159" cy="19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25614" name="Group 20"/>
          <p:cNvGrpSpPr>
            <a:grpSpLocks/>
          </p:cNvGrpSpPr>
          <p:nvPr/>
        </p:nvGrpSpPr>
        <p:grpSpPr bwMode="auto">
          <a:xfrm>
            <a:off x="7315200" y="4343401"/>
            <a:ext cx="3054350" cy="2468499"/>
            <a:chOff x="4320" y="2976"/>
            <a:chExt cx="1104" cy="1179"/>
          </a:xfrm>
        </p:grpSpPr>
        <p:sp>
          <p:nvSpPr>
            <p:cNvPr id="25619" name="Line 21"/>
            <p:cNvSpPr>
              <a:spLocks noChangeShapeType="1"/>
            </p:cNvSpPr>
            <p:nvPr/>
          </p:nvSpPr>
          <p:spPr bwMode="auto">
            <a:xfrm flipV="1">
              <a:off x="4704" y="3024"/>
              <a:ext cx="0" cy="76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5620" name="Line 22"/>
            <p:cNvSpPr>
              <a:spLocks noChangeShapeType="1"/>
            </p:cNvSpPr>
            <p:nvPr/>
          </p:nvSpPr>
          <p:spPr bwMode="auto">
            <a:xfrm>
              <a:off x="4704" y="3792"/>
              <a:ext cx="720" cy="4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5621" name="Line 23"/>
            <p:cNvSpPr>
              <a:spLocks noChangeShapeType="1"/>
            </p:cNvSpPr>
            <p:nvPr/>
          </p:nvSpPr>
          <p:spPr bwMode="auto">
            <a:xfrm flipH="1">
              <a:off x="4320" y="3792"/>
              <a:ext cx="384" cy="2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5622" name="Line 24"/>
            <p:cNvSpPr>
              <a:spLocks noChangeShapeType="1"/>
            </p:cNvSpPr>
            <p:nvPr/>
          </p:nvSpPr>
          <p:spPr bwMode="auto">
            <a:xfrm flipH="1">
              <a:off x="4440" y="3792"/>
              <a:ext cx="264" cy="200"/>
            </a:xfrm>
            <a:prstGeom prst="line">
              <a:avLst/>
            </a:prstGeom>
            <a:noFill/>
            <a:ln w="25400">
              <a:solidFill>
                <a:srgbClr val="800000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5623" name="Oval 25"/>
            <p:cNvSpPr>
              <a:spLocks noChangeArrowheads="1"/>
            </p:cNvSpPr>
            <p:nvPr/>
          </p:nvSpPr>
          <p:spPr bwMode="auto">
            <a:xfrm>
              <a:off x="4416" y="3984"/>
              <a:ext cx="48" cy="48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25624" name="Text Box 26"/>
            <p:cNvSpPr txBox="1">
              <a:spLocks noChangeArrowheads="1"/>
            </p:cNvSpPr>
            <p:nvPr/>
          </p:nvSpPr>
          <p:spPr bwMode="auto">
            <a:xfrm>
              <a:off x="5232" y="3648"/>
              <a:ext cx="107" cy="1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1733">
                  <a:latin typeface="Times New Roman" panose="02020603050405020304" pitchFamily="18" charset="0"/>
                </a:rPr>
                <a:t>x</a:t>
              </a:r>
            </a:p>
          </p:txBody>
        </p:sp>
        <p:sp>
          <p:nvSpPr>
            <p:cNvPr id="25625" name="Text Box 27"/>
            <p:cNvSpPr txBox="1">
              <a:spLocks noChangeArrowheads="1"/>
            </p:cNvSpPr>
            <p:nvPr/>
          </p:nvSpPr>
          <p:spPr bwMode="auto">
            <a:xfrm>
              <a:off x="4716" y="2976"/>
              <a:ext cx="107" cy="1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1733">
                  <a:latin typeface="Times New Roman" panose="02020603050405020304" pitchFamily="18" charset="0"/>
                </a:rPr>
                <a:t>y</a:t>
              </a:r>
            </a:p>
          </p:txBody>
        </p:sp>
        <p:sp>
          <p:nvSpPr>
            <p:cNvPr id="25626" name="Text Box 28"/>
            <p:cNvSpPr txBox="1">
              <a:spLocks noChangeArrowheads="1"/>
            </p:cNvSpPr>
            <p:nvPr/>
          </p:nvSpPr>
          <p:spPr bwMode="auto">
            <a:xfrm>
              <a:off x="4339" y="3984"/>
              <a:ext cx="103" cy="1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1733">
                  <a:latin typeface="Times New Roman" panose="02020603050405020304" pitchFamily="18" charset="0"/>
                </a:rPr>
                <a:t>z</a:t>
              </a:r>
            </a:p>
          </p:txBody>
        </p:sp>
        <p:sp>
          <p:nvSpPr>
            <p:cNvPr id="25627" name="Line 29"/>
            <p:cNvSpPr>
              <a:spLocks noChangeShapeType="1"/>
            </p:cNvSpPr>
            <p:nvPr/>
          </p:nvSpPr>
          <p:spPr bwMode="auto">
            <a:xfrm flipH="1" flipV="1">
              <a:off x="4488" y="3712"/>
              <a:ext cx="216" cy="80"/>
            </a:xfrm>
            <a:prstGeom prst="line">
              <a:avLst/>
            </a:prstGeom>
            <a:noFill/>
            <a:ln w="25400">
              <a:solidFill>
                <a:srgbClr val="800000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5628" name="Oval 30"/>
            <p:cNvSpPr>
              <a:spLocks noChangeArrowheads="1"/>
            </p:cNvSpPr>
            <p:nvPr/>
          </p:nvSpPr>
          <p:spPr bwMode="auto">
            <a:xfrm>
              <a:off x="4480" y="3696"/>
              <a:ext cx="48" cy="48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25629" name="Oval 31"/>
            <p:cNvSpPr>
              <a:spLocks noChangeArrowheads="1"/>
            </p:cNvSpPr>
            <p:nvPr/>
          </p:nvSpPr>
          <p:spPr bwMode="auto">
            <a:xfrm>
              <a:off x="4688" y="3776"/>
              <a:ext cx="48" cy="48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graphicFrame>
          <p:nvGraphicFramePr>
            <p:cNvPr id="25605" name="Object 32"/>
            <p:cNvGraphicFramePr>
              <a:graphicFrameLocks noChangeAspect="1"/>
            </p:cNvGraphicFramePr>
            <p:nvPr/>
          </p:nvGraphicFramePr>
          <p:xfrm>
            <a:off x="4517" y="3936"/>
            <a:ext cx="181" cy="1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0" imgW="203040" imgH="215640" progId="Equation.3">
                    <p:embed/>
                  </p:oleObj>
                </mc:Choice>
                <mc:Fallback>
                  <p:oleObj name="Equation" r:id="rId10" imgW="203040" imgH="215640" progId="Equation.3">
                    <p:embed/>
                    <p:pic>
                      <p:nvPicPr>
                        <p:cNvPr id="0" name="Object 3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517" y="3936"/>
                          <a:ext cx="181" cy="19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5606" name="Object 33"/>
            <p:cNvGraphicFramePr>
              <a:graphicFrameLocks noChangeAspect="1"/>
            </p:cNvGraphicFramePr>
            <p:nvPr/>
          </p:nvGraphicFramePr>
          <p:xfrm>
            <a:off x="4422" y="3499"/>
            <a:ext cx="180" cy="20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2" imgW="203040" imgH="228600" progId="Equation.3">
                    <p:embed/>
                  </p:oleObj>
                </mc:Choice>
                <mc:Fallback>
                  <p:oleObj name="Equation" r:id="rId12" imgW="203040" imgH="228600" progId="Equation.3">
                    <p:embed/>
                    <p:pic>
                      <p:nvPicPr>
                        <p:cNvPr id="0" name="Object 3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422" y="3499"/>
                          <a:ext cx="180" cy="20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5607" name="Object 34"/>
            <p:cNvGraphicFramePr>
              <a:graphicFrameLocks noChangeAspect="1"/>
            </p:cNvGraphicFramePr>
            <p:nvPr/>
          </p:nvGraphicFramePr>
          <p:xfrm>
            <a:off x="4709" y="3600"/>
            <a:ext cx="181" cy="1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4" imgW="203040" imgH="215640" progId="Equation.3">
                    <p:embed/>
                  </p:oleObj>
                </mc:Choice>
                <mc:Fallback>
                  <p:oleObj name="Equation" r:id="rId14" imgW="203040" imgH="215640" progId="Equation.3">
                    <p:embed/>
                    <p:pic>
                      <p:nvPicPr>
                        <p:cNvPr id="0" name="Object 3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709" y="3600"/>
                          <a:ext cx="181" cy="19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25615" name="Group 35"/>
          <p:cNvGrpSpPr>
            <a:grpSpLocks/>
          </p:cNvGrpSpPr>
          <p:nvPr/>
        </p:nvGrpSpPr>
        <p:grpSpPr bwMode="auto">
          <a:xfrm>
            <a:off x="7606553" y="2272553"/>
            <a:ext cx="1881452" cy="4093104"/>
            <a:chOff x="4042" y="1573"/>
            <a:chExt cx="1094" cy="2380"/>
          </a:xfrm>
        </p:grpSpPr>
        <p:sp>
          <p:nvSpPr>
            <p:cNvPr id="25616" name="Line 36"/>
            <p:cNvSpPr>
              <a:spLocks noChangeShapeType="1"/>
            </p:cNvSpPr>
            <p:nvPr/>
          </p:nvSpPr>
          <p:spPr bwMode="auto">
            <a:xfrm flipV="1">
              <a:off x="4601" y="1828"/>
              <a:ext cx="278" cy="115"/>
            </a:xfrm>
            <a:prstGeom prst="line">
              <a:avLst/>
            </a:prstGeom>
            <a:noFill/>
            <a:ln w="31750">
              <a:solidFill>
                <a:srgbClr val="0000FF"/>
              </a:solidFill>
              <a:round/>
              <a:headEnd type="none" w="sm" len="sm"/>
              <a:tailEnd type="arrow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5617" name="Text Box 37"/>
            <p:cNvSpPr txBox="1">
              <a:spLocks noChangeArrowheads="1"/>
            </p:cNvSpPr>
            <p:nvPr/>
          </p:nvSpPr>
          <p:spPr bwMode="auto">
            <a:xfrm>
              <a:off x="4727" y="1573"/>
              <a:ext cx="409" cy="2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167" i="1">
                  <a:latin typeface="Times New Roman" panose="02020603050405020304" pitchFamily="18" charset="0"/>
                </a:rPr>
                <a:t>R</a:t>
              </a:r>
              <a:r>
                <a:rPr lang="en-US" altLang="en-US" sz="2167" i="1" baseline="-25000">
                  <a:latin typeface="Times New Roman" panose="02020603050405020304" pitchFamily="18" charset="0"/>
                </a:rPr>
                <a:t>z</a:t>
              </a:r>
            </a:p>
          </p:txBody>
        </p:sp>
        <p:sp>
          <p:nvSpPr>
            <p:cNvPr id="25618" name="Line 38"/>
            <p:cNvSpPr>
              <a:spLocks noChangeShapeType="1"/>
            </p:cNvSpPr>
            <p:nvPr/>
          </p:nvSpPr>
          <p:spPr bwMode="auto">
            <a:xfrm flipH="1">
              <a:off x="4221" y="3778"/>
              <a:ext cx="284" cy="149"/>
            </a:xfrm>
            <a:prstGeom prst="line">
              <a:avLst/>
            </a:prstGeom>
            <a:noFill/>
            <a:ln w="31750">
              <a:solidFill>
                <a:srgbClr val="0000FF"/>
              </a:solidFill>
              <a:round/>
              <a:headEnd type="none" w="sm" len="sm"/>
              <a:tailEnd type="arrow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graphicFrame>
          <p:nvGraphicFramePr>
            <p:cNvPr id="25604" name="Object 39"/>
            <p:cNvGraphicFramePr>
              <a:graphicFrameLocks noChangeAspect="1"/>
            </p:cNvGraphicFramePr>
            <p:nvPr/>
          </p:nvGraphicFramePr>
          <p:xfrm>
            <a:off x="4042" y="3719"/>
            <a:ext cx="182" cy="23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6" imgW="126720" imgH="215640" progId="Equation.3">
                    <p:embed/>
                  </p:oleObj>
                </mc:Choice>
                <mc:Fallback>
                  <p:oleObj name="Equation" r:id="rId16" imgW="126720" imgH="215640" progId="Equation.3">
                    <p:embed/>
                    <p:pic>
                      <p:nvPicPr>
                        <p:cNvPr id="0" name="Object 3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042" y="3719"/>
                          <a:ext cx="182" cy="23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25603" name="Object 4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81780677"/>
              </p:ext>
            </p:extLst>
          </p:nvPr>
        </p:nvGraphicFramePr>
        <p:xfrm>
          <a:off x="2819400" y="1175808"/>
          <a:ext cx="3367352" cy="17197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8" imgW="1688760" imgH="863280" progId="Equation.3">
                  <p:embed/>
                </p:oleObj>
              </mc:Choice>
              <mc:Fallback>
                <p:oleObj name="Equation" r:id="rId18" imgW="1688760" imgH="863280" progId="Equation.3">
                  <p:embed/>
                  <p:pic>
                    <p:nvPicPr>
                      <p:cNvPr id="0" name="Object 4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19400" y="1175808"/>
                        <a:ext cx="3367352" cy="171979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636" name="Group 2"/>
          <p:cNvGrpSpPr>
            <a:grpSpLocks/>
          </p:cNvGrpSpPr>
          <p:nvPr/>
        </p:nvGrpSpPr>
        <p:grpSpPr bwMode="auto">
          <a:xfrm>
            <a:off x="7315200" y="1295401"/>
            <a:ext cx="3219450" cy="5527411"/>
            <a:chOff x="3888" y="1008"/>
            <a:chExt cx="1872" cy="3214"/>
          </a:xfrm>
        </p:grpSpPr>
        <p:sp>
          <p:nvSpPr>
            <p:cNvPr id="26647" name="AutoShape 3"/>
            <p:cNvSpPr>
              <a:spLocks noChangeArrowheads="1"/>
            </p:cNvSpPr>
            <p:nvPr/>
          </p:nvSpPr>
          <p:spPr bwMode="auto">
            <a:xfrm>
              <a:off x="4944" y="2352"/>
              <a:ext cx="624" cy="576"/>
            </a:xfrm>
            <a:prstGeom prst="downArrow">
              <a:avLst>
                <a:gd name="adj1" fmla="val 50000"/>
                <a:gd name="adj2" fmla="val 25000"/>
              </a:avLst>
            </a:prstGeom>
            <a:gradFill rotWithShape="0">
              <a:gsLst>
                <a:gs pos="0">
                  <a:schemeClr val="accent1"/>
                </a:gs>
                <a:gs pos="100000">
                  <a:schemeClr val="bg1"/>
                </a:gs>
              </a:gsLst>
              <a:lin ang="0" scaled="1"/>
            </a:gra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2600">
                  <a:latin typeface="Times New Roman" panose="02020603050405020304" pitchFamily="18" charset="0"/>
                </a:rPr>
                <a:t>R</a:t>
              </a:r>
            </a:p>
          </p:txBody>
        </p:sp>
        <p:grpSp>
          <p:nvGrpSpPr>
            <p:cNvPr id="26648" name="Group 4"/>
            <p:cNvGrpSpPr>
              <a:grpSpLocks/>
            </p:cNvGrpSpPr>
            <p:nvPr/>
          </p:nvGrpSpPr>
          <p:grpSpPr bwMode="auto">
            <a:xfrm>
              <a:off x="3888" y="2786"/>
              <a:ext cx="1776" cy="1436"/>
              <a:chOff x="4320" y="2976"/>
              <a:chExt cx="1104" cy="1179"/>
            </a:xfrm>
          </p:grpSpPr>
          <p:sp>
            <p:nvSpPr>
              <p:cNvPr id="26661" name="Line 5"/>
              <p:cNvSpPr>
                <a:spLocks noChangeShapeType="1"/>
              </p:cNvSpPr>
              <p:nvPr/>
            </p:nvSpPr>
            <p:spPr bwMode="auto">
              <a:xfrm flipV="1">
                <a:off x="4704" y="3024"/>
                <a:ext cx="0" cy="7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6662" name="Line 6"/>
              <p:cNvSpPr>
                <a:spLocks noChangeShapeType="1"/>
              </p:cNvSpPr>
              <p:nvPr/>
            </p:nvSpPr>
            <p:spPr bwMode="auto">
              <a:xfrm>
                <a:off x="4704" y="3792"/>
                <a:ext cx="720" cy="4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6663" name="Line 7"/>
              <p:cNvSpPr>
                <a:spLocks noChangeShapeType="1"/>
              </p:cNvSpPr>
              <p:nvPr/>
            </p:nvSpPr>
            <p:spPr bwMode="auto">
              <a:xfrm flipH="1">
                <a:off x="4320" y="3792"/>
                <a:ext cx="384" cy="28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6664" name="Line 8"/>
              <p:cNvSpPr>
                <a:spLocks noChangeShapeType="1"/>
              </p:cNvSpPr>
              <p:nvPr/>
            </p:nvSpPr>
            <p:spPr bwMode="auto">
              <a:xfrm flipH="1">
                <a:off x="4440" y="3792"/>
                <a:ext cx="264" cy="200"/>
              </a:xfrm>
              <a:prstGeom prst="line">
                <a:avLst/>
              </a:prstGeom>
              <a:noFill/>
              <a:ln w="25400">
                <a:solidFill>
                  <a:srgbClr val="800000"/>
                </a:solidFill>
                <a:round/>
                <a:headEnd type="none" w="sm" len="sm"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6665" name="Oval 9"/>
              <p:cNvSpPr>
                <a:spLocks noChangeArrowheads="1"/>
              </p:cNvSpPr>
              <p:nvPr/>
            </p:nvSpPr>
            <p:spPr bwMode="auto">
              <a:xfrm>
                <a:off x="4416" y="3984"/>
                <a:ext cx="48" cy="48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26666" name="Text Box 10"/>
              <p:cNvSpPr txBox="1">
                <a:spLocks noChangeArrowheads="1"/>
              </p:cNvSpPr>
              <p:nvPr/>
            </p:nvSpPr>
            <p:spPr bwMode="auto">
              <a:xfrm>
                <a:off x="5232" y="3648"/>
                <a:ext cx="107" cy="1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r>
                  <a:rPr lang="en-US" altLang="en-US" sz="1733">
                    <a:latin typeface="Times New Roman" panose="02020603050405020304" pitchFamily="18" charset="0"/>
                  </a:rPr>
                  <a:t>x</a:t>
                </a:r>
              </a:p>
            </p:txBody>
          </p:sp>
          <p:sp>
            <p:nvSpPr>
              <p:cNvPr id="26667" name="Text Box 11"/>
              <p:cNvSpPr txBox="1">
                <a:spLocks noChangeArrowheads="1"/>
              </p:cNvSpPr>
              <p:nvPr/>
            </p:nvSpPr>
            <p:spPr bwMode="auto">
              <a:xfrm>
                <a:off x="4716" y="2976"/>
                <a:ext cx="107" cy="1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r>
                  <a:rPr lang="en-US" altLang="en-US" sz="1733">
                    <a:latin typeface="Times New Roman" panose="02020603050405020304" pitchFamily="18" charset="0"/>
                  </a:rPr>
                  <a:t>y</a:t>
                </a:r>
              </a:p>
            </p:txBody>
          </p:sp>
          <p:sp>
            <p:nvSpPr>
              <p:cNvPr id="26668" name="Text Box 12"/>
              <p:cNvSpPr txBox="1">
                <a:spLocks noChangeArrowheads="1"/>
              </p:cNvSpPr>
              <p:nvPr/>
            </p:nvSpPr>
            <p:spPr bwMode="auto">
              <a:xfrm>
                <a:off x="4339" y="3984"/>
                <a:ext cx="103" cy="1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r>
                  <a:rPr lang="en-US" altLang="en-US" sz="1733">
                    <a:latin typeface="Times New Roman" panose="02020603050405020304" pitchFamily="18" charset="0"/>
                  </a:rPr>
                  <a:t>z</a:t>
                </a:r>
              </a:p>
            </p:txBody>
          </p:sp>
          <p:sp>
            <p:nvSpPr>
              <p:cNvPr id="26669" name="Line 13"/>
              <p:cNvSpPr>
                <a:spLocks noChangeShapeType="1"/>
              </p:cNvSpPr>
              <p:nvPr/>
            </p:nvSpPr>
            <p:spPr bwMode="auto">
              <a:xfrm flipH="1" flipV="1">
                <a:off x="4488" y="3712"/>
                <a:ext cx="216" cy="80"/>
              </a:xfrm>
              <a:prstGeom prst="line">
                <a:avLst/>
              </a:prstGeom>
              <a:noFill/>
              <a:ln w="25400">
                <a:solidFill>
                  <a:srgbClr val="800000"/>
                </a:solidFill>
                <a:round/>
                <a:headEnd type="none" w="sm" len="sm"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6670" name="Oval 14"/>
              <p:cNvSpPr>
                <a:spLocks noChangeArrowheads="1"/>
              </p:cNvSpPr>
              <p:nvPr/>
            </p:nvSpPr>
            <p:spPr bwMode="auto">
              <a:xfrm>
                <a:off x="4480" y="3696"/>
                <a:ext cx="48" cy="48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26671" name="Oval 15"/>
              <p:cNvSpPr>
                <a:spLocks noChangeArrowheads="1"/>
              </p:cNvSpPr>
              <p:nvPr/>
            </p:nvSpPr>
            <p:spPr bwMode="auto">
              <a:xfrm>
                <a:off x="4688" y="3776"/>
                <a:ext cx="48" cy="48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graphicFrame>
            <p:nvGraphicFramePr>
              <p:cNvPr id="26633" name="Object 16"/>
              <p:cNvGraphicFramePr>
                <a:graphicFrameLocks noChangeAspect="1"/>
              </p:cNvGraphicFramePr>
              <p:nvPr/>
            </p:nvGraphicFramePr>
            <p:xfrm>
              <a:off x="4517" y="3936"/>
              <a:ext cx="181" cy="19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2" imgW="203040" imgH="215640" progId="Equation.3">
                      <p:embed/>
                    </p:oleObj>
                  </mc:Choice>
                  <mc:Fallback>
                    <p:oleObj name="Equation" r:id="rId2" imgW="203040" imgH="215640" progId="Equation.3">
                      <p:embed/>
                      <p:pic>
                        <p:nvPicPr>
                          <p:cNvPr id="0" name="Object 16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517" y="3936"/>
                            <a:ext cx="181" cy="192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6634" name="Object 17"/>
              <p:cNvGraphicFramePr>
                <a:graphicFrameLocks noChangeAspect="1"/>
              </p:cNvGraphicFramePr>
              <p:nvPr/>
            </p:nvGraphicFramePr>
            <p:xfrm>
              <a:off x="4422" y="3499"/>
              <a:ext cx="180" cy="203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4" imgW="203040" imgH="228600" progId="Equation.3">
                      <p:embed/>
                    </p:oleObj>
                  </mc:Choice>
                  <mc:Fallback>
                    <p:oleObj name="Equation" r:id="rId4" imgW="203040" imgH="228600" progId="Equation.3">
                      <p:embed/>
                      <p:pic>
                        <p:nvPicPr>
                          <p:cNvPr id="0" name="Object 17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422" y="3499"/>
                            <a:ext cx="180" cy="203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6635" name="Object 18"/>
              <p:cNvGraphicFramePr>
                <a:graphicFrameLocks noChangeAspect="1"/>
              </p:cNvGraphicFramePr>
              <p:nvPr/>
            </p:nvGraphicFramePr>
            <p:xfrm>
              <a:off x="4709" y="3600"/>
              <a:ext cx="181" cy="19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6" imgW="203040" imgH="215640" progId="Equation.3">
                      <p:embed/>
                    </p:oleObj>
                  </mc:Choice>
                  <mc:Fallback>
                    <p:oleObj name="Equation" r:id="rId6" imgW="203040" imgH="215640" progId="Equation.3">
                      <p:embed/>
                      <p:pic>
                        <p:nvPicPr>
                          <p:cNvPr id="0" name="Object 18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7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709" y="3600"/>
                            <a:ext cx="181" cy="192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pSp>
          <p:nvGrpSpPr>
            <p:cNvPr id="26649" name="Group 19"/>
            <p:cNvGrpSpPr>
              <a:grpSpLocks/>
            </p:cNvGrpSpPr>
            <p:nvPr/>
          </p:nvGrpSpPr>
          <p:grpSpPr bwMode="auto">
            <a:xfrm>
              <a:off x="3984" y="1008"/>
              <a:ext cx="1776" cy="1354"/>
              <a:chOff x="3984" y="1008"/>
              <a:chExt cx="1776" cy="1354"/>
            </a:xfrm>
          </p:grpSpPr>
          <p:sp>
            <p:nvSpPr>
              <p:cNvPr id="26650" name="Line 20"/>
              <p:cNvSpPr>
                <a:spLocks noChangeShapeType="1"/>
              </p:cNvSpPr>
              <p:nvPr/>
            </p:nvSpPr>
            <p:spPr bwMode="auto">
              <a:xfrm flipV="1">
                <a:off x="4602" y="1008"/>
                <a:ext cx="0" cy="935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6651" name="Line 21"/>
              <p:cNvSpPr>
                <a:spLocks noChangeShapeType="1"/>
              </p:cNvSpPr>
              <p:nvPr/>
            </p:nvSpPr>
            <p:spPr bwMode="auto">
              <a:xfrm>
                <a:off x="4602" y="1943"/>
                <a:ext cx="1158" cy="5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6652" name="Line 22"/>
              <p:cNvSpPr>
                <a:spLocks noChangeShapeType="1"/>
              </p:cNvSpPr>
              <p:nvPr/>
            </p:nvSpPr>
            <p:spPr bwMode="auto">
              <a:xfrm flipH="1">
                <a:off x="3984" y="1943"/>
                <a:ext cx="618" cy="35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6653" name="Line 23"/>
              <p:cNvSpPr>
                <a:spLocks noChangeShapeType="1"/>
              </p:cNvSpPr>
              <p:nvPr/>
            </p:nvSpPr>
            <p:spPr bwMode="auto">
              <a:xfrm flipV="1">
                <a:off x="4602" y="1709"/>
                <a:ext cx="617" cy="234"/>
              </a:xfrm>
              <a:prstGeom prst="line">
                <a:avLst/>
              </a:prstGeom>
              <a:noFill/>
              <a:ln w="25400">
                <a:solidFill>
                  <a:srgbClr val="800000"/>
                </a:solidFill>
                <a:round/>
                <a:headEnd type="none" w="sm" len="sm"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6654" name="Oval 24"/>
              <p:cNvSpPr>
                <a:spLocks noChangeArrowheads="1"/>
              </p:cNvSpPr>
              <p:nvPr/>
            </p:nvSpPr>
            <p:spPr bwMode="auto">
              <a:xfrm>
                <a:off x="5203" y="1683"/>
                <a:ext cx="78" cy="59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26655" name="Text Box 25"/>
              <p:cNvSpPr txBox="1">
                <a:spLocks noChangeArrowheads="1"/>
              </p:cNvSpPr>
              <p:nvPr/>
            </p:nvSpPr>
            <p:spPr bwMode="auto">
              <a:xfrm>
                <a:off x="4003" y="2153"/>
                <a:ext cx="165" cy="20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r>
                  <a:rPr lang="en-US" altLang="en-US" sz="1733">
                    <a:latin typeface="Times New Roman" panose="02020603050405020304" pitchFamily="18" charset="0"/>
                  </a:rPr>
                  <a:t>z</a:t>
                </a:r>
              </a:p>
            </p:txBody>
          </p:sp>
          <p:sp>
            <p:nvSpPr>
              <p:cNvPr id="26656" name="Text Box 26"/>
              <p:cNvSpPr txBox="1">
                <a:spLocks noChangeArrowheads="1"/>
              </p:cNvSpPr>
              <p:nvPr/>
            </p:nvSpPr>
            <p:spPr bwMode="auto">
              <a:xfrm>
                <a:off x="5451" y="1943"/>
                <a:ext cx="172" cy="20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r>
                  <a:rPr lang="en-US" altLang="en-US" sz="1733">
                    <a:latin typeface="Times New Roman" panose="02020603050405020304" pitchFamily="18" charset="0"/>
                  </a:rPr>
                  <a:t>x</a:t>
                </a:r>
              </a:p>
            </p:txBody>
          </p:sp>
          <p:sp>
            <p:nvSpPr>
              <p:cNvPr id="26657" name="Text Box 27"/>
              <p:cNvSpPr txBox="1">
                <a:spLocks noChangeArrowheads="1"/>
              </p:cNvSpPr>
              <p:nvPr/>
            </p:nvSpPr>
            <p:spPr bwMode="auto">
              <a:xfrm>
                <a:off x="4293" y="1008"/>
                <a:ext cx="172" cy="20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r>
                  <a:rPr lang="en-US" altLang="en-US" sz="1733">
                    <a:latin typeface="Times New Roman" panose="02020603050405020304" pitchFamily="18" charset="0"/>
                  </a:rPr>
                  <a:t>y</a:t>
                </a:r>
              </a:p>
            </p:txBody>
          </p:sp>
          <p:sp>
            <p:nvSpPr>
              <p:cNvPr id="26658" name="Line 28"/>
              <p:cNvSpPr>
                <a:spLocks noChangeShapeType="1"/>
              </p:cNvSpPr>
              <p:nvPr/>
            </p:nvSpPr>
            <p:spPr bwMode="auto">
              <a:xfrm flipV="1">
                <a:off x="4602" y="1417"/>
                <a:ext cx="309" cy="526"/>
              </a:xfrm>
              <a:prstGeom prst="line">
                <a:avLst/>
              </a:prstGeom>
              <a:noFill/>
              <a:ln w="25400">
                <a:solidFill>
                  <a:srgbClr val="800000"/>
                </a:solidFill>
                <a:round/>
                <a:headEnd type="none" w="sm" len="sm"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6659" name="Oval 29"/>
              <p:cNvSpPr>
                <a:spLocks noChangeArrowheads="1"/>
              </p:cNvSpPr>
              <p:nvPr/>
            </p:nvSpPr>
            <p:spPr bwMode="auto">
              <a:xfrm>
                <a:off x="4875" y="1391"/>
                <a:ext cx="77" cy="59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26660" name="Oval 30"/>
              <p:cNvSpPr>
                <a:spLocks noChangeArrowheads="1"/>
              </p:cNvSpPr>
              <p:nvPr/>
            </p:nvSpPr>
            <p:spPr bwMode="auto">
              <a:xfrm>
                <a:off x="4589" y="1894"/>
                <a:ext cx="77" cy="58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graphicFrame>
            <p:nvGraphicFramePr>
              <p:cNvPr id="26630" name="Object 31"/>
              <p:cNvGraphicFramePr>
                <a:graphicFrameLocks noChangeAspect="1"/>
              </p:cNvGraphicFramePr>
              <p:nvPr/>
            </p:nvGraphicFramePr>
            <p:xfrm>
              <a:off x="4901" y="1182"/>
              <a:ext cx="256" cy="24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8" imgW="177480" imgH="228600" progId="Equation.3">
                      <p:embed/>
                    </p:oleObj>
                  </mc:Choice>
                  <mc:Fallback>
                    <p:oleObj name="Equation" r:id="rId8" imgW="177480" imgH="228600" progId="Equation.3">
                      <p:embed/>
                      <p:pic>
                        <p:nvPicPr>
                          <p:cNvPr id="0" name="Object 31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9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901" y="1182"/>
                            <a:ext cx="256" cy="24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6631" name="Object 32"/>
              <p:cNvGraphicFramePr>
                <a:graphicFrameLocks noChangeAspect="1"/>
              </p:cNvGraphicFramePr>
              <p:nvPr/>
            </p:nvGraphicFramePr>
            <p:xfrm>
              <a:off x="4368" y="1728"/>
              <a:ext cx="256" cy="233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0" imgW="177480" imgH="215640" progId="Equation.3">
                      <p:embed/>
                    </p:oleObj>
                  </mc:Choice>
                  <mc:Fallback>
                    <p:oleObj name="Equation" r:id="rId10" imgW="177480" imgH="215640" progId="Equation.3">
                      <p:embed/>
                      <p:pic>
                        <p:nvPicPr>
                          <p:cNvPr id="0" name="Object 32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1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368" y="1728"/>
                            <a:ext cx="256" cy="233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6632" name="Object 33"/>
              <p:cNvGraphicFramePr>
                <a:graphicFrameLocks noChangeAspect="1"/>
              </p:cNvGraphicFramePr>
              <p:nvPr/>
            </p:nvGraphicFramePr>
            <p:xfrm>
              <a:off x="5219" y="1651"/>
              <a:ext cx="256" cy="233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2" imgW="177480" imgH="215640" progId="Equation.3">
                      <p:embed/>
                    </p:oleObj>
                  </mc:Choice>
                  <mc:Fallback>
                    <p:oleObj name="Equation" r:id="rId12" imgW="177480" imgH="215640" progId="Equation.3">
                      <p:embed/>
                      <p:pic>
                        <p:nvPicPr>
                          <p:cNvPr id="0" name="Object 33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3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219" y="1651"/>
                            <a:ext cx="256" cy="233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</p:grpSp>
      <p:sp>
        <p:nvSpPr>
          <p:cNvPr id="26637" name="AutoShape 3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Finding R</a:t>
            </a:r>
            <a:r>
              <a:rPr lang="en-US" altLang="en-US" baseline="-25000"/>
              <a:t>x</a:t>
            </a:r>
            <a:endParaRPr lang="en-US" alt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Amartya Kundu Durjoy, CSE</a:t>
            </a:r>
          </a:p>
        </p:txBody>
      </p:sp>
      <p:graphicFrame>
        <p:nvGraphicFramePr>
          <p:cNvPr id="26626" name="Object 3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25677738"/>
              </p:ext>
            </p:extLst>
          </p:nvPr>
        </p:nvGraphicFramePr>
        <p:xfrm>
          <a:off x="1981201" y="2847914"/>
          <a:ext cx="4802981" cy="3933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2527200" imgH="2070000" progId="Equation.3">
                  <p:embed/>
                </p:oleObj>
              </mc:Choice>
              <mc:Fallback>
                <p:oleObj name="Equation" r:id="rId14" imgW="2527200" imgH="2070000" progId="Equation.3">
                  <p:embed/>
                  <p:pic>
                    <p:nvPicPr>
                      <p:cNvPr id="0" name="Object 3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1201" y="2847914"/>
                        <a:ext cx="4802981" cy="39338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6638" name="Group 36"/>
          <p:cNvGrpSpPr>
            <a:grpSpLocks/>
          </p:cNvGrpSpPr>
          <p:nvPr/>
        </p:nvGrpSpPr>
        <p:grpSpPr bwMode="auto">
          <a:xfrm>
            <a:off x="8314400" y="1899048"/>
            <a:ext cx="2063750" cy="4597003"/>
            <a:chOff x="4469" y="1359"/>
            <a:chExt cx="1200" cy="2673"/>
          </a:xfrm>
        </p:grpSpPr>
        <p:sp>
          <p:nvSpPr>
            <p:cNvPr id="98341" name="AutoShape 37"/>
            <p:cNvSpPr>
              <a:spLocks noChangeArrowheads="1"/>
            </p:cNvSpPr>
            <p:nvPr/>
          </p:nvSpPr>
          <p:spPr bwMode="auto">
            <a:xfrm rot="-2246139">
              <a:off x="4469" y="1359"/>
              <a:ext cx="1200" cy="432"/>
            </a:xfrm>
            <a:prstGeom prst="diamond">
              <a:avLst/>
            </a:prstGeom>
            <a:gradFill rotWithShape="0">
              <a:gsLst>
                <a:gs pos="0">
                  <a:schemeClr val="accent1"/>
                </a:gs>
                <a:gs pos="50000">
                  <a:srgbClr val="FFCC99"/>
                </a:gs>
                <a:gs pos="100000">
                  <a:schemeClr val="accent1"/>
                </a:gs>
              </a:gsLst>
              <a:lin ang="2700000" scaled="1"/>
            </a:gra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</a:endParaRPr>
            </a:p>
          </p:txBody>
        </p:sp>
        <p:sp>
          <p:nvSpPr>
            <p:cNvPr id="26644" name="Line 38"/>
            <p:cNvSpPr>
              <a:spLocks noChangeShapeType="1"/>
            </p:cNvSpPr>
            <p:nvPr/>
          </p:nvSpPr>
          <p:spPr bwMode="auto">
            <a:xfrm>
              <a:off x="4601" y="1943"/>
              <a:ext cx="199" cy="169"/>
            </a:xfrm>
            <a:prstGeom prst="line">
              <a:avLst/>
            </a:prstGeom>
            <a:noFill/>
            <a:ln w="31750">
              <a:solidFill>
                <a:srgbClr val="00FF00"/>
              </a:solidFill>
              <a:round/>
              <a:headEnd type="none" w="sm" len="sm"/>
              <a:tailEnd type="arrow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6645" name="Text Box 39"/>
            <p:cNvSpPr txBox="1">
              <a:spLocks noChangeArrowheads="1"/>
            </p:cNvSpPr>
            <p:nvPr/>
          </p:nvSpPr>
          <p:spPr bwMode="auto">
            <a:xfrm>
              <a:off x="4775" y="1968"/>
              <a:ext cx="409" cy="2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167" i="1">
                  <a:latin typeface="Times New Roman" panose="02020603050405020304" pitchFamily="18" charset="0"/>
                </a:rPr>
                <a:t>R</a:t>
              </a:r>
              <a:r>
                <a:rPr lang="en-US" altLang="en-US" sz="2167" i="1" baseline="-25000">
                  <a:latin typeface="Times New Roman" panose="02020603050405020304" pitchFamily="18" charset="0"/>
                </a:rPr>
                <a:t>x</a:t>
              </a:r>
            </a:p>
          </p:txBody>
        </p:sp>
        <p:sp>
          <p:nvSpPr>
            <p:cNvPr id="26646" name="Line 40"/>
            <p:cNvSpPr>
              <a:spLocks noChangeShapeType="1"/>
            </p:cNvSpPr>
            <p:nvPr/>
          </p:nvSpPr>
          <p:spPr bwMode="auto">
            <a:xfrm>
              <a:off x="4505" y="3778"/>
              <a:ext cx="343" cy="14"/>
            </a:xfrm>
            <a:prstGeom prst="line">
              <a:avLst/>
            </a:prstGeom>
            <a:noFill/>
            <a:ln w="31750">
              <a:solidFill>
                <a:srgbClr val="00FF00"/>
              </a:solidFill>
              <a:round/>
              <a:headEnd type="none" w="sm" len="sm"/>
              <a:tailEnd type="arrow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graphicFrame>
          <p:nvGraphicFramePr>
            <p:cNvPr id="26629" name="Object 41"/>
            <p:cNvGraphicFramePr>
              <a:graphicFrameLocks noChangeAspect="1"/>
            </p:cNvGraphicFramePr>
            <p:nvPr/>
          </p:nvGraphicFramePr>
          <p:xfrm>
            <a:off x="4656" y="3798"/>
            <a:ext cx="146" cy="23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6" imgW="101520" imgH="215640" progId="Equation.3">
                    <p:embed/>
                  </p:oleObj>
                </mc:Choice>
                <mc:Fallback>
                  <p:oleObj name="Equation" r:id="rId16" imgW="101520" imgH="215640" progId="Equation.3">
                    <p:embed/>
                    <p:pic>
                      <p:nvPicPr>
                        <p:cNvPr id="0" name="Object 4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656" y="3798"/>
                          <a:ext cx="146" cy="23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26627" name="Object 4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30378315"/>
              </p:ext>
            </p:extLst>
          </p:nvPr>
        </p:nvGraphicFramePr>
        <p:xfrm>
          <a:off x="2057400" y="1219200"/>
          <a:ext cx="5618560" cy="166991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8" imgW="2819160" imgH="838080" progId="Equation.3">
                  <p:embed/>
                </p:oleObj>
              </mc:Choice>
              <mc:Fallback>
                <p:oleObj name="Equation" r:id="rId18" imgW="2819160" imgH="838080" progId="Equation.3">
                  <p:embed/>
                  <p:pic>
                    <p:nvPicPr>
                      <p:cNvPr id="0" name="Object 4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7400" y="1219200"/>
                        <a:ext cx="5618560" cy="166991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6639" name="Group 43"/>
          <p:cNvGrpSpPr>
            <a:grpSpLocks/>
          </p:cNvGrpSpPr>
          <p:nvPr/>
        </p:nvGrpSpPr>
        <p:grpSpPr bwMode="auto">
          <a:xfrm>
            <a:off x="7580049" y="2267079"/>
            <a:ext cx="1881452" cy="4093104"/>
            <a:chOff x="4042" y="1573"/>
            <a:chExt cx="1094" cy="2380"/>
          </a:xfrm>
        </p:grpSpPr>
        <p:sp>
          <p:nvSpPr>
            <p:cNvPr id="26640" name="Line 44"/>
            <p:cNvSpPr>
              <a:spLocks noChangeShapeType="1"/>
            </p:cNvSpPr>
            <p:nvPr/>
          </p:nvSpPr>
          <p:spPr bwMode="auto">
            <a:xfrm flipV="1">
              <a:off x="4601" y="1828"/>
              <a:ext cx="278" cy="115"/>
            </a:xfrm>
            <a:prstGeom prst="line">
              <a:avLst/>
            </a:prstGeom>
            <a:noFill/>
            <a:ln w="31750">
              <a:solidFill>
                <a:srgbClr val="0000FF"/>
              </a:solidFill>
              <a:round/>
              <a:headEnd type="none" w="sm" len="sm"/>
              <a:tailEnd type="arrow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6641" name="Text Box 45"/>
            <p:cNvSpPr txBox="1">
              <a:spLocks noChangeArrowheads="1"/>
            </p:cNvSpPr>
            <p:nvPr/>
          </p:nvSpPr>
          <p:spPr bwMode="auto">
            <a:xfrm>
              <a:off x="4727" y="1573"/>
              <a:ext cx="409" cy="2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167" i="1">
                  <a:latin typeface="Times New Roman" panose="02020603050405020304" pitchFamily="18" charset="0"/>
                </a:rPr>
                <a:t>R</a:t>
              </a:r>
              <a:r>
                <a:rPr lang="en-US" altLang="en-US" sz="2167" i="1" baseline="-25000">
                  <a:latin typeface="Times New Roman" panose="02020603050405020304" pitchFamily="18" charset="0"/>
                </a:rPr>
                <a:t>z</a:t>
              </a:r>
            </a:p>
          </p:txBody>
        </p:sp>
        <p:sp>
          <p:nvSpPr>
            <p:cNvPr id="26642" name="Line 46"/>
            <p:cNvSpPr>
              <a:spLocks noChangeShapeType="1"/>
            </p:cNvSpPr>
            <p:nvPr/>
          </p:nvSpPr>
          <p:spPr bwMode="auto">
            <a:xfrm flipH="1">
              <a:off x="4221" y="3778"/>
              <a:ext cx="284" cy="149"/>
            </a:xfrm>
            <a:prstGeom prst="line">
              <a:avLst/>
            </a:prstGeom>
            <a:noFill/>
            <a:ln w="31750">
              <a:solidFill>
                <a:srgbClr val="0000FF"/>
              </a:solidFill>
              <a:round/>
              <a:headEnd type="none" w="sm" len="sm"/>
              <a:tailEnd type="arrow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graphicFrame>
          <p:nvGraphicFramePr>
            <p:cNvPr id="26628" name="Object 47"/>
            <p:cNvGraphicFramePr>
              <a:graphicFrameLocks noChangeAspect="1"/>
            </p:cNvGraphicFramePr>
            <p:nvPr/>
          </p:nvGraphicFramePr>
          <p:xfrm>
            <a:off x="4042" y="3719"/>
            <a:ext cx="182" cy="23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0" imgW="126720" imgH="215640" progId="Equation.3">
                    <p:embed/>
                  </p:oleObj>
                </mc:Choice>
                <mc:Fallback>
                  <p:oleObj name="Equation" r:id="rId20" imgW="126720" imgH="215640" progId="Equation.3">
                    <p:embed/>
                    <p:pic>
                      <p:nvPicPr>
                        <p:cNvPr id="0" name="Object 4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042" y="3719"/>
                          <a:ext cx="182" cy="23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61" name="Line 2"/>
          <p:cNvSpPr>
            <a:spLocks noChangeShapeType="1"/>
          </p:cNvSpPr>
          <p:nvPr/>
        </p:nvSpPr>
        <p:spPr bwMode="auto">
          <a:xfrm>
            <a:off x="8477250" y="2787646"/>
            <a:ext cx="412750" cy="165100"/>
          </a:xfrm>
          <a:prstGeom prst="line">
            <a:avLst/>
          </a:prstGeom>
          <a:noFill/>
          <a:ln w="31750">
            <a:solidFill>
              <a:srgbClr val="FF0000"/>
            </a:solidFill>
            <a:round/>
            <a:headEnd type="none" w="sm" len="sm"/>
            <a:tailEnd type="arrow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7662" name="AutoShap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Finding R</a:t>
            </a:r>
            <a:r>
              <a:rPr lang="en-US" altLang="en-US" baseline="-25000"/>
              <a:t>y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Amartya Kundu Durjoy, CSE</a:t>
            </a:r>
          </a:p>
        </p:txBody>
      </p:sp>
      <p:graphicFrame>
        <p:nvGraphicFramePr>
          <p:cNvPr id="27650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93028958"/>
              </p:ext>
            </p:extLst>
          </p:nvPr>
        </p:nvGraphicFramePr>
        <p:xfrm>
          <a:off x="2362200" y="3124200"/>
          <a:ext cx="4810258" cy="3570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412720" imgH="1790640" progId="Equation.3">
                  <p:embed/>
                </p:oleObj>
              </mc:Choice>
              <mc:Fallback>
                <p:oleObj name="Equation" r:id="rId2" imgW="2412720" imgH="179064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62200" y="3124200"/>
                        <a:ext cx="4810258" cy="35702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651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68511059"/>
              </p:ext>
            </p:extLst>
          </p:nvPr>
        </p:nvGraphicFramePr>
        <p:xfrm>
          <a:off x="2438401" y="1612905"/>
          <a:ext cx="5164535" cy="10628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590560" imgH="533160" progId="Equation.3">
                  <p:embed/>
                </p:oleObj>
              </mc:Choice>
              <mc:Fallback>
                <p:oleObj name="Equation" r:id="rId4" imgW="2590560" imgH="53316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8401" y="1612905"/>
                        <a:ext cx="5164535" cy="106283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7663" name="Group 6"/>
          <p:cNvGrpSpPr>
            <a:grpSpLocks/>
          </p:cNvGrpSpPr>
          <p:nvPr/>
        </p:nvGrpSpPr>
        <p:grpSpPr bwMode="auto">
          <a:xfrm>
            <a:off x="7239000" y="1219201"/>
            <a:ext cx="3219450" cy="5527411"/>
            <a:chOff x="3840" y="1008"/>
            <a:chExt cx="1872" cy="3214"/>
          </a:xfrm>
        </p:grpSpPr>
        <p:sp>
          <p:nvSpPr>
            <p:cNvPr id="27672" name="AutoShape 7"/>
            <p:cNvSpPr>
              <a:spLocks noChangeArrowheads="1"/>
            </p:cNvSpPr>
            <p:nvPr/>
          </p:nvSpPr>
          <p:spPr bwMode="auto">
            <a:xfrm>
              <a:off x="4896" y="2352"/>
              <a:ext cx="624" cy="576"/>
            </a:xfrm>
            <a:prstGeom prst="downArrow">
              <a:avLst>
                <a:gd name="adj1" fmla="val 50000"/>
                <a:gd name="adj2" fmla="val 25000"/>
              </a:avLst>
            </a:prstGeom>
            <a:gradFill rotWithShape="0">
              <a:gsLst>
                <a:gs pos="0">
                  <a:schemeClr val="accent1"/>
                </a:gs>
                <a:gs pos="100000">
                  <a:schemeClr val="bg1"/>
                </a:gs>
              </a:gsLst>
              <a:lin ang="0" scaled="1"/>
            </a:gra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2600">
                  <a:latin typeface="Times New Roman" panose="02020603050405020304" pitchFamily="18" charset="0"/>
                </a:rPr>
                <a:t>R</a:t>
              </a:r>
            </a:p>
          </p:txBody>
        </p:sp>
        <p:grpSp>
          <p:nvGrpSpPr>
            <p:cNvPr id="27673" name="Group 8"/>
            <p:cNvGrpSpPr>
              <a:grpSpLocks/>
            </p:cNvGrpSpPr>
            <p:nvPr/>
          </p:nvGrpSpPr>
          <p:grpSpPr bwMode="auto">
            <a:xfrm>
              <a:off x="3840" y="2786"/>
              <a:ext cx="1776" cy="1436"/>
              <a:chOff x="4320" y="2976"/>
              <a:chExt cx="1104" cy="1179"/>
            </a:xfrm>
          </p:grpSpPr>
          <p:sp>
            <p:nvSpPr>
              <p:cNvPr id="27686" name="Line 9"/>
              <p:cNvSpPr>
                <a:spLocks noChangeShapeType="1"/>
              </p:cNvSpPr>
              <p:nvPr/>
            </p:nvSpPr>
            <p:spPr bwMode="auto">
              <a:xfrm flipV="1">
                <a:off x="4704" y="3024"/>
                <a:ext cx="0" cy="7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7687" name="Line 10"/>
              <p:cNvSpPr>
                <a:spLocks noChangeShapeType="1"/>
              </p:cNvSpPr>
              <p:nvPr/>
            </p:nvSpPr>
            <p:spPr bwMode="auto">
              <a:xfrm>
                <a:off x="4704" y="3792"/>
                <a:ext cx="720" cy="4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7688" name="Line 11"/>
              <p:cNvSpPr>
                <a:spLocks noChangeShapeType="1"/>
              </p:cNvSpPr>
              <p:nvPr/>
            </p:nvSpPr>
            <p:spPr bwMode="auto">
              <a:xfrm flipH="1">
                <a:off x="4320" y="3792"/>
                <a:ext cx="384" cy="28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7689" name="Line 12"/>
              <p:cNvSpPr>
                <a:spLocks noChangeShapeType="1"/>
              </p:cNvSpPr>
              <p:nvPr/>
            </p:nvSpPr>
            <p:spPr bwMode="auto">
              <a:xfrm flipH="1">
                <a:off x="4440" y="3792"/>
                <a:ext cx="264" cy="200"/>
              </a:xfrm>
              <a:prstGeom prst="line">
                <a:avLst/>
              </a:prstGeom>
              <a:noFill/>
              <a:ln w="25400">
                <a:solidFill>
                  <a:srgbClr val="800000"/>
                </a:solidFill>
                <a:round/>
                <a:headEnd type="none" w="sm" len="sm"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7690" name="Oval 13"/>
              <p:cNvSpPr>
                <a:spLocks noChangeArrowheads="1"/>
              </p:cNvSpPr>
              <p:nvPr/>
            </p:nvSpPr>
            <p:spPr bwMode="auto">
              <a:xfrm>
                <a:off x="4416" y="3984"/>
                <a:ext cx="48" cy="48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27691" name="Text Box 14"/>
              <p:cNvSpPr txBox="1">
                <a:spLocks noChangeArrowheads="1"/>
              </p:cNvSpPr>
              <p:nvPr/>
            </p:nvSpPr>
            <p:spPr bwMode="auto">
              <a:xfrm>
                <a:off x="5232" y="3648"/>
                <a:ext cx="107" cy="1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r>
                  <a:rPr lang="en-US" altLang="en-US" sz="1733">
                    <a:latin typeface="Times New Roman" panose="02020603050405020304" pitchFamily="18" charset="0"/>
                  </a:rPr>
                  <a:t>x</a:t>
                </a:r>
              </a:p>
            </p:txBody>
          </p:sp>
          <p:sp>
            <p:nvSpPr>
              <p:cNvPr id="27692" name="Text Box 15"/>
              <p:cNvSpPr txBox="1">
                <a:spLocks noChangeArrowheads="1"/>
              </p:cNvSpPr>
              <p:nvPr/>
            </p:nvSpPr>
            <p:spPr bwMode="auto">
              <a:xfrm>
                <a:off x="4716" y="2976"/>
                <a:ext cx="107" cy="1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r>
                  <a:rPr lang="en-US" altLang="en-US" sz="1733">
                    <a:latin typeface="Times New Roman" panose="02020603050405020304" pitchFamily="18" charset="0"/>
                  </a:rPr>
                  <a:t>y</a:t>
                </a:r>
              </a:p>
            </p:txBody>
          </p:sp>
          <p:sp>
            <p:nvSpPr>
              <p:cNvPr id="27693" name="Text Box 16"/>
              <p:cNvSpPr txBox="1">
                <a:spLocks noChangeArrowheads="1"/>
              </p:cNvSpPr>
              <p:nvPr/>
            </p:nvSpPr>
            <p:spPr bwMode="auto">
              <a:xfrm>
                <a:off x="4339" y="3984"/>
                <a:ext cx="103" cy="1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r>
                  <a:rPr lang="en-US" altLang="en-US" sz="1733">
                    <a:latin typeface="Times New Roman" panose="02020603050405020304" pitchFamily="18" charset="0"/>
                  </a:rPr>
                  <a:t>z</a:t>
                </a:r>
              </a:p>
            </p:txBody>
          </p:sp>
          <p:sp>
            <p:nvSpPr>
              <p:cNvPr id="27694" name="Line 17"/>
              <p:cNvSpPr>
                <a:spLocks noChangeShapeType="1"/>
              </p:cNvSpPr>
              <p:nvPr/>
            </p:nvSpPr>
            <p:spPr bwMode="auto">
              <a:xfrm flipH="1" flipV="1">
                <a:off x="4488" y="3712"/>
                <a:ext cx="216" cy="80"/>
              </a:xfrm>
              <a:prstGeom prst="line">
                <a:avLst/>
              </a:prstGeom>
              <a:noFill/>
              <a:ln w="25400">
                <a:solidFill>
                  <a:srgbClr val="800000"/>
                </a:solidFill>
                <a:round/>
                <a:headEnd type="none" w="sm" len="sm"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7695" name="Oval 18"/>
              <p:cNvSpPr>
                <a:spLocks noChangeArrowheads="1"/>
              </p:cNvSpPr>
              <p:nvPr/>
            </p:nvSpPr>
            <p:spPr bwMode="auto">
              <a:xfrm>
                <a:off x="4480" y="3696"/>
                <a:ext cx="48" cy="48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27696" name="Oval 19"/>
              <p:cNvSpPr>
                <a:spLocks noChangeArrowheads="1"/>
              </p:cNvSpPr>
              <p:nvPr/>
            </p:nvSpPr>
            <p:spPr bwMode="auto">
              <a:xfrm>
                <a:off x="4688" y="3776"/>
                <a:ext cx="48" cy="48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graphicFrame>
            <p:nvGraphicFramePr>
              <p:cNvPr id="27658" name="Object 20"/>
              <p:cNvGraphicFramePr>
                <a:graphicFrameLocks noChangeAspect="1"/>
              </p:cNvGraphicFramePr>
              <p:nvPr/>
            </p:nvGraphicFramePr>
            <p:xfrm>
              <a:off x="4517" y="3936"/>
              <a:ext cx="181" cy="19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6" imgW="203040" imgH="215640" progId="Equation.3">
                      <p:embed/>
                    </p:oleObj>
                  </mc:Choice>
                  <mc:Fallback>
                    <p:oleObj name="Equation" r:id="rId6" imgW="203040" imgH="215640" progId="Equation.3">
                      <p:embed/>
                      <p:pic>
                        <p:nvPicPr>
                          <p:cNvPr id="0" name="Object 20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7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517" y="3936"/>
                            <a:ext cx="181" cy="192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7659" name="Object 21"/>
              <p:cNvGraphicFramePr>
                <a:graphicFrameLocks noChangeAspect="1"/>
              </p:cNvGraphicFramePr>
              <p:nvPr/>
            </p:nvGraphicFramePr>
            <p:xfrm>
              <a:off x="4422" y="3499"/>
              <a:ext cx="180" cy="203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8" imgW="203040" imgH="228600" progId="Equation.3">
                      <p:embed/>
                    </p:oleObj>
                  </mc:Choice>
                  <mc:Fallback>
                    <p:oleObj name="Equation" r:id="rId8" imgW="203040" imgH="228600" progId="Equation.3">
                      <p:embed/>
                      <p:pic>
                        <p:nvPicPr>
                          <p:cNvPr id="0" name="Object 21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9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422" y="3499"/>
                            <a:ext cx="180" cy="203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7660" name="Object 22"/>
              <p:cNvGraphicFramePr>
                <a:graphicFrameLocks noChangeAspect="1"/>
              </p:cNvGraphicFramePr>
              <p:nvPr/>
            </p:nvGraphicFramePr>
            <p:xfrm>
              <a:off x="4709" y="3600"/>
              <a:ext cx="181" cy="19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0" imgW="203040" imgH="215640" progId="Equation.3">
                      <p:embed/>
                    </p:oleObj>
                  </mc:Choice>
                  <mc:Fallback>
                    <p:oleObj name="Equation" r:id="rId10" imgW="203040" imgH="215640" progId="Equation.3">
                      <p:embed/>
                      <p:pic>
                        <p:nvPicPr>
                          <p:cNvPr id="0" name="Object 22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1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709" y="3600"/>
                            <a:ext cx="181" cy="192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pSp>
          <p:nvGrpSpPr>
            <p:cNvPr id="27674" name="Group 23"/>
            <p:cNvGrpSpPr>
              <a:grpSpLocks/>
            </p:cNvGrpSpPr>
            <p:nvPr/>
          </p:nvGrpSpPr>
          <p:grpSpPr bwMode="auto">
            <a:xfrm>
              <a:off x="3936" y="1008"/>
              <a:ext cx="1776" cy="1354"/>
              <a:chOff x="3984" y="1008"/>
              <a:chExt cx="1776" cy="1354"/>
            </a:xfrm>
          </p:grpSpPr>
          <p:sp>
            <p:nvSpPr>
              <p:cNvPr id="27675" name="Line 24"/>
              <p:cNvSpPr>
                <a:spLocks noChangeShapeType="1"/>
              </p:cNvSpPr>
              <p:nvPr/>
            </p:nvSpPr>
            <p:spPr bwMode="auto">
              <a:xfrm flipV="1">
                <a:off x="4602" y="1008"/>
                <a:ext cx="0" cy="935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7676" name="Line 25"/>
              <p:cNvSpPr>
                <a:spLocks noChangeShapeType="1"/>
              </p:cNvSpPr>
              <p:nvPr/>
            </p:nvSpPr>
            <p:spPr bwMode="auto">
              <a:xfrm>
                <a:off x="4602" y="1943"/>
                <a:ext cx="1158" cy="5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7677" name="Line 26"/>
              <p:cNvSpPr>
                <a:spLocks noChangeShapeType="1"/>
              </p:cNvSpPr>
              <p:nvPr/>
            </p:nvSpPr>
            <p:spPr bwMode="auto">
              <a:xfrm flipH="1">
                <a:off x="3984" y="1943"/>
                <a:ext cx="618" cy="35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7678" name="Line 27"/>
              <p:cNvSpPr>
                <a:spLocks noChangeShapeType="1"/>
              </p:cNvSpPr>
              <p:nvPr/>
            </p:nvSpPr>
            <p:spPr bwMode="auto">
              <a:xfrm flipV="1">
                <a:off x="4602" y="1709"/>
                <a:ext cx="617" cy="234"/>
              </a:xfrm>
              <a:prstGeom prst="line">
                <a:avLst/>
              </a:prstGeom>
              <a:noFill/>
              <a:ln w="25400">
                <a:solidFill>
                  <a:srgbClr val="800000"/>
                </a:solidFill>
                <a:round/>
                <a:headEnd type="none" w="sm" len="sm"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7679" name="Oval 28"/>
              <p:cNvSpPr>
                <a:spLocks noChangeArrowheads="1"/>
              </p:cNvSpPr>
              <p:nvPr/>
            </p:nvSpPr>
            <p:spPr bwMode="auto">
              <a:xfrm>
                <a:off x="5203" y="1683"/>
                <a:ext cx="78" cy="59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27680" name="Text Box 29"/>
              <p:cNvSpPr txBox="1">
                <a:spLocks noChangeArrowheads="1"/>
              </p:cNvSpPr>
              <p:nvPr/>
            </p:nvSpPr>
            <p:spPr bwMode="auto">
              <a:xfrm>
                <a:off x="4003" y="2153"/>
                <a:ext cx="165" cy="20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r>
                  <a:rPr lang="en-US" altLang="en-US" sz="1733">
                    <a:latin typeface="Times New Roman" panose="02020603050405020304" pitchFamily="18" charset="0"/>
                  </a:rPr>
                  <a:t>z</a:t>
                </a:r>
              </a:p>
            </p:txBody>
          </p:sp>
          <p:sp>
            <p:nvSpPr>
              <p:cNvPr id="27681" name="Text Box 30"/>
              <p:cNvSpPr txBox="1">
                <a:spLocks noChangeArrowheads="1"/>
              </p:cNvSpPr>
              <p:nvPr/>
            </p:nvSpPr>
            <p:spPr bwMode="auto">
              <a:xfrm>
                <a:off x="5451" y="1943"/>
                <a:ext cx="172" cy="20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r>
                  <a:rPr lang="en-US" altLang="en-US" sz="1733">
                    <a:latin typeface="Times New Roman" panose="02020603050405020304" pitchFamily="18" charset="0"/>
                  </a:rPr>
                  <a:t>x</a:t>
                </a:r>
              </a:p>
            </p:txBody>
          </p:sp>
          <p:sp>
            <p:nvSpPr>
              <p:cNvPr id="27682" name="Text Box 31"/>
              <p:cNvSpPr txBox="1">
                <a:spLocks noChangeArrowheads="1"/>
              </p:cNvSpPr>
              <p:nvPr/>
            </p:nvSpPr>
            <p:spPr bwMode="auto">
              <a:xfrm>
                <a:off x="4293" y="1008"/>
                <a:ext cx="172" cy="20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r>
                  <a:rPr lang="en-US" altLang="en-US" sz="1733">
                    <a:latin typeface="Times New Roman" panose="02020603050405020304" pitchFamily="18" charset="0"/>
                  </a:rPr>
                  <a:t>y</a:t>
                </a:r>
              </a:p>
            </p:txBody>
          </p:sp>
          <p:sp>
            <p:nvSpPr>
              <p:cNvPr id="27683" name="Line 32"/>
              <p:cNvSpPr>
                <a:spLocks noChangeShapeType="1"/>
              </p:cNvSpPr>
              <p:nvPr/>
            </p:nvSpPr>
            <p:spPr bwMode="auto">
              <a:xfrm flipV="1">
                <a:off x="4602" y="1417"/>
                <a:ext cx="309" cy="526"/>
              </a:xfrm>
              <a:prstGeom prst="line">
                <a:avLst/>
              </a:prstGeom>
              <a:noFill/>
              <a:ln w="25400">
                <a:solidFill>
                  <a:srgbClr val="800000"/>
                </a:solidFill>
                <a:round/>
                <a:headEnd type="none" w="sm" len="sm"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7684" name="Oval 33"/>
              <p:cNvSpPr>
                <a:spLocks noChangeArrowheads="1"/>
              </p:cNvSpPr>
              <p:nvPr/>
            </p:nvSpPr>
            <p:spPr bwMode="auto">
              <a:xfrm>
                <a:off x="4875" y="1391"/>
                <a:ext cx="77" cy="59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27685" name="Oval 34"/>
              <p:cNvSpPr>
                <a:spLocks noChangeArrowheads="1"/>
              </p:cNvSpPr>
              <p:nvPr/>
            </p:nvSpPr>
            <p:spPr bwMode="auto">
              <a:xfrm>
                <a:off x="4589" y="1894"/>
                <a:ext cx="77" cy="58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graphicFrame>
            <p:nvGraphicFramePr>
              <p:cNvPr id="27655" name="Object 35"/>
              <p:cNvGraphicFramePr>
                <a:graphicFrameLocks noChangeAspect="1"/>
              </p:cNvGraphicFramePr>
              <p:nvPr/>
            </p:nvGraphicFramePr>
            <p:xfrm>
              <a:off x="4901" y="1182"/>
              <a:ext cx="256" cy="24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2" imgW="177480" imgH="228600" progId="Equation.3">
                      <p:embed/>
                    </p:oleObj>
                  </mc:Choice>
                  <mc:Fallback>
                    <p:oleObj name="Equation" r:id="rId12" imgW="177480" imgH="228600" progId="Equation.3">
                      <p:embed/>
                      <p:pic>
                        <p:nvPicPr>
                          <p:cNvPr id="0" name="Object 35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3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901" y="1182"/>
                            <a:ext cx="256" cy="24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7656" name="Object 36"/>
              <p:cNvGraphicFramePr>
                <a:graphicFrameLocks noChangeAspect="1"/>
              </p:cNvGraphicFramePr>
              <p:nvPr/>
            </p:nvGraphicFramePr>
            <p:xfrm>
              <a:off x="4368" y="1728"/>
              <a:ext cx="256" cy="233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4" imgW="177480" imgH="215640" progId="Equation.3">
                      <p:embed/>
                    </p:oleObj>
                  </mc:Choice>
                  <mc:Fallback>
                    <p:oleObj name="Equation" r:id="rId14" imgW="177480" imgH="215640" progId="Equation.3">
                      <p:embed/>
                      <p:pic>
                        <p:nvPicPr>
                          <p:cNvPr id="0" name="Object 36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368" y="1728"/>
                            <a:ext cx="256" cy="233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7657" name="Object 37"/>
              <p:cNvGraphicFramePr>
                <a:graphicFrameLocks noChangeAspect="1"/>
              </p:cNvGraphicFramePr>
              <p:nvPr/>
            </p:nvGraphicFramePr>
            <p:xfrm>
              <a:off x="5219" y="1651"/>
              <a:ext cx="256" cy="233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6" imgW="177480" imgH="215640" progId="Equation.3">
                      <p:embed/>
                    </p:oleObj>
                  </mc:Choice>
                  <mc:Fallback>
                    <p:oleObj name="Equation" r:id="rId16" imgW="177480" imgH="215640" progId="Equation.3">
                      <p:embed/>
                      <p:pic>
                        <p:nvPicPr>
                          <p:cNvPr id="0" name="Object 37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7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219" y="1651"/>
                            <a:ext cx="256" cy="233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</p:grpSp>
      <p:sp>
        <p:nvSpPr>
          <p:cNvPr id="27664" name="Line 38"/>
          <p:cNvSpPr>
            <a:spLocks noChangeShapeType="1"/>
          </p:cNvSpPr>
          <p:nvPr/>
        </p:nvSpPr>
        <p:spPr bwMode="auto">
          <a:xfrm>
            <a:off x="8465212" y="2827202"/>
            <a:ext cx="342238" cy="290644"/>
          </a:xfrm>
          <a:prstGeom prst="line">
            <a:avLst/>
          </a:prstGeom>
          <a:noFill/>
          <a:ln w="31750">
            <a:solidFill>
              <a:srgbClr val="00FF00"/>
            </a:solidFill>
            <a:round/>
            <a:headEnd type="none" w="sm" len="sm"/>
            <a:tailEnd type="arrow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7665" name="Text Box 39"/>
          <p:cNvSpPr txBox="1">
            <a:spLocks noChangeArrowheads="1"/>
          </p:cNvSpPr>
          <p:nvPr/>
        </p:nvSpPr>
        <p:spPr bwMode="auto">
          <a:xfrm>
            <a:off x="8477254" y="3098929"/>
            <a:ext cx="703395" cy="4258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167" i="1">
                <a:latin typeface="Times New Roman" panose="02020603050405020304" pitchFamily="18" charset="0"/>
              </a:rPr>
              <a:t>R</a:t>
            </a:r>
            <a:r>
              <a:rPr lang="en-US" altLang="en-US" sz="2167" i="1" baseline="-25000"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27666" name="Line 40"/>
          <p:cNvSpPr>
            <a:spLocks noChangeShapeType="1"/>
          </p:cNvSpPr>
          <p:nvPr/>
        </p:nvSpPr>
        <p:spPr bwMode="auto">
          <a:xfrm>
            <a:off x="8300112" y="5983024"/>
            <a:ext cx="589888" cy="24077"/>
          </a:xfrm>
          <a:prstGeom prst="line">
            <a:avLst/>
          </a:prstGeom>
          <a:noFill/>
          <a:ln w="31750">
            <a:solidFill>
              <a:srgbClr val="00FF00"/>
            </a:solidFill>
            <a:round/>
            <a:headEnd type="none" w="sm" len="sm"/>
            <a:tailEnd type="arrow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graphicFrame>
        <p:nvGraphicFramePr>
          <p:cNvPr id="27652" name="Object 4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9186921"/>
              </p:ext>
            </p:extLst>
          </p:nvPr>
        </p:nvGraphicFramePr>
        <p:xfrm>
          <a:off x="8642350" y="6017419"/>
          <a:ext cx="251090" cy="4024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8" imgW="101520" imgH="215640" progId="Equation.3">
                  <p:embed/>
                </p:oleObj>
              </mc:Choice>
              <mc:Fallback>
                <p:oleObj name="Equation" r:id="rId18" imgW="101520" imgH="215640" progId="Equation.3">
                  <p:embed/>
                  <p:pic>
                    <p:nvPicPr>
                      <p:cNvPr id="0" name="Object 4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642350" y="6017419"/>
                        <a:ext cx="251090" cy="40243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667" name="Line 42"/>
          <p:cNvSpPr>
            <a:spLocks noChangeShapeType="1"/>
          </p:cNvSpPr>
          <p:nvPr/>
        </p:nvSpPr>
        <p:spPr bwMode="auto">
          <a:xfrm flipV="1">
            <a:off x="8448015" y="2622546"/>
            <a:ext cx="524536" cy="204656"/>
          </a:xfrm>
          <a:prstGeom prst="line">
            <a:avLst/>
          </a:prstGeom>
          <a:noFill/>
          <a:ln w="31750">
            <a:solidFill>
              <a:srgbClr val="0000FF"/>
            </a:solidFill>
            <a:round/>
            <a:headEnd type="none" w="sm" len="sm"/>
            <a:tailEnd type="arrow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7668" name="Text Box 43"/>
          <p:cNvSpPr txBox="1">
            <a:spLocks noChangeArrowheads="1"/>
          </p:cNvSpPr>
          <p:nvPr/>
        </p:nvSpPr>
        <p:spPr bwMode="auto">
          <a:xfrm>
            <a:off x="8724904" y="2127246"/>
            <a:ext cx="545175" cy="4258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167" i="1">
                <a:latin typeface="Times New Roman" panose="02020603050405020304" pitchFamily="18" charset="0"/>
              </a:rPr>
              <a:t>R</a:t>
            </a:r>
            <a:r>
              <a:rPr lang="en-US" altLang="en-US" sz="2167" i="1" baseline="-25000">
                <a:latin typeface="Times New Roman" panose="02020603050405020304" pitchFamily="18" charset="0"/>
              </a:rPr>
              <a:t>z</a:t>
            </a:r>
          </a:p>
        </p:txBody>
      </p:sp>
      <p:sp>
        <p:nvSpPr>
          <p:cNvPr id="27669" name="Line 44"/>
          <p:cNvSpPr>
            <a:spLocks noChangeShapeType="1"/>
          </p:cNvSpPr>
          <p:nvPr/>
        </p:nvSpPr>
        <p:spPr bwMode="auto">
          <a:xfrm flipH="1">
            <a:off x="7794497" y="5983019"/>
            <a:ext cx="488421" cy="256250"/>
          </a:xfrm>
          <a:prstGeom prst="line">
            <a:avLst/>
          </a:prstGeom>
          <a:noFill/>
          <a:ln w="31750">
            <a:solidFill>
              <a:srgbClr val="0000FF"/>
            </a:solidFill>
            <a:round/>
            <a:headEnd type="none" w="sm" len="sm"/>
            <a:tailEnd type="arrow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graphicFrame>
        <p:nvGraphicFramePr>
          <p:cNvPr id="27653" name="Object 4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71579623"/>
              </p:ext>
            </p:extLst>
          </p:nvPr>
        </p:nvGraphicFramePr>
        <p:xfrm>
          <a:off x="7503849" y="5934869"/>
          <a:ext cx="313002" cy="4024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0" imgW="126720" imgH="215640" progId="Equation.3">
                  <p:embed/>
                </p:oleObj>
              </mc:Choice>
              <mc:Fallback>
                <p:oleObj name="Equation" r:id="rId20" imgW="126720" imgH="215640" progId="Equation.3">
                  <p:embed/>
                  <p:pic>
                    <p:nvPicPr>
                      <p:cNvPr id="0" name="Object 4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03849" y="5934869"/>
                        <a:ext cx="313002" cy="40243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670" name="Text Box 46"/>
          <p:cNvSpPr txBox="1">
            <a:spLocks noChangeArrowheads="1"/>
          </p:cNvSpPr>
          <p:nvPr/>
        </p:nvSpPr>
        <p:spPr bwMode="auto">
          <a:xfrm>
            <a:off x="8807454" y="2705096"/>
            <a:ext cx="545175" cy="4258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167" i="1">
                <a:latin typeface="Times New Roman" panose="02020603050405020304" pitchFamily="18" charset="0"/>
              </a:rPr>
              <a:t>R</a:t>
            </a:r>
            <a:r>
              <a:rPr lang="en-US" altLang="en-US" sz="2167" i="1" baseline="-25000">
                <a:latin typeface="Times New Roman" panose="02020603050405020304" pitchFamily="18" charset="0"/>
              </a:rPr>
              <a:t>y</a:t>
            </a:r>
          </a:p>
        </p:txBody>
      </p:sp>
      <p:sp>
        <p:nvSpPr>
          <p:cNvPr id="27671" name="Line 47"/>
          <p:cNvSpPr>
            <a:spLocks noChangeShapeType="1"/>
          </p:cNvSpPr>
          <p:nvPr/>
        </p:nvSpPr>
        <p:spPr bwMode="auto">
          <a:xfrm flipV="1">
            <a:off x="8312150" y="5429246"/>
            <a:ext cx="0" cy="577850"/>
          </a:xfrm>
          <a:prstGeom prst="line">
            <a:avLst/>
          </a:prstGeom>
          <a:noFill/>
          <a:ln w="31750">
            <a:solidFill>
              <a:srgbClr val="FF0000"/>
            </a:solidFill>
            <a:round/>
            <a:headEnd type="none" w="sm" len="sm"/>
            <a:tailEnd type="arrow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graphicFrame>
        <p:nvGraphicFramePr>
          <p:cNvPr id="27654" name="Object 4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37917012"/>
              </p:ext>
            </p:extLst>
          </p:nvPr>
        </p:nvGraphicFramePr>
        <p:xfrm>
          <a:off x="8281195" y="5074974"/>
          <a:ext cx="314722" cy="4505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2" imgW="126720" imgH="241200" progId="Equation.3">
                  <p:embed/>
                </p:oleObj>
              </mc:Choice>
              <mc:Fallback>
                <p:oleObj name="Equation" r:id="rId22" imgW="126720" imgH="241200" progId="Equation.3">
                  <p:embed/>
                  <p:pic>
                    <p:nvPicPr>
                      <p:cNvPr id="0" name="Object 4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81195" y="5074974"/>
                        <a:ext cx="314722" cy="45058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Amartya Kundu Durjoy, CSE</a:t>
            </a:r>
          </a:p>
        </p:txBody>
      </p:sp>
      <p:sp>
        <p:nvSpPr>
          <p:cNvPr id="48131" name="TextBox 2"/>
          <p:cNvSpPr txBox="1">
            <a:spLocks noChangeArrowheads="1"/>
          </p:cNvSpPr>
          <p:nvPr/>
        </p:nvSpPr>
        <p:spPr bwMode="auto">
          <a:xfrm>
            <a:off x="1968500" y="1365254"/>
            <a:ext cx="6026150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2600"/>
              <a:t>So the composite matrix is M = R. T</a:t>
            </a:r>
            <a:r>
              <a:rPr lang="en-US" altLang="en-US" sz="2600" baseline="-25000"/>
              <a:t>-p1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Solve it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Amartya Kundu Durjoy, CSE</a:t>
            </a:r>
          </a:p>
        </p:txBody>
      </p:sp>
      <p:sp>
        <p:nvSpPr>
          <p:cNvPr id="49155" name="TextBox 2"/>
          <p:cNvSpPr txBox="1">
            <a:spLocks noChangeArrowheads="1"/>
          </p:cNvSpPr>
          <p:nvPr/>
        </p:nvSpPr>
        <p:spPr bwMode="auto">
          <a:xfrm>
            <a:off x="228600" y="1200155"/>
            <a:ext cx="11353800" cy="1692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2600" dirty="0"/>
              <a:t>Consider a polygon with points P</a:t>
            </a:r>
            <a:r>
              <a:rPr lang="en-US" altLang="en-US" sz="2600" baseline="-25000" dirty="0"/>
              <a:t>1 </a:t>
            </a:r>
            <a:r>
              <a:rPr lang="en-US" altLang="en-US" sz="2600" dirty="0"/>
              <a:t>(2,1,1), P</a:t>
            </a:r>
            <a:r>
              <a:rPr lang="en-US" altLang="en-US" sz="2600" baseline="-25000" dirty="0"/>
              <a:t>2</a:t>
            </a:r>
            <a:r>
              <a:rPr lang="en-US" altLang="en-US" sz="2600" dirty="0"/>
              <a:t>(4,2,3) and P</a:t>
            </a:r>
            <a:r>
              <a:rPr lang="en-US" altLang="en-US" sz="2600" baseline="-25000" dirty="0"/>
              <a:t>3 </a:t>
            </a:r>
            <a:r>
              <a:rPr lang="en-US" altLang="en-US" sz="2600" dirty="0"/>
              <a:t>(3,3,1). Find a composite transformation matrix to</a:t>
            </a:r>
          </a:p>
          <a:p>
            <a:r>
              <a:rPr lang="en-US" altLang="en-US" sz="2600" dirty="0"/>
              <a:t>	1. Place the polygon in positive </a:t>
            </a:r>
            <a:r>
              <a:rPr lang="en-US" altLang="en-US" sz="2600" dirty="0" err="1"/>
              <a:t>yz</a:t>
            </a:r>
            <a:r>
              <a:rPr lang="en-US" altLang="en-US" sz="2600" dirty="0"/>
              <a:t> plane</a:t>
            </a:r>
          </a:p>
          <a:p>
            <a:r>
              <a:rPr lang="en-US" altLang="en-US" sz="2600" dirty="0"/>
              <a:t>	2. Place P</a:t>
            </a:r>
            <a:r>
              <a:rPr lang="en-US" altLang="en-US" sz="2600" baseline="-25000" dirty="0"/>
              <a:t>1</a:t>
            </a:r>
            <a:r>
              <a:rPr lang="en-US" altLang="en-US" sz="2600" dirty="0"/>
              <a:t> at origin and P</a:t>
            </a:r>
            <a:r>
              <a:rPr lang="en-US" altLang="en-US" sz="2600" baseline="-25000" dirty="0"/>
              <a:t>1</a:t>
            </a:r>
            <a:r>
              <a:rPr lang="en-US" altLang="en-US" sz="2600" dirty="0"/>
              <a:t>P</a:t>
            </a:r>
            <a:r>
              <a:rPr lang="en-US" altLang="en-US" sz="2600" baseline="-25000" dirty="0"/>
              <a:t>2</a:t>
            </a:r>
            <a:r>
              <a:rPr lang="en-US" altLang="en-US" sz="2600" dirty="0"/>
              <a:t> along positive z axis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Rectangle 2">
            <a:extLst>
              <a:ext uri="{FF2B5EF4-FFF2-40B4-BE49-F238E27FC236}">
                <a16:creationId xmlns:a16="http://schemas.microsoft.com/office/drawing/2014/main" id="{0B16B9B0-C47E-0F6B-6732-61A099B5C37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panose="020B0503020000020004" pitchFamily="34" charset="-127"/>
              </a:rPr>
              <a:t>Coordinate Transformations</a:t>
            </a:r>
          </a:p>
        </p:txBody>
      </p:sp>
      <p:sp>
        <p:nvSpPr>
          <p:cNvPr id="189443" name="Rectangle 3">
            <a:extLst>
              <a:ext uri="{FF2B5EF4-FFF2-40B4-BE49-F238E27FC236}">
                <a16:creationId xmlns:a16="http://schemas.microsoft.com/office/drawing/2014/main" id="{2AEB7FE8-DBF2-BC52-B87C-528C4FF66EF6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>
                <a:ea typeface="굴림" panose="020B0503020000020004" pitchFamily="34" charset="-127"/>
                <a:sym typeface="Wingdings" panose="05000000000000000000" pitchFamily="2" charset="2"/>
              </a:rPr>
              <a:t>Multiple Coordinate System</a:t>
            </a:r>
          </a:p>
          <a:p>
            <a:pPr lvl="1"/>
            <a:r>
              <a:rPr lang="en-US" altLang="ko-KR">
                <a:ea typeface="굴림" panose="020B0503020000020004" pitchFamily="34" charset="-127"/>
                <a:sym typeface="Wingdings" panose="05000000000000000000" pitchFamily="2" charset="2"/>
              </a:rPr>
              <a:t>Local (modeling) coordinate system </a:t>
            </a:r>
          </a:p>
          <a:p>
            <a:pPr lvl="1"/>
            <a:r>
              <a:rPr lang="en-US" altLang="ko-KR">
                <a:ea typeface="굴림" panose="020B0503020000020004" pitchFamily="34" charset="-127"/>
                <a:sym typeface="Wingdings" panose="05000000000000000000" pitchFamily="2" charset="2"/>
              </a:rPr>
              <a:t>World coordinate scene</a:t>
            </a:r>
          </a:p>
        </p:txBody>
      </p:sp>
      <p:grpSp>
        <p:nvGrpSpPr>
          <p:cNvPr id="189477" name="Group 37">
            <a:extLst>
              <a:ext uri="{FF2B5EF4-FFF2-40B4-BE49-F238E27FC236}">
                <a16:creationId xmlns:a16="http://schemas.microsoft.com/office/drawing/2014/main" id="{493705A0-7BE2-F483-DADA-F397AA68A052}"/>
              </a:ext>
            </a:extLst>
          </p:cNvPr>
          <p:cNvGrpSpPr>
            <a:grpSpLocks/>
          </p:cNvGrpSpPr>
          <p:nvPr/>
        </p:nvGrpSpPr>
        <p:grpSpPr bwMode="auto">
          <a:xfrm>
            <a:off x="3143250" y="3213100"/>
            <a:ext cx="1150938" cy="1728788"/>
            <a:chOff x="295" y="1933"/>
            <a:chExt cx="725" cy="1089"/>
          </a:xfrm>
        </p:grpSpPr>
        <p:grpSp>
          <p:nvGrpSpPr>
            <p:cNvPr id="189478" name="Group 38">
              <a:extLst>
                <a:ext uri="{FF2B5EF4-FFF2-40B4-BE49-F238E27FC236}">
                  <a16:creationId xmlns:a16="http://schemas.microsoft.com/office/drawing/2014/main" id="{683F817C-386F-B645-0661-76210ABF395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95" y="1933"/>
              <a:ext cx="725" cy="1089"/>
              <a:chOff x="1066" y="2568"/>
              <a:chExt cx="725" cy="1089"/>
            </a:xfrm>
          </p:grpSpPr>
          <p:sp>
            <p:nvSpPr>
              <p:cNvPr id="189479" name="AutoShape 39">
                <a:extLst>
                  <a:ext uri="{FF2B5EF4-FFF2-40B4-BE49-F238E27FC236}">
                    <a16:creationId xmlns:a16="http://schemas.microsoft.com/office/drawing/2014/main" id="{F6B7F287-7CDD-022A-0A35-C209DBAECA8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66" y="3249"/>
                <a:ext cx="136" cy="408"/>
              </a:xfrm>
              <a:prstGeom prst="cube">
                <a:avLst>
                  <a:gd name="adj" fmla="val 25000"/>
                </a:avLst>
              </a:prstGeom>
              <a:solidFill>
                <a:srgbClr val="3366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9480" name="AutoShape 40">
                <a:extLst>
                  <a:ext uri="{FF2B5EF4-FFF2-40B4-BE49-F238E27FC236}">
                    <a16:creationId xmlns:a16="http://schemas.microsoft.com/office/drawing/2014/main" id="{6978BC84-E325-7162-881A-ED3BBF72FBA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47" y="3067"/>
                <a:ext cx="136" cy="408"/>
              </a:xfrm>
              <a:prstGeom prst="cube">
                <a:avLst>
                  <a:gd name="adj" fmla="val 25000"/>
                </a:avLst>
              </a:prstGeom>
              <a:solidFill>
                <a:srgbClr val="3366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9481" name="AutoShape 41">
                <a:extLst>
                  <a:ext uri="{FF2B5EF4-FFF2-40B4-BE49-F238E27FC236}">
                    <a16:creationId xmlns:a16="http://schemas.microsoft.com/office/drawing/2014/main" id="{6B5A19A9-ED71-0E03-CAA0-FBDD34DF2D3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55" y="3067"/>
                <a:ext cx="136" cy="408"/>
              </a:xfrm>
              <a:prstGeom prst="cube">
                <a:avLst>
                  <a:gd name="adj" fmla="val 25000"/>
                </a:avLst>
              </a:prstGeom>
              <a:solidFill>
                <a:srgbClr val="3366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9482" name="AutoShape 42">
                <a:extLst>
                  <a:ext uri="{FF2B5EF4-FFF2-40B4-BE49-F238E27FC236}">
                    <a16:creationId xmlns:a16="http://schemas.microsoft.com/office/drawing/2014/main" id="{825D1C9B-D9E2-ED42-94CC-454BB3B57B0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74" y="3249"/>
                <a:ext cx="136" cy="408"/>
              </a:xfrm>
              <a:prstGeom prst="cube">
                <a:avLst>
                  <a:gd name="adj" fmla="val 25000"/>
                </a:avLst>
              </a:prstGeom>
              <a:solidFill>
                <a:srgbClr val="3366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9483" name="AutoShape 43">
                <a:extLst>
                  <a:ext uri="{FF2B5EF4-FFF2-40B4-BE49-F238E27FC236}">
                    <a16:creationId xmlns:a16="http://schemas.microsoft.com/office/drawing/2014/main" id="{F346F005-CDF8-D847-736A-2EEBFDCD4F2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66" y="2976"/>
                <a:ext cx="725" cy="317"/>
              </a:xfrm>
              <a:prstGeom prst="cube">
                <a:avLst>
                  <a:gd name="adj" fmla="val 67954"/>
                </a:avLst>
              </a:prstGeom>
              <a:solidFill>
                <a:srgbClr val="3366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9484" name="AutoShape 44">
                <a:extLst>
                  <a:ext uri="{FF2B5EF4-FFF2-40B4-BE49-F238E27FC236}">
                    <a16:creationId xmlns:a16="http://schemas.microsoft.com/office/drawing/2014/main" id="{249ACD75-241B-72E6-8A6E-D386F4C8D72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47" y="2568"/>
                <a:ext cx="544" cy="454"/>
              </a:xfrm>
              <a:prstGeom prst="cube">
                <a:avLst>
                  <a:gd name="adj" fmla="val 8148"/>
                </a:avLst>
              </a:prstGeom>
              <a:solidFill>
                <a:srgbClr val="3366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89485" name="Group 45">
              <a:extLst>
                <a:ext uri="{FF2B5EF4-FFF2-40B4-BE49-F238E27FC236}">
                  <a16:creationId xmlns:a16="http://schemas.microsoft.com/office/drawing/2014/main" id="{079B04D7-9342-5005-5D25-88D7C8D50B8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95" y="2296"/>
              <a:ext cx="623" cy="713"/>
              <a:chOff x="397" y="2659"/>
              <a:chExt cx="623" cy="713"/>
            </a:xfrm>
          </p:grpSpPr>
          <p:sp>
            <p:nvSpPr>
              <p:cNvPr id="189486" name="Line 46">
                <a:extLst>
                  <a:ext uri="{FF2B5EF4-FFF2-40B4-BE49-F238E27FC236}">
                    <a16:creationId xmlns:a16="http://schemas.microsoft.com/office/drawing/2014/main" id="{6D247574-633D-1A5F-93AC-67F0FEE1EB2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12" y="2659"/>
                <a:ext cx="0" cy="454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9487" name="Line 47">
                <a:extLst>
                  <a:ext uri="{FF2B5EF4-FFF2-40B4-BE49-F238E27FC236}">
                    <a16:creationId xmlns:a16="http://schemas.microsoft.com/office/drawing/2014/main" id="{33CE68D5-3883-B671-CD22-611B98805CD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12" y="3113"/>
                <a:ext cx="408" cy="0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9488" name="Line 48">
                <a:extLst>
                  <a:ext uri="{FF2B5EF4-FFF2-40B4-BE49-F238E27FC236}">
                    <a16:creationId xmlns:a16="http://schemas.microsoft.com/office/drawing/2014/main" id="{BAA15B25-D858-3C1B-109D-408F91B29CB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97" y="3113"/>
                <a:ext cx="215" cy="259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189489" name="Group 49">
            <a:extLst>
              <a:ext uri="{FF2B5EF4-FFF2-40B4-BE49-F238E27FC236}">
                <a16:creationId xmlns:a16="http://schemas.microsoft.com/office/drawing/2014/main" id="{898BDBB3-22DD-1123-F55F-7D6AA40019B2}"/>
              </a:ext>
            </a:extLst>
          </p:cNvPr>
          <p:cNvGrpSpPr>
            <a:grpSpLocks/>
          </p:cNvGrpSpPr>
          <p:nvPr/>
        </p:nvGrpSpPr>
        <p:grpSpPr bwMode="auto">
          <a:xfrm>
            <a:off x="7032625" y="3429001"/>
            <a:ext cx="2736850" cy="1223963"/>
            <a:chOff x="1474" y="2614"/>
            <a:chExt cx="1724" cy="771"/>
          </a:xfrm>
        </p:grpSpPr>
        <p:grpSp>
          <p:nvGrpSpPr>
            <p:cNvPr id="189490" name="Group 50">
              <a:extLst>
                <a:ext uri="{FF2B5EF4-FFF2-40B4-BE49-F238E27FC236}">
                  <a16:creationId xmlns:a16="http://schemas.microsoft.com/office/drawing/2014/main" id="{C9AA795F-BFE8-B9C5-7F5B-A8D34F5D521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74" y="2614"/>
              <a:ext cx="1724" cy="771"/>
              <a:chOff x="1474" y="2614"/>
              <a:chExt cx="1724" cy="771"/>
            </a:xfrm>
          </p:grpSpPr>
          <p:sp>
            <p:nvSpPr>
              <p:cNvPr id="189491" name="AutoShape 51">
                <a:extLst>
                  <a:ext uri="{FF2B5EF4-FFF2-40B4-BE49-F238E27FC236}">
                    <a16:creationId xmlns:a16="http://schemas.microsoft.com/office/drawing/2014/main" id="{7B8DC728-6D9F-7AC8-EACA-F4E29C29D19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5" y="2886"/>
                <a:ext cx="136" cy="499"/>
              </a:xfrm>
              <a:prstGeom prst="cube">
                <a:avLst>
                  <a:gd name="adj" fmla="val 39560"/>
                </a:avLst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9492" name="AutoShape 52">
                <a:extLst>
                  <a:ext uri="{FF2B5EF4-FFF2-40B4-BE49-F238E27FC236}">
                    <a16:creationId xmlns:a16="http://schemas.microsoft.com/office/drawing/2014/main" id="{1D2BE793-DE6F-0156-673C-0C2D9BB2D0B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62" y="2659"/>
                <a:ext cx="136" cy="499"/>
              </a:xfrm>
              <a:prstGeom prst="cube">
                <a:avLst>
                  <a:gd name="adj" fmla="val 39560"/>
                </a:avLst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9493" name="AutoShape 53">
                <a:extLst>
                  <a:ext uri="{FF2B5EF4-FFF2-40B4-BE49-F238E27FC236}">
                    <a16:creationId xmlns:a16="http://schemas.microsoft.com/office/drawing/2014/main" id="{1A7E2FE7-2715-EDBA-CC17-FEF2905EE6B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46" y="2659"/>
                <a:ext cx="136" cy="499"/>
              </a:xfrm>
              <a:prstGeom prst="cube">
                <a:avLst>
                  <a:gd name="adj" fmla="val 39560"/>
                </a:avLst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9494" name="AutoShape 54">
                <a:extLst>
                  <a:ext uri="{FF2B5EF4-FFF2-40B4-BE49-F238E27FC236}">
                    <a16:creationId xmlns:a16="http://schemas.microsoft.com/office/drawing/2014/main" id="{A550FF0A-C28F-CE66-AE0B-6BE3A2F8036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74" y="2886"/>
                <a:ext cx="136" cy="499"/>
              </a:xfrm>
              <a:prstGeom prst="cube">
                <a:avLst>
                  <a:gd name="adj" fmla="val 39560"/>
                </a:avLst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9495" name="AutoShape 55">
                <a:extLst>
                  <a:ext uri="{FF2B5EF4-FFF2-40B4-BE49-F238E27FC236}">
                    <a16:creationId xmlns:a16="http://schemas.microsoft.com/office/drawing/2014/main" id="{160B295F-CF08-7112-EDFD-65089AC4F1C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74" y="2614"/>
                <a:ext cx="1724" cy="362"/>
              </a:xfrm>
              <a:prstGeom prst="cube">
                <a:avLst>
                  <a:gd name="adj" fmla="val 79412"/>
                </a:avLst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89496" name="Group 56">
              <a:extLst>
                <a:ext uri="{FF2B5EF4-FFF2-40B4-BE49-F238E27FC236}">
                  <a16:creationId xmlns:a16="http://schemas.microsoft.com/office/drawing/2014/main" id="{2C43AB28-F1FC-0214-8B8A-FFC9266EC3F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565" y="2659"/>
              <a:ext cx="623" cy="713"/>
              <a:chOff x="397" y="2659"/>
              <a:chExt cx="623" cy="713"/>
            </a:xfrm>
          </p:grpSpPr>
          <p:sp>
            <p:nvSpPr>
              <p:cNvPr id="189497" name="Line 57">
                <a:extLst>
                  <a:ext uri="{FF2B5EF4-FFF2-40B4-BE49-F238E27FC236}">
                    <a16:creationId xmlns:a16="http://schemas.microsoft.com/office/drawing/2014/main" id="{75F64F19-3D8B-A809-3AD0-D4741477920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12" y="2659"/>
                <a:ext cx="0" cy="454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9498" name="Line 58">
                <a:extLst>
                  <a:ext uri="{FF2B5EF4-FFF2-40B4-BE49-F238E27FC236}">
                    <a16:creationId xmlns:a16="http://schemas.microsoft.com/office/drawing/2014/main" id="{527E654F-0A6A-197A-65CB-191DA6BBA8D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12" y="3113"/>
                <a:ext cx="408" cy="0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9499" name="Line 59">
                <a:extLst>
                  <a:ext uri="{FF2B5EF4-FFF2-40B4-BE49-F238E27FC236}">
                    <a16:creationId xmlns:a16="http://schemas.microsoft.com/office/drawing/2014/main" id="{758BDBDA-CF81-CC79-B612-D3AB27754B8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97" y="3113"/>
                <a:ext cx="215" cy="259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189500" name="Group 60">
            <a:extLst>
              <a:ext uri="{FF2B5EF4-FFF2-40B4-BE49-F238E27FC236}">
                <a16:creationId xmlns:a16="http://schemas.microsoft.com/office/drawing/2014/main" id="{44D46F3E-1156-5D7D-1E7F-97A586EB32B7}"/>
              </a:ext>
            </a:extLst>
          </p:cNvPr>
          <p:cNvGrpSpPr>
            <a:grpSpLocks/>
          </p:cNvGrpSpPr>
          <p:nvPr/>
        </p:nvGrpSpPr>
        <p:grpSpPr bwMode="auto">
          <a:xfrm>
            <a:off x="5159376" y="3141663"/>
            <a:ext cx="1152525" cy="1871662"/>
            <a:chOff x="3424" y="1752"/>
            <a:chExt cx="817" cy="1315"/>
          </a:xfrm>
        </p:grpSpPr>
        <p:grpSp>
          <p:nvGrpSpPr>
            <p:cNvPr id="189501" name="Group 61">
              <a:extLst>
                <a:ext uri="{FF2B5EF4-FFF2-40B4-BE49-F238E27FC236}">
                  <a16:creationId xmlns:a16="http://schemas.microsoft.com/office/drawing/2014/main" id="{EACB6549-114A-7B87-3E14-BBC49D2F9B9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424" y="1752"/>
              <a:ext cx="817" cy="1315"/>
              <a:chOff x="3651" y="1888"/>
              <a:chExt cx="817" cy="1315"/>
            </a:xfrm>
          </p:grpSpPr>
          <p:sp>
            <p:nvSpPr>
              <p:cNvPr id="189502" name="AutoShape 62">
                <a:extLst>
                  <a:ext uri="{FF2B5EF4-FFF2-40B4-BE49-F238E27FC236}">
                    <a16:creationId xmlns:a16="http://schemas.microsoft.com/office/drawing/2014/main" id="{806E65ED-8EE0-682A-08AA-64E0DB63052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51" y="1888"/>
                <a:ext cx="817" cy="1315"/>
              </a:xfrm>
              <a:prstGeom prst="cube">
                <a:avLst>
                  <a:gd name="adj" fmla="val 25000"/>
                </a:avLst>
              </a:prstGeom>
              <a:solidFill>
                <a:srgbClr val="FFCC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9503" name="Line 63">
                <a:extLst>
                  <a:ext uri="{FF2B5EF4-FFF2-40B4-BE49-F238E27FC236}">
                    <a16:creationId xmlns:a16="http://schemas.microsoft.com/office/drawing/2014/main" id="{3FCFBAA1-0903-72D2-7811-0C29FC60BDE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969" y="2115"/>
                <a:ext cx="0" cy="10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9504" name="Oval 64">
                <a:extLst>
                  <a:ext uri="{FF2B5EF4-FFF2-40B4-BE49-F238E27FC236}">
                    <a16:creationId xmlns:a16="http://schemas.microsoft.com/office/drawing/2014/main" id="{76813C6B-5A95-DB58-1767-448A2518C12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14" y="2659"/>
                <a:ext cx="91" cy="91"/>
              </a:xfrm>
              <a:prstGeom prst="ellipse">
                <a:avLst/>
              </a:prstGeom>
              <a:solidFill>
                <a:srgbClr val="FF6600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9505" name="Oval 65">
                <a:extLst>
                  <a:ext uri="{FF2B5EF4-FFF2-40B4-BE49-F238E27FC236}">
                    <a16:creationId xmlns:a16="http://schemas.microsoft.com/office/drawing/2014/main" id="{F84D8284-2BB0-43E4-7983-8DF3575E7D6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33" y="2659"/>
                <a:ext cx="91" cy="91"/>
              </a:xfrm>
              <a:prstGeom prst="ellipse">
                <a:avLst/>
              </a:prstGeom>
              <a:solidFill>
                <a:srgbClr val="FF6600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89506" name="Group 66">
              <a:extLst>
                <a:ext uri="{FF2B5EF4-FFF2-40B4-BE49-F238E27FC236}">
                  <a16:creationId xmlns:a16="http://schemas.microsoft.com/office/drawing/2014/main" id="{ABFEAE6F-2222-BEEB-6ED9-17E39E196D4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436" y="2341"/>
              <a:ext cx="623" cy="713"/>
              <a:chOff x="397" y="2659"/>
              <a:chExt cx="623" cy="713"/>
            </a:xfrm>
          </p:grpSpPr>
          <p:sp>
            <p:nvSpPr>
              <p:cNvPr id="189507" name="Line 67">
                <a:extLst>
                  <a:ext uri="{FF2B5EF4-FFF2-40B4-BE49-F238E27FC236}">
                    <a16:creationId xmlns:a16="http://schemas.microsoft.com/office/drawing/2014/main" id="{3807A12F-4FB3-3B23-A046-15B3F5E6A2D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12" y="2659"/>
                <a:ext cx="0" cy="454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9508" name="Line 68">
                <a:extLst>
                  <a:ext uri="{FF2B5EF4-FFF2-40B4-BE49-F238E27FC236}">
                    <a16:creationId xmlns:a16="http://schemas.microsoft.com/office/drawing/2014/main" id="{7B14BDEC-1B60-0146-4A9E-737923C9AA1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12" y="3113"/>
                <a:ext cx="408" cy="0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9509" name="Line 69">
                <a:extLst>
                  <a:ext uri="{FF2B5EF4-FFF2-40B4-BE49-F238E27FC236}">
                    <a16:creationId xmlns:a16="http://schemas.microsoft.com/office/drawing/2014/main" id="{46320FE4-B055-771E-32C6-DB5F3371ECD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97" y="3113"/>
                <a:ext cx="215" cy="259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189510" name="Rectangle 70">
            <a:extLst>
              <a:ext uri="{FF2B5EF4-FFF2-40B4-BE49-F238E27FC236}">
                <a16:creationId xmlns:a16="http://schemas.microsoft.com/office/drawing/2014/main" id="{E6B1BD6D-3F4E-A779-F202-625B93394C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24389" y="6070085"/>
            <a:ext cx="2685735" cy="36933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  <a:effectLst/>
        </p:spPr>
        <p:txBody>
          <a:bodyPr wrap="none" anchor="ctr">
            <a:spAutoFit/>
          </a:bodyPr>
          <a:lstStyle/>
          <a:p>
            <a:pPr latinLnBrk="0">
              <a:spcBef>
                <a:spcPct val="0"/>
              </a:spcBef>
              <a:buClrTx/>
              <a:buFontTx/>
              <a:buNone/>
            </a:pPr>
            <a:r>
              <a:rPr kumimoji="0" lang="en-US" altLang="ko-KR">
                <a:solidFill>
                  <a:schemeClr val="tx2"/>
                </a:solidFill>
                <a:latin typeface="Tahoma" panose="020B0604030504040204" pitchFamily="34" charset="0"/>
              </a:rPr>
              <a:t>Local Coordinate System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1B255C3-D55D-6AE5-7A28-51C0B9AA9D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r>
              <a:rPr lang="en-US" altLang="en-US">
                <a:latin typeface="Calibri" panose="020F0502020204030204"/>
                <a:cs typeface="+mn-cs"/>
              </a:rPr>
              <a:t>Amartya Kundu Durjoy, CSE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2">
            <a:extLst>
              <a:ext uri="{FF2B5EF4-FFF2-40B4-BE49-F238E27FC236}">
                <a16:creationId xmlns:a16="http://schemas.microsoft.com/office/drawing/2014/main" id="{093D3F74-DE93-40F5-4EB0-AF9E0735FFD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panose="020B0503020000020004" pitchFamily="34" charset="-127"/>
              </a:rPr>
              <a:t>Coordinate Transformations</a:t>
            </a:r>
          </a:p>
        </p:txBody>
      </p:sp>
      <p:sp>
        <p:nvSpPr>
          <p:cNvPr id="190467" name="Rectangle 3">
            <a:extLst>
              <a:ext uri="{FF2B5EF4-FFF2-40B4-BE49-F238E27FC236}">
                <a16:creationId xmlns:a16="http://schemas.microsoft.com/office/drawing/2014/main" id="{ECC393C3-60DE-BA8C-35F6-990D2727704F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>
                <a:ea typeface="굴림" panose="020B0503020000020004" pitchFamily="34" charset="-127"/>
                <a:sym typeface="Wingdings" panose="05000000000000000000" pitchFamily="2" charset="2"/>
              </a:rPr>
              <a:t>Multiple Coordinate System</a:t>
            </a:r>
          </a:p>
          <a:p>
            <a:pPr lvl="1"/>
            <a:r>
              <a:rPr lang="en-US" altLang="ko-KR" dirty="0">
                <a:ea typeface="굴림" panose="020B0503020000020004" pitchFamily="34" charset="-127"/>
                <a:sym typeface="Wingdings" panose="05000000000000000000" pitchFamily="2" charset="2"/>
              </a:rPr>
              <a:t>Local (modeling) coordinate system </a:t>
            </a:r>
          </a:p>
          <a:p>
            <a:pPr lvl="1"/>
            <a:r>
              <a:rPr lang="en-US" altLang="ko-KR" dirty="0">
                <a:ea typeface="굴림" panose="020B0503020000020004" pitchFamily="34" charset="-127"/>
                <a:sym typeface="Wingdings" panose="05000000000000000000" pitchFamily="2" charset="2"/>
              </a:rPr>
              <a:t>World coordinate scene</a:t>
            </a:r>
          </a:p>
        </p:txBody>
      </p:sp>
      <p:grpSp>
        <p:nvGrpSpPr>
          <p:cNvPr id="190468" name="Group 4">
            <a:extLst>
              <a:ext uri="{FF2B5EF4-FFF2-40B4-BE49-F238E27FC236}">
                <a16:creationId xmlns:a16="http://schemas.microsoft.com/office/drawing/2014/main" id="{7D0FB865-5E15-F004-1E1A-CE327C9245A8}"/>
              </a:ext>
            </a:extLst>
          </p:cNvPr>
          <p:cNvGrpSpPr>
            <a:grpSpLocks/>
          </p:cNvGrpSpPr>
          <p:nvPr/>
        </p:nvGrpSpPr>
        <p:grpSpPr bwMode="auto">
          <a:xfrm>
            <a:off x="4367214" y="2852738"/>
            <a:ext cx="3455987" cy="3168650"/>
            <a:chOff x="3334" y="1661"/>
            <a:chExt cx="2177" cy="1996"/>
          </a:xfrm>
        </p:grpSpPr>
        <p:grpSp>
          <p:nvGrpSpPr>
            <p:cNvPr id="190469" name="Group 5">
              <a:extLst>
                <a:ext uri="{FF2B5EF4-FFF2-40B4-BE49-F238E27FC236}">
                  <a16:creationId xmlns:a16="http://schemas.microsoft.com/office/drawing/2014/main" id="{6C21410E-B9EA-7560-1D21-1853F981D7C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606" y="1661"/>
              <a:ext cx="817" cy="1315"/>
              <a:chOff x="3651" y="1888"/>
              <a:chExt cx="817" cy="1315"/>
            </a:xfrm>
          </p:grpSpPr>
          <p:sp>
            <p:nvSpPr>
              <p:cNvPr id="190470" name="AutoShape 6">
                <a:extLst>
                  <a:ext uri="{FF2B5EF4-FFF2-40B4-BE49-F238E27FC236}">
                    <a16:creationId xmlns:a16="http://schemas.microsoft.com/office/drawing/2014/main" id="{AA5CED08-0222-819D-8F3B-BBEEF130790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51" y="1888"/>
                <a:ext cx="817" cy="1315"/>
              </a:xfrm>
              <a:prstGeom prst="cube">
                <a:avLst>
                  <a:gd name="adj" fmla="val 25000"/>
                </a:avLst>
              </a:prstGeom>
              <a:solidFill>
                <a:srgbClr val="FFCC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0471" name="Line 7">
                <a:extLst>
                  <a:ext uri="{FF2B5EF4-FFF2-40B4-BE49-F238E27FC236}">
                    <a16:creationId xmlns:a16="http://schemas.microsoft.com/office/drawing/2014/main" id="{E0714145-A652-B083-9005-2F01643CCD7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969" y="2115"/>
                <a:ext cx="0" cy="10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0472" name="Oval 8">
                <a:extLst>
                  <a:ext uri="{FF2B5EF4-FFF2-40B4-BE49-F238E27FC236}">
                    <a16:creationId xmlns:a16="http://schemas.microsoft.com/office/drawing/2014/main" id="{048D33F0-6167-92FC-11E5-D05546D2EE0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14" y="2659"/>
                <a:ext cx="91" cy="91"/>
              </a:xfrm>
              <a:prstGeom prst="ellipse">
                <a:avLst/>
              </a:prstGeom>
              <a:solidFill>
                <a:srgbClr val="FF6600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0473" name="Oval 9">
                <a:extLst>
                  <a:ext uri="{FF2B5EF4-FFF2-40B4-BE49-F238E27FC236}">
                    <a16:creationId xmlns:a16="http://schemas.microsoft.com/office/drawing/2014/main" id="{63741A7F-42F0-0886-835B-496FBD05D74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33" y="2659"/>
                <a:ext cx="91" cy="91"/>
              </a:xfrm>
              <a:prstGeom prst="ellipse">
                <a:avLst/>
              </a:prstGeom>
              <a:solidFill>
                <a:srgbClr val="FF6600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90474" name="Group 10">
              <a:extLst>
                <a:ext uri="{FF2B5EF4-FFF2-40B4-BE49-F238E27FC236}">
                  <a16:creationId xmlns:a16="http://schemas.microsoft.com/office/drawing/2014/main" id="{974E61B3-A81A-E666-C61B-F4DD4FA1823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423" y="2432"/>
              <a:ext cx="725" cy="1089"/>
              <a:chOff x="1066" y="2568"/>
              <a:chExt cx="725" cy="1089"/>
            </a:xfrm>
          </p:grpSpPr>
          <p:sp>
            <p:nvSpPr>
              <p:cNvPr id="190475" name="AutoShape 11">
                <a:extLst>
                  <a:ext uri="{FF2B5EF4-FFF2-40B4-BE49-F238E27FC236}">
                    <a16:creationId xmlns:a16="http://schemas.microsoft.com/office/drawing/2014/main" id="{A92C92BE-8C2D-87BB-BA84-38FF23585C9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66" y="3249"/>
                <a:ext cx="136" cy="408"/>
              </a:xfrm>
              <a:prstGeom prst="cube">
                <a:avLst>
                  <a:gd name="adj" fmla="val 25000"/>
                </a:avLst>
              </a:prstGeom>
              <a:solidFill>
                <a:srgbClr val="3366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0476" name="AutoShape 12">
                <a:extLst>
                  <a:ext uri="{FF2B5EF4-FFF2-40B4-BE49-F238E27FC236}">
                    <a16:creationId xmlns:a16="http://schemas.microsoft.com/office/drawing/2014/main" id="{D89A0102-98C5-FDA3-D8AD-3B596A5C613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47" y="3067"/>
                <a:ext cx="136" cy="408"/>
              </a:xfrm>
              <a:prstGeom prst="cube">
                <a:avLst>
                  <a:gd name="adj" fmla="val 25000"/>
                </a:avLst>
              </a:prstGeom>
              <a:solidFill>
                <a:srgbClr val="3366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0477" name="AutoShape 13">
                <a:extLst>
                  <a:ext uri="{FF2B5EF4-FFF2-40B4-BE49-F238E27FC236}">
                    <a16:creationId xmlns:a16="http://schemas.microsoft.com/office/drawing/2014/main" id="{A7324AF8-C7C6-731D-8749-040D2CEA26B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55" y="3067"/>
                <a:ext cx="136" cy="408"/>
              </a:xfrm>
              <a:prstGeom prst="cube">
                <a:avLst>
                  <a:gd name="adj" fmla="val 25000"/>
                </a:avLst>
              </a:prstGeom>
              <a:solidFill>
                <a:srgbClr val="3366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0478" name="AutoShape 14">
                <a:extLst>
                  <a:ext uri="{FF2B5EF4-FFF2-40B4-BE49-F238E27FC236}">
                    <a16:creationId xmlns:a16="http://schemas.microsoft.com/office/drawing/2014/main" id="{54F3536A-FD64-DBAD-08A9-D22FEDD7AE2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74" y="3249"/>
                <a:ext cx="136" cy="408"/>
              </a:xfrm>
              <a:prstGeom prst="cube">
                <a:avLst>
                  <a:gd name="adj" fmla="val 25000"/>
                </a:avLst>
              </a:prstGeom>
              <a:solidFill>
                <a:srgbClr val="3366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0479" name="AutoShape 15">
                <a:extLst>
                  <a:ext uri="{FF2B5EF4-FFF2-40B4-BE49-F238E27FC236}">
                    <a16:creationId xmlns:a16="http://schemas.microsoft.com/office/drawing/2014/main" id="{CABC3C26-9877-82FC-5789-B8DA05320FD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66" y="2976"/>
                <a:ext cx="725" cy="317"/>
              </a:xfrm>
              <a:prstGeom prst="cube">
                <a:avLst>
                  <a:gd name="adj" fmla="val 67954"/>
                </a:avLst>
              </a:prstGeom>
              <a:solidFill>
                <a:srgbClr val="3366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0480" name="AutoShape 16">
                <a:extLst>
                  <a:ext uri="{FF2B5EF4-FFF2-40B4-BE49-F238E27FC236}">
                    <a16:creationId xmlns:a16="http://schemas.microsoft.com/office/drawing/2014/main" id="{705795E2-C770-4D39-52F9-403C37A6208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47" y="2568"/>
                <a:ext cx="544" cy="454"/>
              </a:xfrm>
              <a:prstGeom prst="cube">
                <a:avLst>
                  <a:gd name="adj" fmla="val 8148"/>
                </a:avLst>
              </a:prstGeom>
              <a:solidFill>
                <a:srgbClr val="3366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90481" name="Group 17">
              <a:extLst>
                <a:ext uri="{FF2B5EF4-FFF2-40B4-BE49-F238E27FC236}">
                  <a16:creationId xmlns:a16="http://schemas.microsoft.com/office/drawing/2014/main" id="{7403ABB2-4692-4D97-6012-5B3A4C94033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787" y="2886"/>
              <a:ext cx="1724" cy="771"/>
              <a:chOff x="1474" y="2614"/>
              <a:chExt cx="1724" cy="771"/>
            </a:xfrm>
          </p:grpSpPr>
          <p:sp>
            <p:nvSpPr>
              <p:cNvPr id="190482" name="AutoShape 18">
                <a:extLst>
                  <a:ext uri="{FF2B5EF4-FFF2-40B4-BE49-F238E27FC236}">
                    <a16:creationId xmlns:a16="http://schemas.microsoft.com/office/drawing/2014/main" id="{5ACE2156-DF2E-41EA-C969-282201BB50F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5" y="2886"/>
                <a:ext cx="136" cy="499"/>
              </a:xfrm>
              <a:prstGeom prst="cube">
                <a:avLst>
                  <a:gd name="adj" fmla="val 39560"/>
                </a:avLst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0483" name="AutoShape 19">
                <a:extLst>
                  <a:ext uri="{FF2B5EF4-FFF2-40B4-BE49-F238E27FC236}">
                    <a16:creationId xmlns:a16="http://schemas.microsoft.com/office/drawing/2014/main" id="{90CB0989-A095-1C1A-C1E8-18AC5A36018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62" y="2659"/>
                <a:ext cx="136" cy="499"/>
              </a:xfrm>
              <a:prstGeom prst="cube">
                <a:avLst>
                  <a:gd name="adj" fmla="val 39560"/>
                </a:avLst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0484" name="AutoShape 20">
                <a:extLst>
                  <a:ext uri="{FF2B5EF4-FFF2-40B4-BE49-F238E27FC236}">
                    <a16:creationId xmlns:a16="http://schemas.microsoft.com/office/drawing/2014/main" id="{E133D748-E7CB-3208-CC74-DF042EE825A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46" y="2659"/>
                <a:ext cx="136" cy="499"/>
              </a:xfrm>
              <a:prstGeom prst="cube">
                <a:avLst>
                  <a:gd name="adj" fmla="val 39560"/>
                </a:avLst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0485" name="AutoShape 21">
                <a:extLst>
                  <a:ext uri="{FF2B5EF4-FFF2-40B4-BE49-F238E27FC236}">
                    <a16:creationId xmlns:a16="http://schemas.microsoft.com/office/drawing/2014/main" id="{847DB769-5C30-B50D-7FF7-20BFF52570D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74" y="2886"/>
                <a:ext cx="136" cy="499"/>
              </a:xfrm>
              <a:prstGeom prst="cube">
                <a:avLst>
                  <a:gd name="adj" fmla="val 39560"/>
                </a:avLst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0486" name="AutoShape 22">
                <a:extLst>
                  <a:ext uri="{FF2B5EF4-FFF2-40B4-BE49-F238E27FC236}">
                    <a16:creationId xmlns:a16="http://schemas.microsoft.com/office/drawing/2014/main" id="{A72C7698-6B11-31FD-A00F-3D46FFDC529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74" y="2614"/>
                <a:ext cx="1724" cy="362"/>
              </a:xfrm>
              <a:prstGeom prst="cube">
                <a:avLst>
                  <a:gd name="adj" fmla="val 79412"/>
                </a:avLst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90487" name="Group 23">
              <a:extLst>
                <a:ext uri="{FF2B5EF4-FFF2-40B4-BE49-F238E27FC236}">
                  <a16:creationId xmlns:a16="http://schemas.microsoft.com/office/drawing/2014/main" id="{1FC68A67-788C-FB1D-8497-C26B3762609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334" y="1797"/>
              <a:ext cx="1315" cy="1452"/>
              <a:chOff x="397" y="2659"/>
              <a:chExt cx="623" cy="713"/>
            </a:xfrm>
          </p:grpSpPr>
          <p:sp>
            <p:nvSpPr>
              <p:cNvPr id="190488" name="Line 24">
                <a:extLst>
                  <a:ext uri="{FF2B5EF4-FFF2-40B4-BE49-F238E27FC236}">
                    <a16:creationId xmlns:a16="http://schemas.microsoft.com/office/drawing/2014/main" id="{96B875DD-BD14-D8F1-5ACD-88AE3BE7732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12" y="2659"/>
                <a:ext cx="0" cy="454"/>
              </a:xfrm>
              <a:prstGeom prst="line">
                <a:avLst/>
              </a:prstGeom>
              <a:noFill/>
              <a:ln w="28575">
                <a:solidFill>
                  <a:srgbClr val="0000FF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0489" name="Line 25">
                <a:extLst>
                  <a:ext uri="{FF2B5EF4-FFF2-40B4-BE49-F238E27FC236}">
                    <a16:creationId xmlns:a16="http://schemas.microsoft.com/office/drawing/2014/main" id="{FBD17FF4-FF29-3983-E888-524345AC9DC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12" y="3113"/>
                <a:ext cx="408" cy="0"/>
              </a:xfrm>
              <a:prstGeom prst="line">
                <a:avLst/>
              </a:prstGeom>
              <a:noFill/>
              <a:ln w="28575">
                <a:solidFill>
                  <a:srgbClr val="0000FF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0490" name="Line 26">
                <a:extLst>
                  <a:ext uri="{FF2B5EF4-FFF2-40B4-BE49-F238E27FC236}">
                    <a16:creationId xmlns:a16="http://schemas.microsoft.com/office/drawing/2014/main" id="{1176FC33-4A49-809B-726D-DBD39B23CFC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97" y="3113"/>
                <a:ext cx="215" cy="259"/>
              </a:xfrm>
              <a:prstGeom prst="line">
                <a:avLst/>
              </a:prstGeom>
              <a:noFill/>
              <a:ln w="28575">
                <a:solidFill>
                  <a:srgbClr val="0000FF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190491" name="Rectangle 27">
            <a:extLst>
              <a:ext uri="{FF2B5EF4-FFF2-40B4-BE49-F238E27FC236}">
                <a16:creationId xmlns:a16="http://schemas.microsoft.com/office/drawing/2014/main" id="{8678A87B-9AE8-0146-2FA4-916ECAD22E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13275" y="6070085"/>
            <a:ext cx="2700035" cy="36933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  <a:effectLst/>
        </p:spPr>
        <p:txBody>
          <a:bodyPr wrap="none" anchor="ctr">
            <a:spAutoFit/>
          </a:bodyPr>
          <a:lstStyle/>
          <a:p>
            <a:pPr latinLnBrk="0">
              <a:spcBef>
                <a:spcPct val="0"/>
              </a:spcBef>
              <a:buClrTx/>
              <a:buFontTx/>
              <a:buNone/>
            </a:pPr>
            <a:r>
              <a:rPr kumimoji="0" lang="en-US" altLang="ko-KR">
                <a:solidFill>
                  <a:schemeClr val="tx2"/>
                </a:solidFill>
                <a:latin typeface="Tahoma" panose="020B0604030504040204" pitchFamily="34" charset="0"/>
              </a:rPr>
              <a:t>Word Coordinate System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B3170A0-4930-5182-81E3-FD19737DA8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r>
              <a:rPr lang="en-US" altLang="en-US">
                <a:latin typeface="Calibri" panose="020F0502020204030204"/>
                <a:cs typeface="+mn-cs"/>
              </a:rPr>
              <a:t>Amartya Kundu Durjoy, CSE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Rectangle 2">
            <a:extLst>
              <a:ext uri="{FF2B5EF4-FFF2-40B4-BE49-F238E27FC236}">
                <a16:creationId xmlns:a16="http://schemas.microsoft.com/office/drawing/2014/main" id="{2DDAC674-912E-3D53-62DF-556A477B020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panose="020B0503020000020004" pitchFamily="34" charset="-127"/>
              </a:rPr>
              <a:t>Coordinate Transformations</a:t>
            </a:r>
          </a:p>
        </p:txBody>
      </p:sp>
      <p:sp>
        <p:nvSpPr>
          <p:cNvPr id="191491" name="Rectangle 3">
            <a:extLst>
              <a:ext uri="{FF2B5EF4-FFF2-40B4-BE49-F238E27FC236}">
                <a16:creationId xmlns:a16="http://schemas.microsoft.com/office/drawing/2014/main" id="{5E0FD872-C281-067A-E198-4D31B1CBFAAE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>
                <a:ea typeface="굴림" panose="020B0503020000020004" pitchFamily="34" charset="-127"/>
              </a:rPr>
              <a:t>Example – Simulation of Tractor movement</a:t>
            </a:r>
          </a:p>
          <a:p>
            <a:pPr lvl="1"/>
            <a:r>
              <a:rPr lang="en-US" altLang="ko-KR">
                <a:ea typeface="굴림" panose="020B0503020000020004" pitchFamily="34" charset="-127"/>
              </a:rPr>
              <a:t>As tractor moves, </a:t>
            </a:r>
            <a:r>
              <a:rPr lang="en-US" altLang="ko-KR" b="1">
                <a:solidFill>
                  <a:schemeClr val="accent2"/>
                </a:solidFill>
                <a:ea typeface="굴림" panose="020B0503020000020004" pitchFamily="34" charset="-127"/>
              </a:rPr>
              <a:t>tractor coordinate system</a:t>
            </a:r>
            <a:r>
              <a:rPr lang="en-US" altLang="ko-KR">
                <a:ea typeface="굴림" panose="020B0503020000020004" pitchFamily="34" charset="-127"/>
              </a:rPr>
              <a:t> and </a:t>
            </a:r>
            <a:r>
              <a:rPr lang="en-US" altLang="ko-KR" b="1">
                <a:solidFill>
                  <a:schemeClr val="accent2"/>
                </a:solidFill>
                <a:ea typeface="굴림" panose="020B0503020000020004" pitchFamily="34" charset="-127"/>
              </a:rPr>
              <a:t>front-wheel coordinate system</a:t>
            </a:r>
            <a:r>
              <a:rPr lang="en-US" altLang="ko-KR">
                <a:ea typeface="굴림" panose="020B0503020000020004" pitchFamily="34" charset="-127"/>
              </a:rPr>
              <a:t> </a:t>
            </a:r>
            <a:r>
              <a:rPr lang="en-US" altLang="ko-KR" u="sng">
                <a:ea typeface="굴림" panose="020B0503020000020004" pitchFamily="34" charset="-127"/>
              </a:rPr>
              <a:t>move</a:t>
            </a:r>
            <a:r>
              <a:rPr lang="en-US" altLang="ko-KR">
                <a:ea typeface="굴림" panose="020B0503020000020004" pitchFamily="34" charset="-127"/>
              </a:rPr>
              <a:t> in world coordinate system</a:t>
            </a:r>
          </a:p>
          <a:p>
            <a:pPr lvl="1"/>
            <a:r>
              <a:rPr lang="en-US" altLang="ko-KR" b="1">
                <a:solidFill>
                  <a:schemeClr val="accent2"/>
                </a:solidFill>
                <a:ea typeface="굴림" panose="020B0503020000020004" pitchFamily="34" charset="-127"/>
              </a:rPr>
              <a:t>Front wheels</a:t>
            </a:r>
            <a:r>
              <a:rPr lang="en-US" altLang="ko-KR">
                <a:ea typeface="굴림" panose="020B0503020000020004" pitchFamily="34" charset="-127"/>
              </a:rPr>
              <a:t> </a:t>
            </a:r>
            <a:r>
              <a:rPr lang="en-US" altLang="ko-KR" u="sng">
                <a:ea typeface="굴림" panose="020B0503020000020004" pitchFamily="34" charset="-127"/>
              </a:rPr>
              <a:t>rotate</a:t>
            </a:r>
            <a:r>
              <a:rPr lang="en-US" altLang="ko-KR">
                <a:ea typeface="굴림" panose="020B0503020000020004" pitchFamily="34" charset="-127"/>
              </a:rPr>
              <a:t> in wheel coordinate system</a:t>
            </a:r>
          </a:p>
          <a:p>
            <a:pPr lvl="1"/>
            <a:endParaRPr lang="en-US" altLang="ko-KR">
              <a:ea typeface="굴림" panose="020B0503020000020004" pitchFamily="34" charset="-127"/>
            </a:endParaRPr>
          </a:p>
        </p:txBody>
      </p:sp>
      <p:pic>
        <p:nvPicPr>
          <p:cNvPr id="191494" name="Picture 6">
            <a:extLst>
              <a:ext uri="{FF2B5EF4-FFF2-40B4-BE49-F238E27FC236}">
                <a16:creationId xmlns:a16="http://schemas.microsoft.com/office/drawing/2014/main" id="{D85F362F-5648-E538-E824-0CEC2D8A28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5750" y="3789364"/>
            <a:ext cx="4000500" cy="2490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7A38C4C-8DD2-9087-AD28-1A2B3723EF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r>
              <a:rPr lang="en-US" altLang="en-US">
                <a:latin typeface="Calibri" panose="020F0502020204030204"/>
                <a:cs typeface="+mn-cs"/>
              </a:rPr>
              <a:t>Amartya Kundu Durjoy, CSE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2">
            <a:extLst>
              <a:ext uri="{FF2B5EF4-FFF2-40B4-BE49-F238E27FC236}">
                <a16:creationId xmlns:a16="http://schemas.microsoft.com/office/drawing/2014/main" id="{79F2EB43-A30E-1641-F3A0-894A2DE9766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panose="020B0503020000020004" pitchFamily="34" charset="-127"/>
              </a:rPr>
              <a:t>Coordinate Transformations</a:t>
            </a:r>
          </a:p>
        </p:txBody>
      </p:sp>
      <p:sp>
        <p:nvSpPr>
          <p:cNvPr id="169987" name="Rectangle 3">
            <a:extLst>
              <a:ext uri="{FF2B5EF4-FFF2-40B4-BE49-F238E27FC236}">
                <a16:creationId xmlns:a16="http://schemas.microsoft.com/office/drawing/2014/main" id="{0EDD61B7-3DF2-0F3E-31F0-5CBCB30217B4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sz="2400" dirty="0">
                <a:ea typeface="굴림" panose="020B0503020000020004" pitchFamily="34" charset="-127"/>
                <a:sym typeface="Wingdings" panose="05000000000000000000" pitchFamily="2" charset="2"/>
              </a:rPr>
              <a:t>Transformation of an Object Description from One Coordinate System to Another</a:t>
            </a:r>
          </a:p>
          <a:p>
            <a:r>
              <a:rPr lang="en-US" altLang="ko-KR" sz="2400" dirty="0">
                <a:ea typeface="굴림" panose="020B0503020000020004" pitchFamily="34" charset="-127"/>
                <a:sym typeface="Wingdings" panose="05000000000000000000" pitchFamily="2" charset="2"/>
              </a:rPr>
              <a:t>Transformation Matrix</a:t>
            </a:r>
          </a:p>
          <a:p>
            <a:pPr lvl="1"/>
            <a:r>
              <a:rPr lang="en-US" altLang="ko-KR" sz="2000" dirty="0">
                <a:ea typeface="굴림" panose="020B0503020000020004" pitchFamily="34" charset="-127"/>
                <a:sym typeface="Wingdings" panose="05000000000000000000" pitchFamily="2" charset="2"/>
              </a:rPr>
              <a:t>Bring the two coordinates systems into alignment</a:t>
            </a:r>
          </a:p>
          <a:p>
            <a:pPr lvl="1">
              <a:buFont typeface="Wingdings" panose="05000000000000000000" pitchFamily="2" charset="2"/>
              <a:buNone/>
            </a:pPr>
            <a:r>
              <a:rPr lang="en-US" altLang="ko-KR" sz="2000" dirty="0">
                <a:solidFill>
                  <a:schemeClr val="accent2"/>
                </a:solidFill>
                <a:ea typeface="굴림" panose="020B0503020000020004" pitchFamily="34" charset="-127"/>
                <a:sym typeface="Wingdings" panose="05000000000000000000" pitchFamily="2" charset="2"/>
              </a:rPr>
              <a:t>1. Translation</a:t>
            </a:r>
          </a:p>
        </p:txBody>
      </p:sp>
      <p:grpSp>
        <p:nvGrpSpPr>
          <p:cNvPr id="169988" name="Group 4">
            <a:extLst>
              <a:ext uri="{FF2B5EF4-FFF2-40B4-BE49-F238E27FC236}">
                <a16:creationId xmlns:a16="http://schemas.microsoft.com/office/drawing/2014/main" id="{4D35FDAF-1589-730E-EC8B-6C043EDDAC7C}"/>
              </a:ext>
            </a:extLst>
          </p:cNvPr>
          <p:cNvGrpSpPr>
            <a:grpSpLocks/>
          </p:cNvGrpSpPr>
          <p:nvPr/>
        </p:nvGrpSpPr>
        <p:grpSpPr bwMode="auto">
          <a:xfrm>
            <a:off x="2135189" y="4349750"/>
            <a:ext cx="1920875" cy="1604167"/>
            <a:chOff x="384" y="2784"/>
            <a:chExt cx="1500" cy="1213"/>
          </a:xfrm>
        </p:grpSpPr>
        <p:sp>
          <p:nvSpPr>
            <p:cNvPr id="169989" name="Line 5">
              <a:extLst>
                <a:ext uri="{FF2B5EF4-FFF2-40B4-BE49-F238E27FC236}">
                  <a16:creationId xmlns:a16="http://schemas.microsoft.com/office/drawing/2014/main" id="{736B2703-E4A6-D9EF-EB5D-59C55BD1464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04" y="2832"/>
              <a:ext cx="0" cy="720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9990" name="Line 6">
              <a:extLst>
                <a:ext uri="{FF2B5EF4-FFF2-40B4-BE49-F238E27FC236}">
                  <a16:creationId xmlns:a16="http://schemas.microsoft.com/office/drawing/2014/main" id="{D853C169-9DD0-8AD1-CDDF-42B49507C9E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04" y="3552"/>
              <a:ext cx="768" cy="0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9991" name="Line 7">
              <a:extLst>
                <a:ext uri="{FF2B5EF4-FFF2-40B4-BE49-F238E27FC236}">
                  <a16:creationId xmlns:a16="http://schemas.microsoft.com/office/drawing/2014/main" id="{EE9B22F4-797A-279B-C3D1-09F4620D66A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76" y="3552"/>
              <a:ext cx="528" cy="384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9992" name="Text Box 8">
              <a:extLst>
                <a:ext uri="{FF2B5EF4-FFF2-40B4-BE49-F238E27FC236}">
                  <a16:creationId xmlns:a16="http://schemas.microsoft.com/office/drawing/2014/main" id="{FEE4C413-1770-82D7-35C0-A188AFDF779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22" y="3529"/>
              <a:ext cx="262" cy="3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latinLnBrk="0">
                <a:spcBef>
                  <a:spcPct val="0"/>
                </a:spcBef>
                <a:buClrTx/>
                <a:buFontTx/>
                <a:buNone/>
              </a:pPr>
              <a:r>
                <a:rPr lang="en-US" altLang="ko-KR" sz="2400">
                  <a:solidFill>
                    <a:schemeClr val="tx2"/>
                  </a:solidFill>
                </a:rPr>
                <a:t>x</a:t>
              </a:r>
            </a:p>
          </p:txBody>
        </p:sp>
        <p:sp>
          <p:nvSpPr>
            <p:cNvPr id="169993" name="Text Box 9">
              <a:extLst>
                <a:ext uri="{FF2B5EF4-FFF2-40B4-BE49-F238E27FC236}">
                  <a16:creationId xmlns:a16="http://schemas.microsoft.com/office/drawing/2014/main" id="{23CA4078-D419-F3A8-410E-827E65FF3C1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54" y="2784"/>
              <a:ext cx="263" cy="3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latinLnBrk="0">
                <a:spcBef>
                  <a:spcPct val="0"/>
                </a:spcBef>
                <a:buClrTx/>
                <a:buFontTx/>
                <a:buNone/>
              </a:pPr>
              <a:r>
                <a:rPr lang="en-US" altLang="ko-KR" sz="2400">
                  <a:solidFill>
                    <a:schemeClr val="tx2"/>
                  </a:solidFill>
                </a:rPr>
                <a:t>y</a:t>
              </a:r>
            </a:p>
          </p:txBody>
        </p:sp>
        <p:sp>
          <p:nvSpPr>
            <p:cNvPr id="169994" name="Text Box 10">
              <a:extLst>
                <a:ext uri="{FF2B5EF4-FFF2-40B4-BE49-F238E27FC236}">
                  <a16:creationId xmlns:a16="http://schemas.microsoft.com/office/drawing/2014/main" id="{BD25BF39-D499-3968-EC0C-9C99FD5D4EA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4" y="3648"/>
              <a:ext cx="264" cy="34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latinLnBrk="0">
                <a:spcBef>
                  <a:spcPct val="0"/>
                </a:spcBef>
                <a:buClrTx/>
                <a:buFontTx/>
                <a:buNone/>
              </a:pPr>
              <a:r>
                <a:rPr lang="en-US" altLang="ko-KR" sz="2400">
                  <a:solidFill>
                    <a:schemeClr val="tx2"/>
                  </a:solidFill>
                </a:rPr>
                <a:t>z</a:t>
              </a:r>
            </a:p>
          </p:txBody>
        </p:sp>
        <p:sp>
          <p:nvSpPr>
            <p:cNvPr id="169995" name="Oval 11">
              <a:extLst>
                <a:ext uri="{FF2B5EF4-FFF2-40B4-BE49-F238E27FC236}">
                  <a16:creationId xmlns:a16="http://schemas.microsoft.com/office/drawing/2014/main" id="{FDFC3FFC-16C3-EBE8-DAFB-C03CB1BE27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56" y="3504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9996" name="Text Box 12">
              <a:extLst>
                <a:ext uri="{FF2B5EF4-FFF2-40B4-BE49-F238E27FC236}">
                  <a16:creationId xmlns:a16="http://schemas.microsoft.com/office/drawing/2014/main" id="{DE4D9E77-0F9D-C3C1-0887-8B53B3F2CF7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34" y="3583"/>
              <a:ext cx="665" cy="2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latinLnBrk="0">
                <a:spcBef>
                  <a:spcPct val="0"/>
                </a:spcBef>
                <a:buClrTx/>
                <a:buFontTx/>
                <a:buNone/>
              </a:pPr>
              <a:r>
                <a:rPr kumimoji="0" lang="en-US" altLang="ko-KR">
                  <a:solidFill>
                    <a:schemeClr val="tx2"/>
                  </a:solidFill>
                </a:rPr>
                <a:t>(0,0,0)</a:t>
              </a:r>
            </a:p>
          </p:txBody>
        </p:sp>
      </p:grpSp>
      <p:sp>
        <p:nvSpPr>
          <p:cNvPr id="170028" name="Freeform 44">
            <a:extLst>
              <a:ext uri="{FF2B5EF4-FFF2-40B4-BE49-F238E27FC236}">
                <a16:creationId xmlns:a16="http://schemas.microsoft.com/office/drawing/2014/main" id="{846DB09C-655F-5A5D-FAE4-45407AFF6F62}"/>
              </a:ext>
            </a:extLst>
          </p:cNvPr>
          <p:cNvSpPr>
            <a:spLocks/>
          </p:cNvSpPr>
          <p:nvPr/>
        </p:nvSpPr>
        <p:spPr bwMode="auto">
          <a:xfrm rot="-1381363">
            <a:off x="2998788" y="4437063"/>
            <a:ext cx="1797050" cy="576262"/>
          </a:xfrm>
          <a:custGeom>
            <a:avLst/>
            <a:gdLst>
              <a:gd name="T0" fmla="*/ 1951 w 1951"/>
              <a:gd name="T1" fmla="*/ 326 h 326"/>
              <a:gd name="T2" fmla="*/ 1270 w 1951"/>
              <a:gd name="T3" fmla="*/ 8 h 326"/>
              <a:gd name="T4" fmla="*/ 0 w 1951"/>
              <a:gd name="T5" fmla="*/ 280 h 3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951" h="326">
                <a:moveTo>
                  <a:pt x="1951" y="326"/>
                </a:moveTo>
                <a:cubicBezTo>
                  <a:pt x="1773" y="171"/>
                  <a:pt x="1595" y="16"/>
                  <a:pt x="1270" y="8"/>
                </a:cubicBezTo>
                <a:cubicBezTo>
                  <a:pt x="945" y="0"/>
                  <a:pt x="472" y="140"/>
                  <a:pt x="0" y="280"/>
                </a:cubicBezTo>
              </a:path>
            </a:pathLst>
          </a:custGeom>
          <a:noFill/>
          <a:ln w="38100" cap="flat" cmpd="sng">
            <a:solidFill>
              <a:schemeClr val="tx2"/>
            </a:solidFill>
            <a:prstDash val="sysDot"/>
            <a:round/>
            <a:headEnd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70013" name="Group 29">
            <a:extLst>
              <a:ext uri="{FF2B5EF4-FFF2-40B4-BE49-F238E27FC236}">
                <a16:creationId xmlns:a16="http://schemas.microsoft.com/office/drawing/2014/main" id="{F8DF48E3-3F9E-4EC6-9D26-66D474BC5104}"/>
              </a:ext>
            </a:extLst>
          </p:cNvPr>
          <p:cNvGrpSpPr>
            <a:grpSpLocks/>
          </p:cNvGrpSpPr>
          <p:nvPr/>
        </p:nvGrpSpPr>
        <p:grpSpPr bwMode="auto">
          <a:xfrm>
            <a:off x="3935412" y="3573465"/>
            <a:ext cx="2383326" cy="1897969"/>
            <a:chOff x="2161" y="2736"/>
            <a:chExt cx="1767" cy="1395"/>
          </a:xfrm>
        </p:grpSpPr>
        <p:sp>
          <p:nvSpPr>
            <p:cNvPr id="170014" name="Line 30">
              <a:extLst>
                <a:ext uri="{FF2B5EF4-FFF2-40B4-BE49-F238E27FC236}">
                  <a16:creationId xmlns:a16="http://schemas.microsoft.com/office/drawing/2014/main" id="{2533C527-AC36-4436-EB84-58266F397D8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905" y="3264"/>
              <a:ext cx="720" cy="288"/>
            </a:xfrm>
            <a:prstGeom prst="line">
              <a:avLst/>
            </a:prstGeom>
            <a:noFill/>
            <a:ln w="28575">
              <a:solidFill>
                <a:srgbClr val="FF993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0015" name="Line 31">
              <a:extLst>
                <a:ext uri="{FF2B5EF4-FFF2-40B4-BE49-F238E27FC236}">
                  <a16:creationId xmlns:a16="http://schemas.microsoft.com/office/drawing/2014/main" id="{DD852E31-5B0A-47B1-ABDE-D4C3E37E10F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617" y="2832"/>
              <a:ext cx="288" cy="768"/>
            </a:xfrm>
            <a:prstGeom prst="line">
              <a:avLst/>
            </a:prstGeom>
            <a:noFill/>
            <a:ln w="28575">
              <a:solidFill>
                <a:srgbClr val="FF993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0016" name="Line 32">
              <a:extLst>
                <a:ext uri="{FF2B5EF4-FFF2-40B4-BE49-F238E27FC236}">
                  <a16:creationId xmlns:a16="http://schemas.microsoft.com/office/drawing/2014/main" id="{9CAD33CE-E607-BA37-026A-1B40F89CBCC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521" y="3552"/>
              <a:ext cx="384" cy="528"/>
            </a:xfrm>
            <a:prstGeom prst="line">
              <a:avLst/>
            </a:prstGeom>
            <a:noFill/>
            <a:ln w="28575">
              <a:solidFill>
                <a:srgbClr val="FF993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0017" name="Line 33">
              <a:extLst>
                <a:ext uri="{FF2B5EF4-FFF2-40B4-BE49-F238E27FC236}">
                  <a16:creationId xmlns:a16="http://schemas.microsoft.com/office/drawing/2014/main" id="{808AA13E-3C92-1067-D9E3-4AD2F1B2C296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0274852" flipV="1">
              <a:off x="2882" y="3495"/>
              <a:ext cx="311" cy="8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0018" name="Line 34">
              <a:extLst>
                <a:ext uri="{FF2B5EF4-FFF2-40B4-BE49-F238E27FC236}">
                  <a16:creationId xmlns:a16="http://schemas.microsoft.com/office/drawing/2014/main" id="{C762F1E0-9A0D-4785-18B5-B2EC7CFBEC7B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1325148">
              <a:off x="2828" y="3212"/>
              <a:ext cx="0" cy="363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0019" name="Line 35">
              <a:extLst>
                <a:ext uri="{FF2B5EF4-FFF2-40B4-BE49-F238E27FC236}">
                  <a16:creationId xmlns:a16="http://schemas.microsoft.com/office/drawing/2014/main" id="{96C4358A-1A3F-0A9F-7FA4-ABA28A6CB2DD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0274852" flipH="1">
              <a:off x="2664" y="3608"/>
              <a:ext cx="276" cy="186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0020" name="Oval 36">
              <a:extLst>
                <a:ext uri="{FF2B5EF4-FFF2-40B4-BE49-F238E27FC236}">
                  <a16:creationId xmlns:a16="http://schemas.microsoft.com/office/drawing/2014/main" id="{4B8F29C7-8E62-920A-DCE3-2C2F173A4038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1325148">
              <a:off x="2848" y="3515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0021" name="Text Box 37">
              <a:extLst>
                <a:ext uri="{FF2B5EF4-FFF2-40B4-BE49-F238E27FC236}">
                  <a16:creationId xmlns:a16="http://schemas.microsoft.com/office/drawing/2014/main" id="{A3B4B48A-4368-E26B-2DF0-779573BAD46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78" y="2736"/>
              <a:ext cx="302" cy="33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latinLnBrk="0">
                <a:spcBef>
                  <a:spcPct val="0"/>
                </a:spcBef>
                <a:buClrTx/>
                <a:buFontTx/>
                <a:buNone/>
              </a:pPr>
              <a:r>
                <a:rPr lang="en-US" altLang="ko-KR" sz="2400">
                  <a:solidFill>
                    <a:srgbClr val="FF9933"/>
                  </a:solidFill>
                </a:rPr>
                <a:t>y’</a:t>
              </a:r>
            </a:p>
          </p:txBody>
        </p:sp>
        <p:sp>
          <p:nvSpPr>
            <p:cNvPr id="170022" name="Text Box 38">
              <a:extLst>
                <a:ext uri="{FF2B5EF4-FFF2-40B4-BE49-F238E27FC236}">
                  <a16:creationId xmlns:a16="http://schemas.microsoft.com/office/drawing/2014/main" id="{A6C3D9E4-4D5F-A239-3605-B8B9C8EB737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81" y="3792"/>
              <a:ext cx="302" cy="33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latinLnBrk="0">
                <a:spcBef>
                  <a:spcPct val="0"/>
                </a:spcBef>
                <a:buClrTx/>
                <a:buFontTx/>
                <a:buNone/>
              </a:pPr>
              <a:r>
                <a:rPr lang="en-US" altLang="ko-KR" sz="2400">
                  <a:solidFill>
                    <a:srgbClr val="FF9933"/>
                  </a:solidFill>
                </a:rPr>
                <a:t>z’</a:t>
              </a:r>
            </a:p>
          </p:txBody>
        </p:sp>
        <p:sp>
          <p:nvSpPr>
            <p:cNvPr id="170023" name="Text Box 39">
              <a:extLst>
                <a:ext uri="{FF2B5EF4-FFF2-40B4-BE49-F238E27FC236}">
                  <a16:creationId xmlns:a16="http://schemas.microsoft.com/office/drawing/2014/main" id="{B6961118-5C63-C988-19A2-34F36FB55C2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26" y="3072"/>
              <a:ext cx="302" cy="33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latinLnBrk="0">
                <a:spcBef>
                  <a:spcPct val="0"/>
                </a:spcBef>
                <a:buClrTx/>
                <a:buFontTx/>
                <a:buNone/>
              </a:pPr>
              <a:r>
                <a:rPr lang="en-US" altLang="ko-KR" sz="2400">
                  <a:solidFill>
                    <a:srgbClr val="FF9933"/>
                  </a:solidFill>
                </a:rPr>
                <a:t>x’</a:t>
              </a:r>
            </a:p>
          </p:txBody>
        </p:sp>
        <p:sp>
          <p:nvSpPr>
            <p:cNvPr id="170024" name="Text Box 40">
              <a:extLst>
                <a:ext uri="{FF2B5EF4-FFF2-40B4-BE49-F238E27FC236}">
                  <a16:creationId xmlns:a16="http://schemas.microsoft.com/office/drawing/2014/main" id="{59A949B5-1FD7-48A2-A346-CC46FB4FCF0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73" y="3168"/>
              <a:ext cx="392" cy="33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latinLnBrk="0">
                <a:spcBef>
                  <a:spcPct val="0"/>
                </a:spcBef>
                <a:buClrTx/>
                <a:buFontTx/>
                <a:buNone/>
              </a:pPr>
              <a:r>
                <a:rPr lang="en-US" altLang="ko-KR" sz="2400" b="1">
                  <a:solidFill>
                    <a:srgbClr val="FF0000"/>
                  </a:solidFill>
                </a:rPr>
                <a:t>u</a:t>
              </a:r>
              <a:r>
                <a:rPr kumimoji="0" lang="en-US" altLang="ko-KR" b="1">
                  <a:solidFill>
                    <a:srgbClr val="FF0000"/>
                  </a:solidFill>
                </a:rPr>
                <a:t>'</a:t>
              </a:r>
              <a:r>
                <a:rPr lang="en-US" altLang="ko-KR" sz="2400" baseline="-25000">
                  <a:solidFill>
                    <a:srgbClr val="FF0000"/>
                  </a:solidFill>
                </a:rPr>
                <a:t>y</a:t>
              </a:r>
            </a:p>
          </p:txBody>
        </p:sp>
        <p:sp>
          <p:nvSpPr>
            <p:cNvPr id="170025" name="Text Box 41">
              <a:extLst>
                <a:ext uri="{FF2B5EF4-FFF2-40B4-BE49-F238E27FC236}">
                  <a16:creationId xmlns:a16="http://schemas.microsoft.com/office/drawing/2014/main" id="{E668A5D6-600A-6D73-E30F-2E87784E64F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61" y="3696"/>
              <a:ext cx="392" cy="33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latinLnBrk="0">
                <a:spcBef>
                  <a:spcPct val="0"/>
                </a:spcBef>
                <a:buClrTx/>
                <a:buFontTx/>
                <a:buNone/>
              </a:pPr>
              <a:r>
                <a:rPr lang="en-US" altLang="ko-KR" sz="2400" b="1">
                  <a:solidFill>
                    <a:srgbClr val="FF0000"/>
                  </a:solidFill>
                </a:rPr>
                <a:t>u</a:t>
              </a:r>
              <a:r>
                <a:rPr kumimoji="0" lang="en-US" altLang="ko-KR" b="1">
                  <a:solidFill>
                    <a:srgbClr val="FF0000"/>
                  </a:solidFill>
                </a:rPr>
                <a:t>'</a:t>
              </a:r>
              <a:r>
                <a:rPr lang="en-US" altLang="ko-KR" sz="2400" baseline="-25000">
                  <a:solidFill>
                    <a:srgbClr val="FF0000"/>
                  </a:solidFill>
                </a:rPr>
                <a:t>z</a:t>
              </a:r>
            </a:p>
          </p:txBody>
        </p:sp>
        <p:sp>
          <p:nvSpPr>
            <p:cNvPr id="170026" name="Text Box 42">
              <a:extLst>
                <a:ext uri="{FF2B5EF4-FFF2-40B4-BE49-F238E27FC236}">
                  <a16:creationId xmlns:a16="http://schemas.microsoft.com/office/drawing/2014/main" id="{B1BC1FE8-0241-BE5B-C32C-E4312C925D2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45" y="3360"/>
              <a:ext cx="392" cy="33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latinLnBrk="0">
                <a:spcBef>
                  <a:spcPct val="0"/>
                </a:spcBef>
                <a:buClrTx/>
                <a:buFontTx/>
                <a:buNone/>
              </a:pPr>
              <a:r>
                <a:rPr lang="en-US" altLang="ko-KR" sz="2400" b="1">
                  <a:solidFill>
                    <a:srgbClr val="FF0000"/>
                  </a:solidFill>
                </a:rPr>
                <a:t>u</a:t>
              </a:r>
              <a:r>
                <a:rPr kumimoji="0" lang="en-US" altLang="ko-KR" b="1">
                  <a:solidFill>
                    <a:srgbClr val="FF0000"/>
                  </a:solidFill>
                </a:rPr>
                <a:t>'</a:t>
              </a:r>
              <a:r>
                <a:rPr lang="en-US" altLang="ko-KR" sz="2400" baseline="-25000">
                  <a:solidFill>
                    <a:srgbClr val="FF0000"/>
                  </a:solidFill>
                </a:rPr>
                <a:t>x</a:t>
              </a:r>
            </a:p>
          </p:txBody>
        </p:sp>
        <p:sp>
          <p:nvSpPr>
            <p:cNvPr id="170027" name="Text Box 43">
              <a:extLst>
                <a:ext uri="{FF2B5EF4-FFF2-40B4-BE49-F238E27FC236}">
                  <a16:creationId xmlns:a16="http://schemas.microsoft.com/office/drawing/2014/main" id="{06D1FE98-9B4D-711E-7965-2685644A1BC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61" y="3408"/>
              <a:ext cx="792" cy="27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latinLnBrk="0">
                <a:spcBef>
                  <a:spcPct val="0"/>
                </a:spcBef>
                <a:buClrTx/>
                <a:buFontTx/>
                <a:buNone/>
              </a:pPr>
              <a:r>
                <a:rPr kumimoji="0" lang="en-US" altLang="ko-KR">
                  <a:solidFill>
                    <a:srgbClr val="FF9933"/>
                  </a:solidFill>
                </a:rPr>
                <a:t>(</a:t>
              </a:r>
              <a:r>
                <a:rPr kumimoji="0" lang="en-US" altLang="ko-KR" i="1">
                  <a:solidFill>
                    <a:srgbClr val="FF9933"/>
                  </a:solidFill>
                </a:rPr>
                <a:t>x</a:t>
              </a:r>
              <a:r>
                <a:rPr kumimoji="0" lang="en-US" altLang="ko-KR" baseline="-25000">
                  <a:solidFill>
                    <a:srgbClr val="FF9933"/>
                  </a:solidFill>
                </a:rPr>
                <a:t>0</a:t>
              </a:r>
              <a:r>
                <a:rPr kumimoji="0" lang="en-US" altLang="ko-KR">
                  <a:solidFill>
                    <a:srgbClr val="FF9933"/>
                  </a:solidFill>
                </a:rPr>
                <a:t>,</a:t>
              </a:r>
              <a:r>
                <a:rPr kumimoji="0" lang="en-US" altLang="ko-KR" i="1">
                  <a:solidFill>
                    <a:srgbClr val="FF9933"/>
                  </a:solidFill>
                </a:rPr>
                <a:t>y</a:t>
              </a:r>
              <a:r>
                <a:rPr kumimoji="0" lang="en-US" altLang="ko-KR" baseline="-25000">
                  <a:solidFill>
                    <a:srgbClr val="FF9933"/>
                  </a:solidFill>
                </a:rPr>
                <a:t>0</a:t>
              </a:r>
              <a:r>
                <a:rPr kumimoji="0" lang="en-US" altLang="ko-KR">
                  <a:solidFill>
                    <a:srgbClr val="FF9933"/>
                  </a:solidFill>
                </a:rPr>
                <a:t>,</a:t>
              </a:r>
              <a:r>
                <a:rPr kumimoji="0" lang="en-US" altLang="ko-KR" i="1">
                  <a:solidFill>
                    <a:srgbClr val="FF9933"/>
                  </a:solidFill>
                </a:rPr>
                <a:t>z</a:t>
              </a:r>
              <a:r>
                <a:rPr kumimoji="0" lang="en-US" altLang="ko-KR" baseline="-25000">
                  <a:solidFill>
                    <a:srgbClr val="FF9933"/>
                  </a:solidFill>
                </a:rPr>
                <a:t>0</a:t>
              </a:r>
              <a:r>
                <a:rPr kumimoji="0" lang="en-US" altLang="ko-KR">
                  <a:solidFill>
                    <a:srgbClr val="FF9933"/>
                  </a:solidFill>
                </a:rPr>
                <a:t>)</a:t>
              </a:r>
            </a:p>
          </p:txBody>
        </p:sp>
      </p:grpSp>
      <p:grpSp>
        <p:nvGrpSpPr>
          <p:cNvPr id="170031" name="Group 47">
            <a:extLst>
              <a:ext uri="{FF2B5EF4-FFF2-40B4-BE49-F238E27FC236}">
                <a16:creationId xmlns:a16="http://schemas.microsoft.com/office/drawing/2014/main" id="{06A23BAB-DDC4-9B68-D09C-2ED58B2EF88C}"/>
              </a:ext>
            </a:extLst>
          </p:cNvPr>
          <p:cNvGrpSpPr>
            <a:grpSpLocks/>
          </p:cNvGrpSpPr>
          <p:nvPr/>
        </p:nvGrpSpPr>
        <p:grpSpPr bwMode="auto">
          <a:xfrm>
            <a:off x="7715251" y="3797300"/>
            <a:ext cx="1920875" cy="1604167"/>
            <a:chOff x="384" y="2784"/>
            <a:chExt cx="1500" cy="1213"/>
          </a:xfrm>
        </p:grpSpPr>
        <p:sp>
          <p:nvSpPr>
            <p:cNvPr id="170032" name="Line 48">
              <a:extLst>
                <a:ext uri="{FF2B5EF4-FFF2-40B4-BE49-F238E27FC236}">
                  <a16:creationId xmlns:a16="http://schemas.microsoft.com/office/drawing/2014/main" id="{B12F1662-10A5-D7CA-249A-A93189FBC31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04" y="2832"/>
              <a:ext cx="0" cy="720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0033" name="Line 49">
              <a:extLst>
                <a:ext uri="{FF2B5EF4-FFF2-40B4-BE49-F238E27FC236}">
                  <a16:creationId xmlns:a16="http://schemas.microsoft.com/office/drawing/2014/main" id="{02A60FEA-476F-C229-BFA5-18A0EDA7E03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04" y="3552"/>
              <a:ext cx="768" cy="0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0034" name="Line 50">
              <a:extLst>
                <a:ext uri="{FF2B5EF4-FFF2-40B4-BE49-F238E27FC236}">
                  <a16:creationId xmlns:a16="http://schemas.microsoft.com/office/drawing/2014/main" id="{26C248FC-F50F-E6CC-F456-15894933E8C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76" y="3552"/>
              <a:ext cx="528" cy="384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0035" name="Text Box 51">
              <a:extLst>
                <a:ext uri="{FF2B5EF4-FFF2-40B4-BE49-F238E27FC236}">
                  <a16:creationId xmlns:a16="http://schemas.microsoft.com/office/drawing/2014/main" id="{A5D58C2B-36B8-0E45-3C31-DE5ED7E5BE4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22" y="3529"/>
              <a:ext cx="262" cy="3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latinLnBrk="0">
                <a:spcBef>
                  <a:spcPct val="0"/>
                </a:spcBef>
                <a:buClrTx/>
                <a:buFontTx/>
                <a:buNone/>
              </a:pPr>
              <a:r>
                <a:rPr lang="en-US" altLang="ko-KR" sz="2400">
                  <a:solidFill>
                    <a:schemeClr val="tx2"/>
                  </a:solidFill>
                </a:rPr>
                <a:t>x</a:t>
              </a:r>
            </a:p>
          </p:txBody>
        </p:sp>
        <p:sp>
          <p:nvSpPr>
            <p:cNvPr id="170036" name="Text Box 52">
              <a:extLst>
                <a:ext uri="{FF2B5EF4-FFF2-40B4-BE49-F238E27FC236}">
                  <a16:creationId xmlns:a16="http://schemas.microsoft.com/office/drawing/2014/main" id="{5BF31159-2272-51CB-2199-11EC10D5B98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54" y="2784"/>
              <a:ext cx="263" cy="3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latinLnBrk="0">
                <a:spcBef>
                  <a:spcPct val="0"/>
                </a:spcBef>
                <a:buClrTx/>
                <a:buFontTx/>
                <a:buNone/>
              </a:pPr>
              <a:r>
                <a:rPr lang="en-US" altLang="ko-KR" sz="2400">
                  <a:solidFill>
                    <a:schemeClr val="tx2"/>
                  </a:solidFill>
                </a:rPr>
                <a:t>y</a:t>
              </a:r>
            </a:p>
          </p:txBody>
        </p:sp>
        <p:sp>
          <p:nvSpPr>
            <p:cNvPr id="170037" name="Text Box 53">
              <a:extLst>
                <a:ext uri="{FF2B5EF4-FFF2-40B4-BE49-F238E27FC236}">
                  <a16:creationId xmlns:a16="http://schemas.microsoft.com/office/drawing/2014/main" id="{9C3E6F66-5572-96AC-7217-9D55A4B3A13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4" y="3648"/>
              <a:ext cx="264" cy="34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latinLnBrk="0">
                <a:spcBef>
                  <a:spcPct val="0"/>
                </a:spcBef>
                <a:buClrTx/>
                <a:buFontTx/>
                <a:buNone/>
              </a:pPr>
              <a:r>
                <a:rPr lang="en-US" altLang="ko-KR" sz="2400">
                  <a:solidFill>
                    <a:schemeClr val="tx2"/>
                  </a:solidFill>
                </a:rPr>
                <a:t>z</a:t>
              </a:r>
            </a:p>
          </p:txBody>
        </p:sp>
        <p:sp>
          <p:nvSpPr>
            <p:cNvPr id="170038" name="Oval 54">
              <a:extLst>
                <a:ext uri="{FF2B5EF4-FFF2-40B4-BE49-F238E27FC236}">
                  <a16:creationId xmlns:a16="http://schemas.microsoft.com/office/drawing/2014/main" id="{6451DEB9-BCEE-7701-DA3F-A919073BE2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56" y="3504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0039" name="Text Box 55">
              <a:extLst>
                <a:ext uri="{FF2B5EF4-FFF2-40B4-BE49-F238E27FC236}">
                  <a16:creationId xmlns:a16="http://schemas.microsoft.com/office/drawing/2014/main" id="{BA066448-B4F1-8E97-B2FF-2B6C41F52B6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34" y="3583"/>
              <a:ext cx="665" cy="2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latinLnBrk="0">
                <a:spcBef>
                  <a:spcPct val="0"/>
                </a:spcBef>
                <a:buClrTx/>
                <a:buFontTx/>
                <a:buNone/>
              </a:pPr>
              <a:r>
                <a:rPr kumimoji="0" lang="en-US" altLang="ko-KR">
                  <a:solidFill>
                    <a:schemeClr val="tx2"/>
                  </a:solidFill>
                </a:rPr>
                <a:t>(0,0,0)</a:t>
              </a:r>
            </a:p>
          </p:txBody>
        </p:sp>
      </p:grpSp>
      <p:sp>
        <p:nvSpPr>
          <p:cNvPr id="170044" name="Line 60">
            <a:extLst>
              <a:ext uri="{FF2B5EF4-FFF2-40B4-BE49-F238E27FC236}">
                <a16:creationId xmlns:a16="http://schemas.microsoft.com/office/drawing/2014/main" id="{488B4FA7-E554-401F-B6D1-2581B4133A1C}"/>
              </a:ext>
            </a:extLst>
          </p:cNvPr>
          <p:cNvSpPr>
            <a:spLocks noChangeShapeType="1"/>
          </p:cNvSpPr>
          <p:nvPr/>
        </p:nvSpPr>
        <p:spPr bwMode="auto">
          <a:xfrm rot="20274852" flipV="1">
            <a:off x="8616950" y="4729163"/>
            <a:ext cx="419100" cy="11112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0045" name="Line 61">
            <a:extLst>
              <a:ext uri="{FF2B5EF4-FFF2-40B4-BE49-F238E27FC236}">
                <a16:creationId xmlns:a16="http://schemas.microsoft.com/office/drawing/2014/main" id="{E37860A8-BB09-426D-ED50-6191E69ACC24}"/>
              </a:ext>
            </a:extLst>
          </p:cNvPr>
          <p:cNvSpPr>
            <a:spLocks noChangeShapeType="1"/>
          </p:cNvSpPr>
          <p:nvPr/>
        </p:nvSpPr>
        <p:spPr bwMode="auto">
          <a:xfrm rot="-1325148">
            <a:off x="8543925" y="4344988"/>
            <a:ext cx="0" cy="493712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0046" name="Line 62">
            <a:extLst>
              <a:ext uri="{FF2B5EF4-FFF2-40B4-BE49-F238E27FC236}">
                <a16:creationId xmlns:a16="http://schemas.microsoft.com/office/drawing/2014/main" id="{32569279-2F7A-A633-C4F2-16D1FA1ED860}"/>
              </a:ext>
            </a:extLst>
          </p:cNvPr>
          <p:cNvSpPr>
            <a:spLocks noChangeShapeType="1"/>
          </p:cNvSpPr>
          <p:nvPr/>
        </p:nvSpPr>
        <p:spPr bwMode="auto">
          <a:xfrm rot="20274852" flipH="1">
            <a:off x="8321676" y="4883150"/>
            <a:ext cx="373063" cy="2540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0047" name="Oval 63">
            <a:extLst>
              <a:ext uri="{FF2B5EF4-FFF2-40B4-BE49-F238E27FC236}">
                <a16:creationId xmlns:a16="http://schemas.microsoft.com/office/drawing/2014/main" id="{8333F923-6110-D6A4-66B4-E86E4EEA87C4}"/>
              </a:ext>
            </a:extLst>
          </p:cNvPr>
          <p:cNvSpPr>
            <a:spLocks noChangeArrowheads="1"/>
          </p:cNvSpPr>
          <p:nvPr/>
        </p:nvSpPr>
        <p:spPr bwMode="auto">
          <a:xfrm rot="-1325148">
            <a:off x="8570914" y="4757739"/>
            <a:ext cx="128587" cy="130175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0051" name="Text Box 67">
            <a:extLst>
              <a:ext uri="{FF2B5EF4-FFF2-40B4-BE49-F238E27FC236}">
                <a16:creationId xmlns:a16="http://schemas.microsoft.com/office/drawing/2014/main" id="{5DC292CC-FCBA-AE9C-7ABF-BCAD598B79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64501" y="4284663"/>
            <a:ext cx="5254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latinLnBrk="0">
              <a:spcBef>
                <a:spcPct val="0"/>
              </a:spcBef>
              <a:buClrTx/>
              <a:buFontTx/>
              <a:buNone/>
            </a:pPr>
            <a:r>
              <a:rPr lang="en-US" altLang="ko-KR" sz="2400" b="1">
                <a:solidFill>
                  <a:srgbClr val="FF0000"/>
                </a:solidFill>
              </a:rPr>
              <a:t>u</a:t>
            </a:r>
            <a:r>
              <a:rPr kumimoji="0" lang="en-US" altLang="ko-KR" b="1">
                <a:solidFill>
                  <a:srgbClr val="FF0000"/>
                </a:solidFill>
              </a:rPr>
              <a:t>'</a:t>
            </a:r>
            <a:r>
              <a:rPr lang="en-US" altLang="ko-KR" sz="2400" baseline="-25000">
                <a:solidFill>
                  <a:srgbClr val="FF0000"/>
                </a:solidFill>
              </a:rPr>
              <a:t>y</a:t>
            </a:r>
          </a:p>
        </p:txBody>
      </p:sp>
      <p:sp>
        <p:nvSpPr>
          <p:cNvPr id="170052" name="Text Box 68">
            <a:extLst>
              <a:ext uri="{FF2B5EF4-FFF2-40B4-BE49-F238E27FC236}">
                <a16:creationId xmlns:a16="http://schemas.microsoft.com/office/drawing/2014/main" id="{F85D06E3-5848-8341-75AE-D093D3F792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53438" y="5003801"/>
            <a:ext cx="52931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latinLnBrk="0">
              <a:spcBef>
                <a:spcPct val="0"/>
              </a:spcBef>
              <a:buClrTx/>
              <a:buFontTx/>
              <a:buNone/>
            </a:pPr>
            <a:r>
              <a:rPr lang="en-US" altLang="ko-KR" sz="2400" b="1">
                <a:solidFill>
                  <a:srgbClr val="FF0000"/>
                </a:solidFill>
              </a:rPr>
              <a:t>u</a:t>
            </a:r>
            <a:r>
              <a:rPr kumimoji="0" lang="en-US" altLang="ko-KR" b="1">
                <a:solidFill>
                  <a:srgbClr val="FF0000"/>
                </a:solidFill>
              </a:rPr>
              <a:t>'</a:t>
            </a:r>
            <a:r>
              <a:rPr lang="en-US" altLang="ko-KR" sz="2400" baseline="-25000">
                <a:solidFill>
                  <a:srgbClr val="FF0000"/>
                </a:solidFill>
              </a:rPr>
              <a:t>z</a:t>
            </a:r>
          </a:p>
        </p:txBody>
      </p:sp>
      <p:sp>
        <p:nvSpPr>
          <p:cNvPr id="170053" name="Text Box 69">
            <a:extLst>
              <a:ext uri="{FF2B5EF4-FFF2-40B4-BE49-F238E27FC236}">
                <a16:creationId xmlns:a16="http://schemas.microsoft.com/office/drawing/2014/main" id="{4D49253D-40CA-34F4-5E60-594B97A1D5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70963" y="4546600"/>
            <a:ext cx="5254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latinLnBrk="0">
              <a:spcBef>
                <a:spcPct val="0"/>
              </a:spcBef>
              <a:buClrTx/>
              <a:buFontTx/>
              <a:buNone/>
            </a:pPr>
            <a:r>
              <a:rPr lang="en-US" altLang="ko-KR" sz="2400" b="1">
                <a:solidFill>
                  <a:srgbClr val="FF0000"/>
                </a:solidFill>
              </a:rPr>
              <a:t>u</a:t>
            </a:r>
            <a:r>
              <a:rPr kumimoji="0" lang="en-US" altLang="ko-KR" b="1">
                <a:solidFill>
                  <a:srgbClr val="FF0000"/>
                </a:solidFill>
              </a:rPr>
              <a:t>'</a:t>
            </a:r>
            <a:r>
              <a:rPr lang="en-US" altLang="ko-KR" sz="2400" baseline="-25000">
                <a:solidFill>
                  <a:srgbClr val="FF0000"/>
                </a:solidFill>
              </a:rPr>
              <a:t>x</a:t>
            </a:r>
          </a:p>
        </p:txBody>
      </p:sp>
      <p:sp>
        <p:nvSpPr>
          <p:cNvPr id="170055" name="AutoShape 71">
            <a:extLst>
              <a:ext uri="{FF2B5EF4-FFF2-40B4-BE49-F238E27FC236}">
                <a16:creationId xmlns:a16="http://schemas.microsoft.com/office/drawing/2014/main" id="{C5D949F9-A04B-1B8F-8E03-1BC8077011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56364" y="4725989"/>
            <a:ext cx="935037" cy="503237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170058" name="Object 74">
            <a:extLst>
              <a:ext uri="{FF2B5EF4-FFF2-40B4-BE49-F238E27FC236}">
                <a16:creationId xmlns:a16="http://schemas.microsoft.com/office/drawing/2014/main" id="{C0E7C3DB-91C6-C465-AD2B-AEF872B9D18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69528080"/>
              </p:ext>
            </p:extLst>
          </p:nvPr>
        </p:nvGraphicFramePr>
        <p:xfrm>
          <a:off x="4656138" y="5870576"/>
          <a:ext cx="2735262" cy="530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180800" imgH="228600" progId="Equation.3">
                  <p:embed/>
                </p:oleObj>
              </mc:Choice>
              <mc:Fallback>
                <p:oleObj name="Equation" r:id="rId2" imgW="1180800" imgH="228600" progId="Equation.3">
                  <p:embed/>
                  <p:pic>
                    <p:nvPicPr>
                      <p:cNvPr id="170058" name="Object 74">
                        <a:extLst>
                          <a:ext uri="{FF2B5EF4-FFF2-40B4-BE49-F238E27FC236}">
                            <a16:creationId xmlns:a16="http://schemas.microsoft.com/office/drawing/2014/main" id="{C0E7C3DB-91C6-C465-AD2B-AEF872B9D18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56138" y="5870576"/>
                        <a:ext cx="2735262" cy="530225"/>
                      </a:xfrm>
                      <a:prstGeom prst="rect">
                        <a:avLst/>
                      </a:prstGeom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3B3C97C-9B5A-7257-7509-2F0AF2C743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r>
              <a:rPr lang="en-US" altLang="en-US">
                <a:latin typeface="Calibri" panose="020F0502020204030204"/>
                <a:cs typeface="+mn-cs"/>
              </a:rPr>
              <a:t>Amartya Kundu Durjoy, CSE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Rectangle 2">
            <a:extLst>
              <a:ext uri="{FF2B5EF4-FFF2-40B4-BE49-F238E27FC236}">
                <a16:creationId xmlns:a16="http://schemas.microsoft.com/office/drawing/2014/main" id="{C9C63521-4009-3376-D12F-C08F9141969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panose="020B0503020000020004" pitchFamily="34" charset="-127"/>
              </a:rPr>
              <a:t>Coordinate Transformations</a:t>
            </a:r>
          </a:p>
        </p:txBody>
      </p:sp>
      <p:sp>
        <p:nvSpPr>
          <p:cNvPr id="193539" name="Rectangle 3">
            <a:extLst>
              <a:ext uri="{FF2B5EF4-FFF2-40B4-BE49-F238E27FC236}">
                <a16:creationId xmlns:a16="http://schemas.microsoft.com/office/drawing/2014/main" id="{B93673C1-2D02-010D-CEBA-86433F0AE89E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lvl="1">
              <a:buFont typeface="Wingdings" panose="05000000000000000000" pitchFamily="2" charset="2"/>
              <a:buNone/>
            </a:pPr>
            <a:r>
              <a:rPr lang="en-US" altLang="ko-KR" dirty="0">
                <a:solidFill>
                  <a:schemeClr val="accent2"/>
                </a:solidFill>
                <a:ea typeface="굴림" panose="020B0503020000020004" pitchFamily="34" charset="-127"/>
              </a:rPr>
              <a:t>2. Rotation</a:t>
            </a:r>
          </a:p>
        </p:txBody>
      </p:sp>
      <p:grpSp>
        <p:nvGrpSpPr>
          <p:cNvPr id="193540" name="Group 4">
            <a:extLst>
              <a:ext uri="{FF2B5EF4-FFF2-40B4-BE49-F238E27FC236}">
                <a16:creationId xmlns:a16="http://schemas.microsoft.com/office/drawing/2014/main" id="{F108E375-D8F5-BCC2-F720-FDB11A7362BE}"/>
              </a:ext>
            </a:extLst>
          </p:cNvPr>
          <p:cNvGrpSpPr>
            <a:grpSpLocks/>
          </p:cNvGrpSpPr>
          <p:nvPr/>
        </p:nvGrpSpPr>
        <p:grpSpPr bwMode="auto">
          <a:xfrm>
            <a:off x="2278064" y="2233613"/>
            <a:ext cx="1920875" cy="1604167"/>
            <a:chOff x="384" y="2784"/>
            <a:chExt cx="1500" cy="1213"/>
          </a:xfrm>
        </p:grpSpPr>
        <p:sp>
          <p:nvSpPr>
            <p:cNvPr id="193541" name="Line 5">
              <a:extLst>
                <a:ext uri="{FF2B5EF4-FFF2-40B4-BE49-F238E27FC236}">
                  <a16:creationId xmlns:a16="http://schemas.microsoft.com/office/drawing/2014/main" id="{B0CA6384-7DF2-809D-32C7-5C4DB9FF5E6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04" y="2832"/>
              <a:ext cx="0" cy="720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3542" name="Line 6">
              <a:extLst>
                <a:ext uri="{FF2B5EF4-FFF2-40B4-BE49-F238E27FC236}">
                  <a16:creationId xmlns:a16="http://schemas.microsoft.com/office/drawing/2014/main" id="{D822EA92-0D94-A4F9-89FA-9C6B69E8F9C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04" y="3552"/>
              <a:ext cx="768" cy="0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3543" name="Line 7">
              <a:extLst>
                <a:ext uri="{FF2B5EF4-FFF2-40B4-BE49-F238E27FC236}">
                  <a16:creationId xmlns:a16="http://schemas.microsoft.com/office/drawing/2014/main" id="{94265CC6-F8F4-16DE-0548-B4379991EF5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76" y="3552"/>
              <a:ext cx="528" cy="384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3544" name="Text Box 8">
              <a:extLst>
                <a:ext uri="{FF2B5EF4-FFF2-40B4-BE49-F238E27FC236}">
                  <a16:creationId xmlns:a16="http://schemas.microsoft.com/office/drawing/2014/main" id="{DE548798-4EF8-5E28-E63F-FD91CF54ACC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22" y="3529"/>
              <a:ext cx="262" cy="3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latinLnBrk="0">
                <a:spcBef>
                  <a:spcPct val="0"/>
                </a:spcBef>
                <a:buClrTx/>
                <a:buFontTx/>
                <a:buNone/>
              </a:pPr>
              <a:r>
                <a:rPr lang="en-US" altLang="ko-KR" sz="2400">
                  <a:solidFill>
                    <a:schemeClr val="tx2"/>
                  </a:solidFill>
                </a:rPr>
                <a:t>x</a:t>
              </a:r>
            </a:p>
          </p:txBody>
        </p:sp>
        <p:sp>
          <p:nvSpPr>
            <p:cNvPr id="193545" name="Text Box 9">
              <a:extLst>
                <a:ext uri="{FF2B5EF4-FFF2-40B4-BE49-F238E27FC236}">
                  <a16:creationId xmlns:a16="http://schemas.microsoft.com/office/drawing/2014/main" id="{EDCEFA5E-2304-00B9-1492-89BCF6533EC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54" y="2784"/>
              <a:ext cx="263" cy="3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latinLnBrk="0">
                <a:spcBef>
                  <a:spcPct val="0"/>
                </a:spcBef>
                <a:buClrTx/>
                <a:buFontTx/>
                <a:buNone/>
              </a:pPr>
              <a:r>
                <a:rPr lang="en-US" altLang="ko-KR" sz="2400">
                  <a:solidFill>
                    <a:schemeClr val="tx2"/>
                  </a:solidFill>
                </a:rPr>
                <a:t>y</a:t>
              </a:r>
            </a:p>
          </p:txBody>
        </p:sp>
        <p:sp>
          <p:nvSpPr>
            <p:cNvPr id="193546" name="Text Box 10">
              <a:extLst>
                <a:ext uri="{FF2B5EF4-FFF2-40B4-BE49-F238E27FC236}">
                  <a16:creationId xmlns:a16="http://schemas.microsoft.com/office/drawing/2014/main" id="{4D50E394-4EEB-8EF6-C876-F5E32FF367B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4" y="3648"/>
              <a:ext cx="264" cy="34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latinLnBrk="0">
                <a:spcBef>
                  <a:spcPct val="0"/>
                </a:spcBef>
                <a:buClrTx/>
                <a:buFontTx/>
                <a:buNone/>
              </a:pPr>
              <a:r>
                <a:rPr lang="en-US" altLang="ko-KR" sz="2400">
                  <a:solidFill>
                    <a:schemeClr val="tx2"/>
                  </a:solidFill>
                </a:rPr>
                <a:t>z</a:t>
              </a:r>
            </a:p>
          </p:txBody>
        </p:sp>
        <p:sp>
          <p:nvSpPr>
            <p:cNvPr id="193547" name="Oval 11">
              <a:extLst>
                <a:ext uri="{FF2B5EF4-FFF2-40B4-BE49-F238E27FC236}">
                  <a16:creationId xmlns:a16="http://schemas.microsoft.com/office/drawing/2014/main" id="{BCA32D74-5A9D-DE37-DCF5-4278BB7889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56" y="3504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3548" name="Text Box 12">
              <a:extLst>
                <a:ext uri="{FF2B5EF4-FFF2-40B4-BE49-F238E27FC236}">
                  <a16:creationId xmlns:a16="http://schemas.microsoft.com/office/drawing/2014/main" id="{0739A735-720E-A6C0-3F20-BDADC024E5C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34" y="3583"/>
              <a:ext cx="665" cy="2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latinLnBrk="0">
                <a:spcBef>
                  <a:spcPct val="0"/>
                </a:spcBef>
                <a:buClrTx/>
                <a:buFontTx/>
                <a:buNone/>
              </a:pPr>
              <a:r>
                <a:rPr kumimoji="0" lang="en-US" altLang="ko-KR">
                  <a:solidFill>
                    <a:schemeClr val="tx2"/>
                  </a:solidFill>
                </a:rPr>
                <a:t>(0,0,0)</a:t>
              </a:r>
            </a:p>
          </p:txBody>
        </p:sp>
      </p:grpSp>
      <p:sp>
        <p:nvSpPr>
          <p:cNvPr id="193549" name="Line 13">
            <a:extLst>
              <a:ext uri="{FF2B5EF4-FFF2-40B4-BE49-F238E27FC236}">
                <a16:creationId xmlns:a16="http://schemas.microsoft.com/office/drawing/2014/main" id="{864E5FBD-BB9B-24CB-B73B-16FC0C7EDE2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209925" y="2852739"/>
            <a:ext cx="971550" cy="390525"/>
          </a:xfrm>
          <a:prstGeom prst="line">
            <a:avLst/>
          </a:prstGeom>
          <a:noFill/>
          <a:ln w="28575">
            <a:solidFill>
              <a:srgbClr val="FF9933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3550" name="Line 14">
            <a:extLst>
              <a:ext uri="{FF2B5EF4-FFF2-40B4-BE49-F238E27FC236}">
                <a16:creationId xmlns:a16="http://schemas.microsoft.com/office/drawing/2014/main" id="{335DE803-D3E9-8DBA-B61D-9C21C2F57939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820989" y="2263776"/>
            <a:ext cx="388937" cy="1044575"/>
          </a:xfrm>
          <a:prstGeom prst="line">
            <a:avLst/>
          </a:prstGeom>
          <a:noFill/>
          <a:ln w="28575">
            <a:solidFill>
              <a:srgbClr val="FF9933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3551" name="Line 15">
            <a:extLst>
              <a:ext uri="{FF2B5EF4-FFF2-40B4-BE49-F238E27FC236}">
                <a16:creationId xmlns:a16="http://schemas.microsoft.com/office/drawing/2014/main" id="{69CDED8B-12B4-0FAC-600C-AA9020D956B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692401" y="3243264"/>
            <a:ext cx="517525" cy="719137"/>
          </a:xfrm>
          <a:prstGeom prst="line">
            <a:avLst/>
          </a:prstGeom>
          <a:noFill/>
          <a:ln w="28575">
            <a:solidFill>
              <a:srgbClr val="FF9933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3552" name="Line 16">
            <a:extLst>
              <a:ext uri="{FF2B5EF4-FFF2-40B4-BE49-F238E27FC236}">
                <a16:creationId xmlns:a16="http://schemas.microsoft.com/office/drawing/2014/main" id="{5D77DB99-C82A-2A80-0C6E-06CC27899ECD}"/>
              </a:ext>
            </a:extLst>
          </p:cNvPr>
          <p:cNvSpPr>
            <a:spLocks noChangeShapeType="1"/>
          </p:cNvSpPr>
          <p:nvPr/>
        </p:nvSpPr>
        <p:spPr bwMode="auto">
          <a:xfrm rot="20274852" flipV="1">
            <a:off x="3179763" y="3165476"/>
            <a:ext cx="419100" cy="11113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3553" name="Line 17">
            <a:extLst>
              <a:ext uri="{FF2B5EF4-FFF2-40B4-BE49-F238E27FC236}">
                <a16:creationId xmlns:a16="http://schemas.microsoft.com/office/drawing/2014/main" id="{84D8A815-40F2-714D-7EFD-2564576E1485}"/>
              </a:ext>
            </a:extLst>
          </p:cNvPr>
          <p:cNvSpPr>
            <a:spLocks noChangeShapeType="1"/>
          </p:cNvSpPr>
          <p:nvPr/>
        </p:nvSpPr>
        <p:spPr bwMode="auto">
          <a:xfrm rot="-1325148">
            <a:off x="3106738" y="2781301"/>
            <a:ext cx="0" cy="493713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3554" name="Line 18">
            <a:extLst>
              <a:ext uri="{FF2B5EF4-FFF2-40B4-BE49-F238E27FC236}">
                <a16:creationId xmlns:a16="http://schemas.microsoft.com/office/drawing/2014/main" id="{047CE6E1-F187-30C7-D398-896676071FFD}"/>
              </a:ext>
            </a:extLst>
          </p:cNvPr>
          <p:cNvSpPr>
            <a:spLocks noChangeShapeType="1"/>
          </p:cNvSpPr>
          <p:nvPr/>
        </p:nvSpPr>
        <p:spPr bwMode="auto">
          <a:xfrm rot="20274852" flipH="1">
            <a:off x="2884488" y="3319463"/>
            <a:ext cx="373062" cy="2540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3555" name="Oval 19">
            <a:extLst>
              <a:ext uri="{FF2B5EF4-FFF2-40B4-BE49-F238E27FC236}">
                <a16:creationId xmlns:a16="http://schemas.microsoft.com/office/drawing/2014/main" id="{27F503EB-2152-3CE5-BBB3-7D6AEAF3DC54}"/>
              </a:ext>
            </a:extLst>
          </p:cNvPr>
          <p:cNvSpPr>
            <a:spLocks noChangeArrowheads="1"/>
          </p:cNvSpPr>
          <p:nvPr/>
        </p:nvSpPr>
        <p:spPr bwMode="auto">
          <a:xfrm rot="-1325148">
            <a:off x="3133725" y="3194051"/>
            <a:ext cx="128588" cy="130175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3556" name="Text Box 20">
            <a:extLst>
              <a:ext uri="{FF2B5EF4-FFF2-40B4-BE49-F238E27FC236}">
                <a16:creationId xmlns:a16="http://schemas.microsoft.com/office/drawing/2014/main" id="{FFE43D2D-2B51-2B8D-6E50-D8FDFED901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98725" y="2133601"/>
            <a:ext cx="40748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latinLnBrk="0">
              <a:spcBef>
                <a:spcPct val="0"/>
              </a:spcBef>
              <a:buClrTx/>
              <a:buFontTx/>
              <a:buNone/>
            </a:pPr>
            <a:r>
              <a:rPr lang="en-US" altLang="ko-KR" sz="2400">
                <a:solidFill>
                  <a:srgbClr val="FF9933"/>
                </a:solidFill>
              </a:rPr>
              <a:t>y’</a:t>
            </a:r>
          </a:p>
        </p:txBody>
      </p:sp>
      <p:sp>
        <p:nvSpPr>
          <p:cNvPr id="193557" name="Text Box 21">
            <a:extLst>
              <a:ext uri="{FF2B5EF4-FFF2-40B4-BE49-F238E27FC236}">
                <a16:creationId xmlns:a16="http://schemas.microsoft.com/office/drawing/2014/main" id="{5C2FC79B-D093-D923-6712-AC68E2EF24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68550" y="3570288"/>
            <a:ext cx="4206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latinLnBrk="0">
              <a:spcBef>
                <a:spcPct val="0"/>
              </a:spcBef>
              <a:buClrTx/>
              <a:buFontTx/>
              <a:buNone/>
            </a:pPr>
            <a:r>
              <a:rPr lang="en-US" altLang="ko-KR" sz="2400">
                <a:solidFill>
                  <a:srgbClr val="FF9933"/>
                </a:solidFill>
              </a:rPr>
              <a:t>z’</a:t>
            </a:r>
          </a:p>
        </p:txBody>
      </p:sp>
      <p:sp>
        <p:nvSpPr>
          <p:cNvPr id="193558" name="Text Box 22">
            <a:extLst>
              <a:ext uri="{FF2B5EF4-FFF2-40B4-BE49-F238E27FC236}">
                <a16:creationId xmlns:a16="http://schemas.microsoft.com/office/drawing/2014/main" id="{8C31994F-C427-1FD5-DCBE-CC30399BD2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83063" y="2590801"/>
            <a:ext cx="40748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latinLnBrk="0">
              <a:spcBef>
                <a:spcPct val="0"/>
              </a:spcBef>
              <a:buClrTx/>
              <a:buFontTx/>
              <a:buNone/>
            </a:pPr>
            <a:r>
              <a:rPr lang="en-US" altLang="ko-KR" sz="2400">
                <a:solidFill>
                  <a:srgbClr val="FF9933"/>
                </a:solidFill>
              </a:rPr>
              <a:t>x’</a:t>
            </a:r>
          </a:p>
        </p:txBody>
      </p:sp>
      <p:sp>
        <p:nvSpPr>
          <p:cNvPr id="193559" name="Text Box 23">
            <a:extLst>
              <a:ext uri="{FF2B5EF4-FFF2-40B4-BE49-F238E27FC236}">
                <a16:creationId xmlns:a16="http://schemas.microsoft.com/office/drawing/2014/main" id="{1543DD42-CB8E-3315-0392-05F83AEB34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27313" y="2720975"/>
            <a:ext cx="5254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latinLnBrk="0">
              <a:spcBef>
                <a:spcPct val="0"/>
              </a:spcBef>
              <a:buClrTx/>
              <a:buFontTx/>
              <a:buNone/>
            </a:pPr>
            <a:r>
              <a:rPr lang="en-US" altLang="ko-KR" sz="2400" b="1">
                <a:solidFill>
                  <a:srgbClr val="FF0000"/>
                </a:solidFill>
              </a:rPr>
              <a:t>u</a:t>
            </a:r>
            <a:r>
              <a:rPr kumimoji="0" lang="en-US" altLang="ko-KR" b="1">
                <a:solidFill>
                  <a:srgbClr val="FF0000"/>
                </a:solidFill>
              </a:rPr>
              <a:t>'</a:t>
            </a:r>
            <a:r>
              <a:rPr lang="en-US" altLang="ko-KR" sz="2400" baseline="-25000">
                <a:solidFill>
                  <a:srgbClr val="FF0000"/>
                </a:solidFill>
              </a:rPr>
              <a:t>y</a:t>
            </a:r>
          </a:p>
        </p:txBody>
      </p:sp>
      <p:sp>
        <p:nvSpPr>
          <p:cNvPr id="193560" name="Text Box 24">
            <a:extLst>
              <a:ext uri="{FF2B5EF4-FFF2-40B4-BE49-F238E27FC236}">
                <a16:creationId xmlns:a16="http://schemas.microsoft.com/office/drawing/2014/main" id="{6B7D9D4B-A542-8EF5-F997-BD71984603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16250" y="3440114"/>
            <a:ext cx="52931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latinLnBrk="0">
              <a:spcBef>
                <a:spcPct val="0"/>
              </a:spcBef>
              <a:buClrTx/>
              <a:buFontTx/>
              <a:buNone/>
            </a:pPr>
            <a:r>
              <a:rPr lang="en-US" altLang="ko-KR" sz="2400" b="1">
                <a:solidFill>
                  <a:srgbClr val="FF0000"/>
                </a:solidFill>
              </a:rPr>
              <a:t>u</a:t>
            </a:r>
            <a:r>
              <a:rPr kumimoji="0" lang="en-US" altLang="ko-KR" b="1">
                <a:solidFill>
                  <a:srgbClr val="FF0000"/>
                </a:solidFill>
              </a:rPr>
              <a:t>'</a:t>
            </a:r>
            <a:r>
              <a:rPr lang="en-US" altLang="ko-KR" sz="2400" baseline="-25000">
                <a:solidFill>
                  <a:srgbClr val="FF0000"/>
                </a:solidFill>
              </a:rPr>
              <a:t>z</a:t>
            </a:r>
          </a:p>
        </p:txBody>
      </p:sp>
      <p:sp>
        <p:nvSpPr>
          <p:cNvPr id="193561" name="Text Box 25">
            <a:extLst>
              <a:ext uri="{FF2B5EF4-FFF2-40B4-BE49-F238E27FC236}">
                <a16:creationId xmlns:a16="http://schemas.microsoft.com/office/drawing/2014/main" id="{278E7597-FB54-AA0F-6FFC-8B37156FE2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33776" y="2982913"/>
            <a:ext cx="5254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latinLnBrk="0">
              <a:spcBef>
                <a:spcPct val="0"/>
              </a:spcBef>
              <a:buClrTx/>
              <a:buFontTx/>
              <a:buNone/>
            </a:pPr>
            <a:r>
              <a:rPr lang="en-US" altLang="ko-KR" sz="2400" b="1">
                <a:solidFill>
                  <a:srgbClr val="FF0000"/>
                </a:solidFill>
              </a:rPr>
              <a:t>u</a:t>
            </a:r>
            <a:r>
              <a:rPr kumimoji="0" lang="en-US" altLang="ko-KR" b="1">
                <a:solidFill>
                  <a:srgbClr val="FF0000"/>
                </a:solidFill>
              </a:rPr>
              <a:t>'</a:t>
            </a:r>
            <a:r>
              <a:rPr lang="en-US" altLang="ko-KR" sz="2400" baseline="-25000">
                <a:solidFill>
                  <a:srgbClr val="FF0000"/>
                </a:solidFill>
              </a:rPr>
              <a:t>x</a:t>
            </a:r>
          </a:p>
        </p:txBody>
      </p:sp>
      <p:sp>
        <p:nvSpPr>
          <p:cNvPr id="193562" name="AutoShape 26">
            <a:extLst>
              <a:ext uri="{FF2B5EF4-FFF2-40B4-BE49-F238E27FC236}">
                <a16:creationId xmlns:a16="http://schemas.microsoft.com/office/drawing/2014/main" id="{B6FA2C8A-24EE-0076-0596-D5109EFC7C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99014" y="2803526"/>
            <a:ext cx="504825" cy="360363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93563" name="Group 27">
            <a:extLst>
              <a:ext uri="{FF2B5EF4-FFF2-40B4-BE49-F238E27FC236}">
                <a16:creationId xmlns:a16="http://schemas.microsoft.com/office/drawing/2014/main" id="{B8CA9B84-2140-5851-8897-E43DF877B1F7}"/>
              </a:ext>
            </a:extLst>
          </p:cNvPr>
          <p:cNvGrpSpPr>
            <a:grpSpLocks/>
          </p:cNvGrpSpPr>
          <p:nvPr/>
        </p:nvGrpSpPr>
        <p:grpSpPr bwMode="auto">
          <a:xfrm>
            <a:off x="5159376" y="2233613"/>
            <a:ext cx="1920875" cy="1604167"/>
            <a:chOff x="384" y="2784"/>
            <a:chExt cx="1500" cy="1213"/>
          </a:xfrm>
        </p:grpSpPr>
        <p:sp>
          <p:nvSpPr>
            <p:cNvPr id="193564" name="Line 28">
              <a:extLst>
                <a:ext uri="{FF2B5EF4-FFF2-40B4-BE49-F238E27FC236}">
                  <a16:creationId xmlns:a16="http://schemas.microsoft.com/office/drawing/2014/main" id="{58738D1F-67BD-6878-E0B3-454A13984ED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04" y="2832"/>
              <a:ext cx="0" cy="720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3565" name="Line 29">
              <a:extLst>
                <a:ext uri="{FF2B5EF4-FFF2-40B4-BE49-F238E27FC236}">
                  <a16:creationId xmlns:a16="http://schemas.microsoft.com/office/drawing/2014/main" id="{C8910E36-1227-D4C0-9F0F-1C224A67740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04" y="3552"/>
              <a:ext cx="768" cy="0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3566" name="Line 30">
              <a:extLst>
                <a:ext uri="{FF2B5EF4-FFF2-40B4-BE49-F238E27FC236}">
                  <a16:creationId xmlns:a16="http://schemas.microsoft.com/office/drawing/2014/main" id="{E57B3146-3A4F-3F21-E980-B8BDFF132E0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76" y="3552"/>
              <a:ext cx="528" cy="384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3567" name="Text Box 31">
              <a:extLst>
                <a:ext uri="{FF2B5EF4-FFF2-40B4-BE49-F238E27FC236}">
                  <a16:creationId xmlns:a16="http://schemas.microsoft.com/office/drawing/2014/main" id="{6EF6C659-3650-7291-48CC-EC4C3FEE205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22" y="3529"/>
              <a:ext cx="262" cy="3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latinLnBrk="0">
                <a:spcBef>
                  <a:spcPct val="0"/>
                </a:spcBef>
                <a:buClrTx/>
                <a:buFontTx/>
                <a:buNone/>
              </a:pPr>
              <a:r>
                <a:rPr lang="en-US" altLang="ko-KR" sz="2400">
                  <a:solidFill>
                    <a:schemeClr val="tx2"/>
                  </a:solidFill>
                </a:rPr>
                <a:t>x</a:t>
              </a:r>
            </a:p>
          </p:txBody>
        </p:sp>
        <p:sp>
          <p:nvSpPr>
            <p:cNvPr id="193568" name="Text Box 32">
              <a:extLst>
                <a:ext uri="{FF2B5EF4-FFF2-40B4-BE49-F238E27FC236}">
                  <a16:creationId xmlns:a16="http://schemas.microsoft.com/office/drawing/2014/main" id="{9ACF09C3-4FEC-1E46-4781-03DC0171812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54" y="2784"/>
              <a:ext cx="263" cy="3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latinLnBrk="0">
                <a:spcBef>
                  <a:spcPct val="0"/>
                </a:spcBef>
                <a:buClrTx/>
                <a:buFontTx/>
                <a:buNone/>
              </a:pPr>
              <a:r>
                <a:rPr lang="en-US" altLang="ko-KR" sz="2400">
                  <a:solidFill>
                    <a:schemeClr val="tx2"/>
                  </a:solidFill>
                </a:rPr>
                <a:t>y</a:t>
              </a:r>
            </a:p>
          </p:txBody>
        </p:sp>
        <p:sp>
          <p:nvSpPr>
            <p:cNvPr id="193569" name="Text Box 33">
              <a:extLst>
                <a:ext uri="{FF2B5EF4-FFF2-40B4-BE49-F238E27FC236}">
                  <a16:creationId xmlns:a16="http://schemas.microsoft.com/office/drawing/2014/main" id="{25A4322D-6585-865C-CFBB-BAAA60BD166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4" y="3648"/>
              <a:ext cx="264" cy="34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latinLnBrk="0">
                <a:spcBef>
                  <a:spcPct val="0"/>
                </a:spcBef>
                <a:buClrTx/>
                <a:buFontTx/>
                <a:buNone/>
              </a:pPr>
              <a:r>
                <a:rPr lang="en-US" altLang="ko-KR" sz="2400">
                  <a:solidFill>
                    <a:schemeClr val="tx2"/>
                  </a:solidFill>
                </a:rPr>
                <a:t>z</a:t>
              </a:r>
            </a:p>
          </p:txBody>
        </p:sp>
        <p:sp>
          <p:nvSpPr>
            <p:cNvPr id="193570" name="Oval 34">
              <a:extLst>
                <a:ext uri="{FF2B5EF4-FFF2-40B4-BE49-F238E27FC236}">
                  <a16:creationId xmlns:a16="http://schemas.microsoft.com/office/drawing/2014/main" id="{676DB4D8-6AA9-3241-548B-8426AD2D7F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56" y="3504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3571" name="Text Box 35">
              <a:extLst>
                <a:ext uri="{FF2B5EF4-FFF2-40B4-BE49-F238E27FC236}">
                  <a16:creationId xmlns:a16="http://schemas.microsoft.com/office/drawing/2014/main" id="{0B95A096-4118-DAF7-8A8D-5D13C21F0AC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34" y="3583"/>
              <a:ext cx="665" cy="2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latinLnBrk="0">
                <a:spcBef>
                  <a:spcPct val="0"/>
                </a:spcBef>
                <a:buClrTx/>
                <a:buFontTx/>
                <a:buNone/>
              </a:pPr>
              <a:r>
                <a:rPr kumimoji="0" lang="en-US" altLang="ko-KR">
                  <a:solidFill>
                    <a:schemeClr val="tx2"/>
                  </a:solidFill>
                </a:rPr>
                <a:t>(0,0,0)</a:t>
              </a:r>
            </a:p>
          </p:txBody>
        </p:sp>
      </p:grpSp>
      <p:sp>
        <p:nvSpPr>
          <p:cNvPr id="193572" name="Line 36">
            <a:extLst>
              <a:ext uri="{FF2B5EF4-FFF2-40B4-BE49-F238E27FC236}">
                <a16:creationId xmlns:a16="http://schemas.microsoft.com/office/drawing/2014/main" id="{D6B7B28B-0697-9AF1-11FB-3D22A03AA5E8}"/>
              </a:ext>
            </a:extLst>
          </p:cNvPr>
          <p:cNvSpPr>
            <a:spLocks noChangeShapeType="1"/>
          </p:cNvSpPr>
          <p:nvPr/>
        </p:nvSpPr>
        <p:spPr bwMode="auto">
          <a:xfrm rot="21468539" flipV="1">
            <a:off x="6065838" y="3244851"/>
            <a:ext cx="419100" cy="11113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3573" name="Line 37">
            <a:extLst>
              <a:ext uri="{FF2B5EF4-FFF2-40B4-BE49-F238E27FC236}">
                <a16:creationId xmlns:a16="http://schemas.microsoft.com/office/drawing/2014/main" id="{A9F32856-DBC6-C0B1-17BC-A8194BA6BFD7}"/>
              </a:ext>
            </a:extLst>
          </p:cNvPr>
          <p:cNvSpPr>
            <a:spLocks noChangeShapeType="1"/>
          </p:cNvSpPr>
          <p:nvPr/>
        </p:nvSpPr>
        <p:spPr bwMode="auto">
          <a:xfrm rot="-131461">
            <a:off x="6057900" y="2773363"/>
            <a:ext cx="0" cy="493712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3574" name="Line 38">
            <a:extLst>
              <a:ext uri="{FF2B5EF4-FFF2-40B4-BE49-F238E27FC236}">
                <a16:creationId xmlns:a16="http://schemas.microsoft.com/office/drawing/2014/main" id="{10F16FE9-C0F0-FD68-112D-799FBB36C68B}"/>
              </a:ext>
            </a:extLst>
          </p:cNvPr>
          <p:cNvSpPr>
            <a:spLocks noChangeShapeType="1"/>
          </p:cNvSpPr>
          <p:nvPr/>
        </p:nvSpPr>
        <p:spPr bwMode="auto">
          <a:xfrm rot="21468539" flipH="1">
            <a:off x="5695951" y="3275013"/>
            <a:ext cx="373063" cy="2540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3575" name="Oval 39">
            <a:extLst>
              <a:ext uri="{FF2B5EF4-FFF2-40B4-BE49-F238E27FC236}">
                <a16:creationId xmlns:a16="http://schemas.microsoft.com/office/drawing/2014/main" id="{EFD53FBB-4517-C5A4-5B80-C010AD7BB7BA}"/>
              </a:ext>
            </a:extLst>
          </p:cNvPr>
          <p:cNvSpPr>
            <a:spLocks noChangeArrowheads="1"/>
          </p:cNvSpPr>
          <p:nvPr/>
        </p:nvSpPr>
        <p:spPr bwMode="auto">
          <a:xfrm rot="-131461">
            <a:off x="6000750" y="3203576"/>
            <a:ext cx="128588" cy="130175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3576" name="Text Box 40">
            <a:extLst>
              <a:ext uri="{FF2B5EF4-FFF2-40B4-BE49-F238E27FC236}">
                <a16:creationId xmlns:a16="http://schemas.microsoft.com/office/drawing/2014/main" id="{7B86EC4A-E749-6228-E9FC-8A3B70B820B5}"/>
              </a:ext>
            </a:extLst>
          </p:cNvPr>
          <p:cNvSpPr txBox="1">
            <a:spLocks noChangeArrowheads="1"/>
          </p:cNvSpPr>
          <p:nvPr/>
        </p:nvSpPr>
        <p:spPr bwMode="auto">
          <a:xfrm rot="1193687">
            <a:off x="5619751" y="2644775"/>
            <a:ext cx="5254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latinLnBrk="0">
              <a:spcBef>
                <a:spcPct val="0"/>
              </a:spcBef>
              <a:buClrTx/>
              <a:buFontTx/>
              <a:buNone/>
            </a:pPr>
            <a:r>
              <a:rPr lang="en-US" altLang="ko-KR" sz="2400" b="1">
                <a:solidFill>
                  <a:srgbClr val="FF0000"/>
                </a:solidFill>
              </a:rPr>
              <a:t>u</a:t>
            </a:r>
            <a:r>
              <a:rPr kumimoji="0" lang="en-US" altLang="ko-KR" b="1">
                <a:solidFill>
                  <a:srgbClr val="FF0000"/>
                </a:solidFill>
              </a:rPr>
              <a:t>'</a:t>
            </a:r>
            <a:r>
              <a:rPr lang="en-US" altLang="ko-KR" sz="2400" baseline="-25000">
                <a:solidFill>
                  <a:srgbClr val="FF0000"/>
                </a:solidFill>
              </a:rPr>
              <a:t>y</a:t>
            </a:r>
          </a:p>
        </p:txBody>
      </p:sp>
      <p:sp>
        <p:nvSpPr>
          <p:cNvPr id="193577" name="Text Box 41">
            <a:extLst>
              <a:ext uri="{FF2B5EF4-FFF2-40B4-BE49-F238E27FC236}">
                <a16:creationId xmlns:a16="http://schemas.microsoft.com/office/drawing/2014/main" id="{CC5C7F65-2E9D-5AA1-F86A-487AAD8AE016}"/>
              </a:ext>
            </a:extLst>
          </p:cNvPr>
          <p:cNvSpPr txBox="1">
            <a:spLocks noChangeArrowheads="1"/>
          </p:cNvSpPr>
          <p:nvPr/>
        </p:nvSpPr>
        <p:spPr bwMode="auto">
          <a:xfrm rot="1193687">
            <a:off x="5732919" y="3448994"/>
            <a:ext cx="52931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latinLnBrk="0">
              <a:spcBef>
                <a:spcPct val="0"/>
              </a:spcBef>
              <a:buClrTx/>
              <a:buFontTx/>
              <a:buNone/>
            </a:pPr>
            <a:r>
              <a:rPr lang="en-US" altLang="ko-KR" sz="2400" b="1">
                <a:solidFill>
                  <a:srgbClr val="FF0000"/>
                </a:solidFill>
              </a:rPr>
              <a:t>u</a:t>
            </a:r>
            <a:r>
              <a:rPr kumimoji="0" lang="en-US" altLang="ko-KR" b="1">
                <a:solidFill>
                  <a:srgbClr val="FF0000"/>
                </a:solidFill>
              </a:rPr>
              <a:t>'</a:t>
            </a:r>
            <a:r>
              <a:rPr lang="en-US" altLang="ko-KR" sz="2400" baseline="-25000">
                <a:solidFill>
                  <a:srgbClr val="FF0000"/>
                </a:solidFill>
              </a:rPr>
              <a:t>z</a:t>
            </a:r>
          </a:p>
        </p:txBody>
      </p:sp>
      <p:sp>
        <p:nvSpPr>
          <p:cNvPr id="193578" name="Text Box 42">
            <a:extLst>
              <a:ext uri="{FF2B5EF4-FFF2-40B4-BE49-F238E27FC236}">
                <a16:creationId xmlns:a16="http://schemas.microsoft.com/office/drawing/2014/main" id="{BB7C221A-E0C3-D2C9-8D98-029D0FA11198}"/>
              </a:ext>
            </a:extLst>
          </p:cNvPr>
          <p:cNvSpPr txBox="1">
            <a:spLocks noChangeArrowheads="1"/>
          </p:cNvSpPr>
          <p:nvPr/>
        </p:nvSpPr>
        <p:spPr bwMode="auto">
          <a:xfrm rot="1193687">
            <a:off x="6383338" y="3198813"/>
            <a:ext cx="5254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latinLnBrk="0">
              <a:spcBef>
                <a:spcPct val="0"/>
              </a:spcBef>
              <a:buClrTx/>
              <a:buFontTx/>
              <a:buNone/>
            </a:pPr>
            <a:r>
              <a:rPr lang="en-US" altLang="ko-KR" sz="2400" b="1">
                <a:solidFill>
                  <a:srgbClr val="FF0000"/>
                </a:solidFill>
              </a:rPr>
              <a:t>u</a:t>
            </a:r>
            <a:r>
              <a:rPr kumimoji="0" lang="en-US" altLang="ko-KR" b="1">
                <a:solidFill>
                  <a:srgbClr val="FF0000"/>
                </a:solidFill>
              </a:rPr>
              <a:t>'</a:t>
            </a:r>
            <a:r>
              <a:rPr lang="en-US" altLang="ko-KR" sz="2400" baseline="-25000">
                <a:solidFill>
                  <a:srgbClr val="FF0000"/>
                </a:solidFill>
              </a:rPr>
              <a:t>x</a:t>
            </a:r>
          </a:p>
        </p:txBody>
      </p:sp>
      <p:sp>
        <p:nvSpPr>
          <p:cNvPr id="193579" name="AutoShape 43">
            <a:extLst>
              <a:ext uri="{FF2B5EF4-FFF2-40B4-BE49-F238E27FC236}">
                <a16:creationId xmlns:a16="http://schemas.microsoft.com/office/drawing/2014/main" id="{645C017C-8869-E2BD-E201-ABF94F55E3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91401" y="2803526"/>
            <a:ext cx="504825" cy="360363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93580" name="Group 44">
            <a:extLst>
              <a:ext uri="{FF2B5EF4-FFF2-40B4-BE49-F238E27FC236}">
                <a16:creationId xmlns:a16="http://schemas.microsoft.com/office/drawing/2014/main" id="{235193D9-047D-2E56-A2ED-1AE2AD44F769}"/>
              </a:ext>
            </a:extLst>
          </p:cNvPr>
          <p:cNvGrpSpPr>
            <a:grpSpLocks/>
          </p:cNvGrpSpPr>
          <p:nvPr/>
        </p:nvGrpSpPr>
        <p:grpSpPr bwMode="auto">
          <a:xfrm>
            <a:off x="7920039" y="2227263"/>
            <a:ext cx="1920875" cy="1604167"/>
            <a:chOff x="384" y="2784"/>
            <a:chExt cx="1500" cy="1213"/>
          </a:xfrm>
        </p:grpSpPr>
        <p:sp>
          <p:nvSpPr>
            <p:cNvPr id="193581" name="Line 45">
              <a:extLst>
                <a:ext uri="{FF2B5EF4-FFF2-40B4-BE49-F238E27FC236}">
                  <a16:creationId xmlns:a16="http://schemas.microsoft.com/office/drawing/2014/main" id="{648D023A-405A-2054-A177-BBBEF563335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04" y="2832"/>
              <a:ext cx="0" cy="720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3582" name="Line 46">
              <a:extLst>
                <a:ext uri="{FF2B5EF4-FFF2-40B4-BE49-F238E27FC236}">
                  <a16:creationId xmlns:a16="http://schemas.microsoft.com/office/drawing/2014/main" id="{F6E4227B-9C03-068D-F7AD-6672D9951A0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04" y="3552"/>
              <a:ext cx="768" cy="0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3583" name="Line 47">
              <a:extLst>
                <a:ext uri="{FF2B5EF4-FFF2-40B4-BE49-F238E27FC236}">
                  <a16:creationId xmlns:a16="http://schemas.microsoft.com/office/drawing/2014/main" id="{AB162243-BCC1-70C6-582A-668D2BE2B1C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76" y="3552"/>
              <a:ext cx="528" cy="384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3584" name="Text Box 48">
              <a:extLst>
                <a:ext uri="{FF2B5EF4-FFF2-40B4-BE49-F238E27FC236}">
                  <a16:creationId xmlns:a16="http://schemas.microsoft.com/office/drawing/2014/main" id="{7B5A926D-DE7E-C689-E717-678B55AFA6A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22" y="3529"/>
              <a:ext cx="262" cy="3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latinLnBrk="0">
                <a:spcBef>
                  <a:spcPct val="0"/>
                </a:spcBef>
                <a:buClrTx/>
                <a:buFontTx/>
                <a:buNone/>
              </a:pPr>
              <a:r>
                <a:rPr lang="en-US" altLang="ko-KR" sz="2400">
                  <a:solidFill>
                    <a:schemeClr val="tx2"/>
                  </a:solidFill>
                </a:rPr>
                <a:t>x</a:t>
              </a:r>
            </a:p>
          </p:txBody>
        </p:sp>
        <p:sp>
          <p:nvSpPr>
            <p:cNvPr id="193585" name="Text Box 49">
              <a:extLst>
                <a:ext uri="{FF2B5EF4-FFF2-40B4-BE49-F238E27FC236}">
                  <a16:creationId xmlns:a16="http://schemas.microsoft.com/office/drawing/2014/main" id="{67EBE67D-7D49-8D01-EF74-F985DD1A390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54" y="2784"/>
              <a:ext cx="263" cy="3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latinLnBrk="0">
                <a:spcBef>
                  <a:spcPct val="0"/>
                </a:spcBef>
                <a:buClrTx/>
                <a:buFontTx/>
                <a:buNone/>
              </a:pPr>
              <a:r>
                <a:rPr lang="en-US" altLang="ko-KR" sz="2400">
                  <a:solidFill>
                    <a:schemeClr val="tx2"/>
                  </a:solidFill>
                </a:rPr>
                <a:t>y</a:t>
              </a:r>
            </a:p>
          </p:txBody>
        </p:sp>
        <p:sp>
          <p:nvSpPr>
            <p:cNvPr id="193586" name="Text Box 50">
              <a:extLst>
                <a:ext uri="{FF2B5EF4-FFF2-40B4-BE49-F238E27FC236}">
                  <a16:creationId xmlns:a16="http://schemas.microsoft.com/office/drawing/2014/main" id="{7570A923-FB4B-85D3-3054-6DFFA920F1F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4" y="3648"/>
              <a:ext cx="264" cy="34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latinLnBrk="0">
                <a:spcBef>
                  <a:spcPct val="0"/>
                </a:spcBef>
                <a:buClrTx/>
                <a:buFontTx/>
                <a:buNone/>
              </a:pPr>
              <a:r>
                <a:rPr lang="en-US" altLang="ko-KR" sz="2400">
                  <a:solidFill>
                    <a:schemeClr val="tx2"/>
                  </a:solidFill>
                </a:rPr>
                <a:t>z</a:t>
              </a:r>
            </a:p>
          </p:txBody>
        </p:sp>
        <p:sp>
          <p:nvSpPr>
            <p:cNvPr id="193587" name="Oval 51">
              <a:extLst>
                <a:ext uri="{FF2B5EF4-FFF2-40B4-BE49-F238E27FC236}">
                  <a16:creationId xmlns:a16="http://schemas.microsoft.com/office/drawing/2014/main" id="{BE18CCEF-1953-5100-D3D7-B6EDAEA9AA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56" y="3504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3588" name="Text Box 52">
              <a:extLst>
                <a:ext uri="{FF2B5EF4-FFF2-40B4-BE49-F238E27FC236}">
                  <a16:creationId xmlns:a16="http://schemas.microsoft.com/office/drawing/2014/main" id="{FCD128FC-D14C-32D4-359E-52FDEC049F5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34" y="3583"/>
              <a:ext cx="665" cy="2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latinLnBrk="0">
                <a:spcBef>
                  <a:spcPct val="0"/>
                </a:spcBef>
                <a:buClrTx/>
                <a:buFontTx/>
                <a:buNone/>
              </a:pPr>
              <a:r>
                <a:rPr kumimoji="0" lang="en-US" altLang="ko-KR">
                  <a:solidFill>
                    <a:schemeClr val="tx2"/>
                  </a:solidFill>
                </a:rPr>
                <a:t>(0,0,0)</a:t>
              </a:r>
            </a:p>
          </p:txBody>
        </p:sp>
      </p:grpSp>
      <p:grpSp>
        <p:nvGrpSpPr>
          <p:cNvPr id="193589" name="Group 53">
            <a:extLst>
              <a:ext uri="{FF2B5EF4-FFF2-40B4-BE49-F238E27FC236}">
                <a16:creationId xmlns:a16="http://schemas.microsoft.com/office/drawing/2014/main" id="{180DD5CD-D93D-FBEE-AEDF-8F303831579C}"/>
              </a:ext>
            </a:extLst>
          </p:cNvPr>
          <p:cNvGrpSpPr>
            <a:grpSpLocks/>
          </p:cNvGrpSpPr>
          <p:nvPr/>
        </p:nvGrpSpPr>
        <p:grpSpPr bwMode="auto">
          <a:xfrm>
            <a:off x="8013701" y="2155826"/>
            <a:ext cx="1827213" cy="1704975"/>
            <a:chOff x="4133" y="1896"/>
            <a:chExt cx="497" cy="476"/>
          </a:xfrm>
        </p:grpSpPr>
        <p:sp>
          <p:nvSpPr>
            <p:cNvPr id="193590" name="Line 54">
              <a:extLst>
                <a:ext uri="{FF2B5EF4-FFF2-40B4-BE49-F238E27FC236}">
                  <a16:creationId xmlns:a16="http://schemas.microsoft.com/office/drawing/2014/main" id="{A21A5353-A422-5D1B-2EB7-FCDB3B05BF42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1468539" flipV="1">
              <a:off x="4366" y="2193"/>
              <a:ext cx="264" cy="7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3591" name="Line 55">
              <a:extLst>
                <a:ext uri="{FF2B5EF4-FFF2-40B4-BE49-F238E27FC236}">
                  <a16:creationId xmlns:a16="http://schemas.microsoft.com/office/drawing/2014/main" id="{0FFB23D7-0568-692B-B721-E1F19211E520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131461">
              <a:off x="4361" y="1896"/>
              <a:ext cx="0" cy="311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3592" name="Line 56">
              <a:extLst>
                <a:ext uri="{FF2B5EF4-FFF2-40B4-BE49-F238E27FC236}">
                  <a16:creationId xmlns:a16="http://schemas.microsoft.com/office/drawing/2014/main" id="{6786F36F-40DE-9E37-7496-A41C362AD004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1468539" flipH="1">
              <a:off x="4133" y="2212"/>
              <a:ext cx="235" cy="16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93593" name="Oval 57">
            <a:extLst>
              <a:ext uri="{FF2B5EF4-FFF2-40B4-BE49-F238E27FC236}">
                <a16:creationId xmlns:a16="http://schemas.microsoft.com/office/drawing/2014/main" id="{DABCC9C7-B921-6AE9-F49B-D707338E5282}"/>
              </a:ext>
            </a:extLst>
          </p:cNvPr>
          <p:cNvSpPr>
            <a:spLocks noChangeArrowheads="1"/>
          </p:cNvSpPr>
          <p:nvPr/>
        </p:nvSpPr>
        <p:spPr bwMode="auto">
          <a:xfrm rot="-131461">
            <a:off x="8821739" y="3175001"/>
            <a:ext cx="128587" cy="130175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3594" name="Text Box 58">
            <a:extLst>
              <a:ext uri="{FF2B5EF4-FFF2-40B4-BE49-F238E27FC236}">
                <a16:creationId xmlns:a16="http://schemas.microsoft.com/office/drawing/2014/main" id="{1BC8CD0B-5111-C4D6-8ACF-8892A7B2FA5A}"/>
              </a:ext>
            </a:extLst>
          </p:cNvPr>
          <p:cNvSpPr txBox="1">
            <a:spLocks noChangeArrowheads="1"/>
          </p:cNvSpPr>
          <p:nvPr/>
        </p:nvSpPr>
        <p:spPr bwMode="auto">
          <a:xfrm rot="1193687">
            <a:off x="8440738" y="2616200"/>
            <a:ext cx="5254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latinLnBrk="0">
              <a:spcBef>
                <a:spcPct val="0"/>
              </a:spcBef>
              <a:buClrTx/>
              <a:buFontTx/>
              <a:buNone/>
            </a:pPr>
            <a:r>
              <a:rPr lang="en-US" altLang="ko-KR" sz="2400" b="1">
                <a:solidFill>
                  <a:srgbClr val="FF0000"/>
                </a:solidFill>
              </a:rPr>
              <a:t>u</a:t>
            </a:r>
            <a:r>
              <a:rPr kumimoji="0" lang="en-US" altLang="ko-KR" b="1">
                <a:solidFill>
                  <a:srgbClr val="FF0000"/>
                </a:solidFill>
              </a:rPr>
              <a:t>'</a:t>
            </a:r>
            <a:r>
              <a:rPr lang="en-US" altLang="ko-KR" sz="2400" baseline="-25000">
                <a:solidFill>
                  <a:srgbClr val="FF0000"/>
                </a:solidFill>
              </a:rPr>
              <a:t>y</a:t>
            </a:r>
          </a:p>
        </p:txBody>
      </p:sp>
      <p:sp>
        <p:nvSpPr>
          <p:cNvPr id="193595" name="Text Box 59">
            <a:extLst>
              <a:ext uri="{FF2B5EF4-FFF2-40B4-BE49-F238E27FC236}">
                <a16:creationId xmlns:a16="http://schemas.microsoft.com/office/drawing/2014/main" id="{9878A47B-4E6F-42A5-9F14-3B0029A1E8D9}"/>
              </a:ext>
            </a:extLst>
          </p:cNvPr>
          <p:cNvSpPr txBox="1">
            <a:spLocks noChangeArrowheads="1"/>
          </p:cNvSpPr>
          <p:nvPr/>
        </p:nvSpPr>
        <p:spPr bwMode="auto">
          <a:xfrm rot="1193687">
            <a:off x="8553907" y="3420419"/>
            <a:ext cx="52931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latinLnBrk="0">
              <a:spcBef>
                <a:spcPct val="0"/>
              </a:spcBef>
              <a:buClrTx/>
              <a:buFontTx/>
              <a:buNone/>
            </a:pPr>
            <a:r>
              <a:rPr lang="en-US" altLang="ko-KR" sz="2400" b="1">
                <a:solidFill>
                  <a:srgbClr val="FF0000"/>
                </a:solidFill>
              </a:rPr>
              <a:t>u</a:t>
            </a:r>
            <a:r>
              <a:rPr kumimoji="0" lang="en-US" altLang="ko-KR" b="1">
                <a:solidFill>
                  <a:srgbClr val="FF0000"/>
                </a:solidFill>
              </a:rPr>
              <a:t>'</a:t>
            </a:r>
            <a:r>
              <a:rPr lang="en-US" altLang="ko-KR" sz="2400" baseline="-25000">
                <a:solidFill>
                  <a:srgbClr val="FF0000"/>
                </a:solidFill>
              </a:rPr>
              <a:t>z</a:t>
            </a:r>
          </a:p>
        </p:txBody>
      </p:sp>
      <p:sp>
        <p:nvSpPr>
          <p:cNvPr id="193596" name="Text Box 60">
            <a:extLst>
              <a:ext uri="{FF2B5EF4-FFF2-40B4-BE49-F238E27FC236}">
                <a16:creationId xmlns:a16="http://schemas.microsoft.com/office/drawing/2014/main" id="{BCC23B18-7ADC-F1D8-02AE-4F16F7CC9B14}"/>
              </a:ext>
            </a:extLst>
          </p:cNvPr>
          <p:cNvSpPr txBox="1">
            <a:spLocks noChangeArrowheads="1"/>
          </p:cNvSpPr>
          <p:nvPr/>
        </p:nvSpPr>
        <p:spPr bwMode="auto">
          <a:xfrm rot="1193687">
            <a:off x="9198339" y="3169594"/>
            <a:ext cx="54854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latinLnBrk="0">
              <a:spcBef>
                <a:spcPct val="0"/>
              </a:spcBef>
              <a:buClrTx/>
              <a:buFontTx/>
              <a:buNone/>
            </a:pPr>
            <a:r>
              <a:rPr lang="en-US" altLang="ko-KR" sz="2400" b="1">
                <a:solidFill>
                  <a:srgbClr val="FF0000"/>
                </a:solidFill>
              </a:rPr>
              <a:t>u</a:t>
            </a:r>
            <a:r>
              <a:rPr lang="en-US" altLang="ko-KR" sz="2400" b="1">
                <a:solidFill>
                  <a:srgbClr val="FF0000"/>
                </a:solidFill>
                <a:cs typeface="Times New Roman" panose="02020603050405020304" pitchFamily="18" charset="0"/>
              </a:rPr>
              <a:t>'</a:t>
            </a:r>
            <a:r>
              <a:rPr lang="en-US" altLang="ko-KR" sz="2400" baseline="-25000">
                <a:solidFill>
                  <a:srgbClr val="FF0000"/>
                </a:solidFill>
              </a:rPr>
              <a:t>x</a:t>
            </a:r>
          </a:p>
        </p:txBody>
      </p:sp>
      <p:graphicFrame>
        <p:nvGraphicFramePr>
          <p:cNvPr id="193597" name="Object 61">
            <a:extLst>
              <a:ext uri="{FF2B5EF4-FFF2-40B4-BE49-F238E27FC236}">
                <a16:creationId xmlns:a16="http://schemas.microsoft.com/office/drawing/2014/main" id="{5D6AAF3A-3F68-3843-C2DA-7EB2A10E6A9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65097340"/>
              </p:ext>
            </p:extLst>
          </p:nvPr>
        </p:nvGraphicFramePr>
        <p:xfrm>
          <a:off x="4391025" y="4319588"/>
          <a:ext cx="3360738" cy="1846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498320" imgH="914400" progId="Equation.3">
                  <p:embed/>
                </p:oleObj>
              </mc:Choice>
              <mc:Fallback>
                <p:oleObj name="Equation" r:id="rId2" imgW="1498320" imgH="914400" progId="Equation.3">
                  <p:embed/>
                  <p:pic>
                    <p:nvPicPr>
                      <p:cNvPr id="193597" name="Object 61">
                        <a:extLst>
                          <a:ext uri="{FF2B5EF4-FFF2-40B4-BE49-F238E27FC236}">
                            <a16:creationId xmlns:a16="http://schemas.microsoft.com/office/drawing/2014/main" id="{5D6AAF3A-3F68-3843-C2DA-7EB2A10E6A9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91025" y="4319588"/>
                        <a:ext cx="3360738" cy="1846262"/>
                      </a:xfrm>
                      <a:prstGeom prst="rect">
                        <a:avLst/>
                      </a:prstGeom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FB40BF5-DD01-EBC3-1F93-9E08784CAB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r>
              <a:rPr lang="en-US" altLang="en-US">
                <a:latin typeface="Calibri" panose="020F0502020204030204"/>
                <a:cs typeface="+mn-cs"/>
              </a:rPr>
              <a:t>Amartya Kundu Durjoy, CSE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Problems to be solved: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Amartya Kundu Durjoy, CSE</a:t>
            </a:r>
          </a:p>
        </p:txBody>
      </p:sp>
      <p:sp>
        <p:nvSpPr>
          <p:cNvPr id="50179" name="Text Box 3"/>
          <p:cNvSpPr txBox="1">
            <a:spLocks noChangeArrowheads="1"/>
          </p:cNvSpPr>
          <p:nvPr/>
        </p:nvSpPr>
        <p:spPr bwMode="auto">
          <a:xfrm>
            <a:off x="2876550" y="1447805"/>
            <a:ext cx="7759700" cy="36132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96875" indent="-396875">
              <a:tabLst>
                <a:tab pos="46243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tabLst>
                <a:tab pos="46243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tabLst>
                <a:tab pos="46243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tabLst>
                <a:tab pos="46243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tabLst>
                <a:tab pos="46243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6243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6243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6243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6243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30000"/>
              </a:spcBef>
            </a:pPr>
            <a:r>
              <a:rPr lang="en-US" altLang="en-US" sz="2600">
                <a:latin typeface="Tahoma" panose="020B0604030504040204" pitchFamily="34" charset="0"/>
              </a:rPr>
              <a:t>Schaum’s outline series:</a:t>
            </a:r>
          </a:p>
          <a:p>
            <a:pPr eaLnBrk="1" hangingPunct="1">
              <a:spcBef>
                <a:spcPct val="30000"/>
              </a:spcBef>
            </a:pPr>
            <a:r>
              <a:rPr lang="en-US" altLang="en-US" sz="2600">
                <a:latin typeface="Tahoma" panose="020B0604030504040204" pitchFamily="34" charset="0"/>
              </a:rPr>
              <a:t>Problems: </a:t>
            </a:r>
          </a:p>
          <a:p>
            <a:pPr eaLnBrk="1" hangingPunct="1">
              <a:spcBef>
                <a:spcPct val="30000"/>
              </a:spcBef>
              <a:buFont typeface="Wingdings" panose="05000000000000000000" pitchFamily="2" charset="2"/>
              <a:buChar char="q"/>
            </a:pPr>
            <a:r>
              <a:rPr lang="en-US" altLang="en-US" sz="2600">
                <a:latin typeface="Tahoma" panose="020B0604030504040204" pitchFamily="34" charset="0"/>
              </a:rPr>
              <a:t>6.1</a:t>
            </a:r>
          </a:p>
          <a:p>
            <a:pPr eaLnBrk="1" hangingPunct="1">
              <a:spcBef>
                <a:spcPct val="30000"/>
              </a:spcBef>
              <a:buFont typeface="Wingdings" panose="05000000000000000000" pitchFamily="2" charset="2"/>
              <a:buChar char="q"/>
            </a:pPr>
            <a:r>
              <a:rPr lang="en-US" altLang="en-US" sz="2600">
                <a:latin typeface="Tahoma" panose="020B0604030504040204" pitchFamily="34" charset="0"/>
              </a:rPr>
              <a:t>6.2, 6.5, 6.9, 6.10, 6.11, 6.12	</a:t>
            </a:r>
            <a:r>
              <a:rPr lang="en-US" altLang="en-US" sz="2600">
                <a:latin typeface="Tahoma" panose="020B0604030504040204" pitchFamily="34" charset="0"/>
                <a:sym typeface="Symbol" panose="05050102010706020507" pitchFamily="18" charset="2"/>
              </a:rPr>
              <a:t> A</a:t>
            </a:r>
            <a:r>
              <a:rPr lang="en-US" altLang="en-US" sz="2600" baseline="-25000">
                <a:latin typeface="Tahoma" panose="020B0604030504040204" pitchFamily="34" charset="0"/>
                <a:sym typeface="Symbol" panose="05050102010706020507" pitchFamily="18" charset="2"/>
              </a:rPr>
              <a:t>v</a:t>
            </a:r>
          </a:p>
          <a:p>
            <a:pPr eaLnBrk="1" hangingPunct="1">
              <a:spcBef>
                <a:spcPct val="30000"/>
              </a:spcBef>
              <a:buFont typeface="Wingdings" panose="05000000000000000000" pitchFamily="2" charset="2"/>
              <a:buChar char="q"/>
            </a:pPr>
            <a:r>
              <a:rPr lang="en-US" altLang="en-US" sz="2600">
                <a:latin typeface="Tahoma" panose="020B0604030504040204" pitchFamily="34" charset="0"/>
                <a:sym typeface="Symbol" panose="05050102010706020507" pitchFamily="18" charset="2"/>
              </a:rPr>
              <a:t>6.3, 6.4 	 R</a:t>
            </a:r>
            <a:r>
              <a:rPr lang="en-US" altLang="en-US" sz="2600" baseline="-25000">
                <a:latin typeface="Tahoma" panose="020B0604030504040204" pitchFamily="34" charset="0"/>
                <a:sym typeface="Symbol" panose="05050102010706020507" pitchFamily="18" charset="2"/>
              </a:rPr>
              <a:t>,L</a:t>
            </a:r>
          </a:p>
          <a:p>
            <a:pPr eaLnBrk="1" hangingPunct="1">
              <a:spcBef>
                <a:spcPct val="30000"/>
              </a:spcBef>
              <a:buFont typeface="Wingdings" panose="05000000000000000000" pitchFamily="2" charset="2"/>
              <a:buChar char="q"/>
            </a:pPr>
            <a:r>
              <a:rPr lang="en-US" altLang="en-US" sz="2600">
                <a:latin typeface="Tahoma" panose="020B0604030504040204" pitchFamily="34" charset="0"/>
                <a:sym typeface="Symbol" panose="05050102010706020507" pitchFamily="18" charset="2"/>
              </a:rPr>
              <a:t>6.6, 6.7, 6.8	 M</a:t>
            </a:r>
            <a:r>
              <a:rPr lang="en-US" altLang="en-US" sz="2600" baseline="-25000">
                <a:latin typeface="Tahoma" panose="020B0604030504040204" pitchFamily="34" charset="0"/>
                <a:sym typeface="Symbol" panose="05050102010706020507" pitchFamily="18" charset="2"/>
              </a:rPr>
              <a:t>N,P</a:t>
            </a:r>
          </a:p>
          <a:p>
            <a:pPr eaLnBrk="1" hangingPunct="1">
              <a:spcBef>
                <a:spcPct val="30000"/>
              </a:spcBef>
              <a:buFont typeface="Wingdings" panose="05000000000000000000" pitchFamily="2" charset="2"/>
              <a:buChar char="q"/>
            </a:pPr>
            <a:endParaRPr lang="en-US" altLang="en-US" sz="2600">
              <a:latin typeface="Tahoma" panose="020B0604030504040204" pitchFamily="34" charset="0"/>
              <a:sym typeface="Symbol" panose="05050102010706020507" pitchFamily="18" charset="2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D36816C-2CE1-C16D-21AD-FCD3234F2ACA}"/>
              </a:ext>
            </a:extLst>
          </p:cNvPr>
          <p:cNvSpPr txBox="1"/>
          <p:nvPr/>
        </p:nvSpPr>
        <p:spPr>
          <a:xfrm>
            <a:off x="2032233" y="5257800"/>
            <a:ext cx="4605556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dirty="0"/>
              <a:t>Acknowledgement</a:t>
            </a:r>
          </a:p>
          <a:p>
            <a:r>
              <a:rPr lang="en-US" altLang="ko-KR" sz="2400" dirty="0"/>
              <a:t>cgvr.korea.ac.kr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6B9F25"/>
      </a:hlink>
      <a:folHlink>
        <a:srgbClr val="B26B02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D26EA377-59BD-4C9C-9D94-EE8416EE4C7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1793</TotalTime>
  <Words>3190</Words>
  <Application>Microsoft Office PowerPoint</Application>
  <PresentationFormat>Widescreen</PresentationFormat>
  <Paragraphs>912</Paragraphs>
  <Slides>81</Slides>
  <Notes>1</Notes>
  <HiddenSlides>14</HiddenSlides>
  <MMClips>0</MMClips>
  <ScaleCrop>false</ScaleCrop>
  <HeadingPairs>
    <vt:vector size="8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81</vt:i4>
      </vt:variant>
    </vt:vector>
  </HeadingPairs>
  <TitlesOfParts>
    <vt:vector size="97" baseType="lpstr">
      <vt:lpstr>돋움</vt:lpstr>
      <vt:lpstr>굴림</vt:lpstr>
      <vt:lpstr>Arial</vt:lpstr>
      <vt:lpstr>Arial Unicode MS</vt:lpstr>
      <vt:lpstr>Calibri</vt:lpstr>
      <vt:lpstr>Calibri Light</vt:lpstr>
      <vt:lpstr>Cambria Math</vt:lpstr>
      <vt:lpstr>HbbkbdMqjwscFfkwykAdvTT5ada87cc</vt:lpstr>
      <vt:lpstr>Symbol</vt:lpstr>
      <vt:lpstr>Tahoma</vt:lpstr>
      <vt:lpstr>Times New Roman</vt:lpstr>
      <vt:lpstr>Wingdings</vt:lpstr>
      <vt:lpstr>Retrospect</vt:lpstr>
      <vt:lpstr>VISIO</vt:lpstr>
      <vt:lpstr>Equation</vt:lpstr>
      <vt:lpstr>수식</vt:lpstr>
      <vt:lpstr>3D Modelling Transform</vt:lpstr>
      <vt:lpstr>3D Transformations</vt:lpstr>
      <vt:lpstr>Orientation</vt:lpstr>
      <vt:lpstr>3D Equation of Curve &amp; Line</vt:lpstr>
      <vt:lpstr>3D Equation of Surface &amp; Plane</vt:lpstr>
      <vt:lpstr>3D Plane</vt:lpstr>
      <vt:lpstr>Vectors in 3D</vt:lpstr>
      <vt:lpstr>Vector Equation of Line</vt:lpstr>
      <vt:lpstr>Translation – 3D</vt:lpstr>
      <vt:lpstr>Scaling – 3D</vt:lpstr>
      <vt:lpstr>Rotation in 3D</vt:lpstr>
      <vt:lpstr>Rotation in 3D</vt:lpstr>
      <vt:lpstr>Rotation in 3D</vt:lpstr>
      <vt:lpstr>Rotation – 3D</vt:lpstr>
      <vt:lpstr>Rotation about X-axis</vt:lpstr>
      <vt:lpstr>Coordinate-Axes Rotations</vt:lpstr>
      <vt:lpstr>Order of Rotations</vt:lpstr>
      <vt:lpstr>Object Transformation</vt:lpstr>
      <vt:lpstr>Transforming Normal Vector</vt:lpstr>
      <vt:lpstr>Composite Transformations – 3D</vt:lpstr>
      <vt:lpstr>Relative Scaling</vt:lpstr>
      <vt:lpstr>Av: Aligning vector V with k</vt:lpstr>
      <vt:lpstr>Av: Aligning vector V with k</vt:lpstr>
      <vt:lpstr>AV : aligning vector V with k</vt:lpstr>
      <vt:lpstr>AV : aligning vector V with k</vt:lpstr>
      <vt:lpstr>Av: Alignment transformation</vt:lpstr>
      <vt:lpstr>Av: Alignment transformation</vt:lpstr>
      <vt:lpstr>Inverse Alignment</vt:lpstr>
      <vt:lpstr>AV : aligning vector v (V) with n (N)</vt:lpstr>
      <vt:lpstr>General 3D Rotations</vt:lpstr>
      <vt:lpstr>R,L   :  rotation about an axis defined by line L</vt:lpstr>
      <vt:lpstr>R,L   : rotation about an axis defined by line L</vt:lpstr>
      <vt:lpstr>Example</vt:lpstr>
      <vt:lpstr>Example</vt:lpstr>
      <vt:lpstr>Example</vt:lpstr>
      <vt:lpstr>Example</vt:lpstr>
      <vt:lpstr>Example</vt:lpstr>
      <vt:lpstr>Example</vt:lpstr>
      <vt:lpstr>Example</vt:lpstr>
      <vt:lpstr>Rotation using Quaternion</vt:lpstr>
      <vt:lpstr>Quaternions</vt:lpstr>
      <vt:lpstr>Quaternions</vt:lpstr>
      <vt:lpstr>Quaternions</vt:lpstr>
      <vt:lpstr>3D Rotation with Quaternion</vt:lpstr>
      <vt:lpstr>3D Rotation with Quaternion</vt:lpstr>
      <vt:lpstr>Rotations with Quaternions</vt:lpstr>
      <vt:lpstr>Rotations with Quaternions: Matrix form</vt:lpstr>
      <vt:lpstr>Rotations with Quaternions : Matrix form</vt:lpstr>
      <vt:lpstr>Rotations with Quaternions</vt:lpstr>
      <vt:lpstr>Rotations with Quaternions</vt:lpstr>
      <vt:lpstr>Rotations with Quaternions</vt:lpstr>
      <vt:lpstr>Example</vt:lpstr>
      <vt:lpstr>Rotation about a Line using Quaternion</vt:lpstr>
      <vt:lpstr>DIY</vt:lpstr>
      <vt:lpstr>Mirror reflection</vt:lpstr>
      <vt:lpstr>Mirror reflection</vt:lpstr>
      <vt:lpstr>MN,P   : Mirror reflection</vt:lpstr>
      <vt:lpstr>MN,P   : Mirror reflection</vt:lpstr>
      <vt:lpstr>MN,P   : Mirror reflection</vt:lpstr>
      <vt:lpstr>MN,P   : Mirror reflection</vt:lpstr>
      <vt:lpstr>MN,P   : Mirror reflection</vt:lpstr>
      <vt:lpstr>MN,P   : Mirror reflection</vt:lpstr>
      <vt:lpstr>Other Transformations</vt:lpstr>
      <vt:lpstr>Further Composition</vt:lpstr>
      <vt:lpstr>Translate P1 to Origin</vt:lpstr>
      <vt:lpstr>Rotate about Y axis</vt:lpstr>
      <vt:lpstr>Rotate about X axis</vt:lpstr>
      <vt:lpstr>Rotate about Z axis</vt:lpstr>
      <vt:lpstr>Finally</vt:lpstr>
      <vt:lpstr>Finding composite R (another way)</vt:lpstr>
      <vt:lpstr>Finding Rz</vt:lpstr>
      <vt:lpstr>Finding Rx</vt:lpstr>
      <vt:lpstr>Finding Ry</vt:lpstr>
      <vt:lpstr>PowerPoint Presentation</vt:lpstr>
      <vt:lpstr>Solve it</vt:lpstr>
      <vt:lpstr>Coordinate Transformations</vt:lpstr>
      <vt:lpstr>Coordinate Transformations</vt:lpstr>
      <vt:lpstr>Coordinate Transformations</vt:lpstr>
      <vt:lpstr>Coordinate Transformations</vt:lpstr>
      <vt:lpstr>Coordinate Transformations</vt:lpstr>
      <vt:lpstr>Problems to be solved:</vt:lpstr>
    </vt:vector>
  </TitlesOfParts>
  <Company>Kuet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Masud</dc:creator>
  <cp:lastModifiedBy>Amartya durjoy</cp:lastModifiedBy>
  <cp:revision>136</cp:revision>
  <cp:lastPrinted>2016-10-26T03:52:33Z</cp:lastPrinted>
  <dcterms:created xsi:type="dcterms:W3CDTF">2004-09-19T03:08:29Z</dcterms:created>
  <dcterms:modified xsi:type="dcterms:W3CDTF">2025-08-13T03:03:49Z</dcterms:modified>
</cp:coreProperties>
</file>